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3" r:id="rId1"/>
  </p:sldMasterIdLst>
  <p:notesMasterIdLst>
    <p:notesMasterId r:id="rId48"/>
  </p:notesMasterIdLst>
  <p:sldIdLst>
    <p:sldId id="256" r:id="rId2"/>
    <p:sldId id="328" r:id="rId3"/>
    <p:sldId id="258" r:id="rId4"/>
    <p:sldId id="259" r:id="rId5"/>
    <p:sldId id="261" r:id="rId6"/>
    <p:sldId id="262" r:id="rId7"/>
    <p:sldId id="263" r:id="rId8"/>
    <p:sldId id="264" r:id="rId9"/>
    <p:sldId id="265" r:id="rId10"/>
    <p:sldId id="267" r:id="rId11"/>
    <p:sldId id="269" r:id="rId12"/>
    <p:sldId id="271" r:id="rId13"/>
    <p:sldId id="292" r:id="rId14"/>
    <p:sldId id="297" r:id="rId15"/>
    <p:sldId id="294" r:id="rId16"/>
    <p:sldId id="274" r:id="rId17"/>
    <p:sldId id="276" r:id="rId18"/>
    <p:sldId id="275" r:id="rId19"/>
    <p:sldId id="278" r:id="rId20"/>
    <p:sldId id="280" r:id="rId21"/>
    <p:sldId id="281" r:id="rId22"/>
    <p:sldId id="282" r:id="rId23"/>
    <p:sldId id="283" r:id="rId24"/>
    <p:sldId id="284" r:id="rId25"/>
    <p:sldId id="285" r:id="rId26"/>
    <p:sldId id="304" r:id="rId27"/>
    <p:sldId id="287" r:id="rId28"/>
    <p:sldId id="289" r:id="rId29"/>
    <p:sldId id="288" r:id="rId30"/>
    <p:sldId id="290" r:id="rId31"/>
    <p:sldId id="298" r:id="rId32"/>
    <p:sldId id="303" r:id="rId33"/>
    <p:sldId id="273" r:id="rId34"/>
    <p:sldId id="299" r:id="rId35"/>
    <p:sldId id="300" r:id="rId36"/>
    <p:sldId id="306" r:id="rId37"/>
    <p:sldId id="313" r:id="rId38"/>
    <p:sldId id="312" r:id="rId39"/>
    <p:sldId id="314" r:id="rId40"/>
    <p:sldId id="321" r:id="rId41"/>
    <p:sldId id="322" r:id="rId42"/>
    <p:sldId id="323" r:id="rId43"/>
    <p:sldId id="324" r:id="rId44"/>
    <p:sldId id="325" r:id="rId45"/>
    <p:sldId id="326" r:id="rId46"/>
    <p:sldId id="329" r:id="rId47"/>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636" autoAdjust="0"/>
  </p:normalViewPr>
  <p:slideViewPr>
    <p:cSldViewPr snapToGrid="0">
      <p:cViewPr>
        <p:scale>
          <a:sx n="100" d="100"/>
          <a:sy n="100" d="100"/>
        </p:scale>
        <p:origin x="-420"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E6252232-11B1-4CE9-A586-6928B8BA46EB}" type="datetimeFigureOut">
              <a:rPr lang="it-IT" smtClean="0"/>
              <a:t>12/09/2020</a:t>
            </a:fld>
            <a:endParaRPr lang="it-IT"/>
          </a:p>
        </p:txBody>
      </p:sp>
      <p:sp>
        <p:nvSpPr>
          <p:cNvPr id="4" name="Segnaposto immagine diapositiva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609FFDD-C21A-497A-87AF-10BC951F5A43}" type="slidenum">
              <a:rPr lang="it-IT" smtClean="0"/>
              <a:t>‹N›</a:t>
            </a:fld>
            <a:endParaRPr lang="it-IT"/>
          </a:p>
        </p:txBody>
      </p:sp>
    </p:spTree>
    <p:extLst>
      <p:ext uri="{BB962C8B-B14F-4D97-AF65-F5344CB8AC3E}">
        <p14:creationId xmlns:p14="http://schemas.microsoft.com/office/powerpoint/2010/main" val="4054461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09FFDD-C21A-497A-87AF-10BC951F5A43}" type="slidenum">
              <a:rPr lang="it-IT" smtClean="0"/>
              <a:t>1</a:t>
            </a:fld>
            <a:endParaRPr lang="it-IT"/>
          </a:p>
        </p:txBody>
      </p:sp>
    </p:spTree>
    <p:extLst>
      <p:ext uri="{BB962C8B-B14F-4D97-AF65-F5344CB8AC3E}">
        <p14:creationId xmlns:p14="http://schemas.microsoft.com/office/powerpoint/2010/main" val="4043764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09FFDD-C21A-497A-87AF-10BC951F5A43}" type="slidenum">
              <a:rPr lang="it-IT" smtClean="0"/>
              <a:t>5</a:t>
            </a:fld>
            <a:endParaRPr lang="it-IT"/>
          </a:p>
        </p:txBody>
      </p:sp>
    </p:spTree>
    <p:extLst>
      <p:ext uri="{BB962C8B-B14F-4D97-AF65-F5344CB8AC3E}">
        <p14:creationId xmlns:p14="http://schemas.microsoft.com/office/powerpoint/2010/main" val="1275702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09FFDD-C21A-497A-87AF-10BC951F5A43}" type="slidenum">
              <a:rPr lang="it-IT" smtClean="0"/>
              <a:t>17</a:t>
            </a:fld>
            <a:endParaRPr lang="it-IT"/>
          </a:p>
        </p:txBody>
      </p:sp>
    </p:spTree>
    <p:extLst>
      <p:ext uri="{BB962C8B-B14F-4D97-AF65-F5344CB8AC3E}">
        <p14:creationId xmlns:p14="http://schemas.microsoft.com/office/powerpoint/2010/main" val="1946664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09FFDD-C21A-497A-87AF-10BC951F5A43}" type="slidenum">
              <a:rPr lang="it-IT" smtClean="0"/>
              <a:t>20</a:t>
            </a:fld>
            <a:endParaRPr lang="it-IT"/>
          </a:p>
        </p:txBody>
      </p:sp>
    </p:spTree>
    <p:extLst>
      <p:ext uri="{BB962C8B-B14F-4D97-AF65-F5344CB8AC3E}">
        <p14:creationId xmlns:p14="http://schemas.microsoft.com/office/powerpoint/2010/main" val="304732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09FFDD-C21A-497A-87AF-10BC951F5A43}" type="slidenum">
              <a:rPr lang="it-IT" smtClean="0"/>
              <a:t>28</a:t>
            </a:fld>
            <a:endParaRPr lang="it-IT"/>
          </a:p>
        </p:txBody>
      </p:sp>
    </p:spTree>
    <p:extLst>
      <p:ext uri="{BB962C8B-B14F-4D97-AF65-F5344CB8AC3E}">
        <p14:creationId xmlns:p14="http://schemas.microsoft.com/office/powerpoint/2010/main" val="3894444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it-IT" smtClean="0"/>
              <a:t>Fare clic per modificare lo stile del titolo</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lgn="l">
              <a:defRPr/>
            </a:lvl1pPr>
          </a:lstStyle>
          <a:p>
            <a:fld id="{B3057D93-ECF5-4AAE-8381-FAF796525DE1}" type="datetime1">
              <a:rPr lang="en-US" smtClean="0"/>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
        <p:nvSpPr>
          <p:cNvPr id="13" name="Rectangle 12"/>
          <p:cNvSpPr/>
          <p:nvPr/>
        </p:nvSpPr>
        <p:spPr>
          <a:xfrm>
            <a:off x="0" y="0"/>
            <a:ext cx="12192000"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03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EA3241F-A9D1-4952-860A-48439E8B1DEF}" type="datetime1">
              <a:rPr lang="en-US" smtClean="0"/>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770396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335DB509-D88B-4BCA-9DFD-F31FCBB495B6}" type="datetime1">
              <a:rPr lang="en-US" smtClean="0"/>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20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onn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7" name="Date Placeholder 6"/>
          <p:cNvSpPr>
            <a:spLocks noGrp="1"/>
          </p:cNvSpPr>
          <p:nvPr>
            <p:ph type="dt" sz="half" idx="10"/>
          </p:nvPr>
        </p:nvSpPr>
        <p:spPr/>
        <p:txBody>
          <a:bodyPr/>
          <a:lstStyle/>
          <a:p>
            <a:fld id="{1CC44DA6-9FE2-488E-BABA-5D470156BE16}" type="datetime1">
              <a:rPr lang="en-US" smtClean="0"/>
              <a:t>9/12/2020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2365781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36837C26-31D7-4EBF-A310-49AD0B54C065}" type="datetime1">
              <a:rPr lang="en-US" smtClean="0"/>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254799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3F8C1067-B504-40DA-AF48-2806F5F20586}" type="datetime1">
              <a:rPr lang="en-US" smtClean="0"/>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12192000" cy="4572000"/>
          </a:xfrm>
          <a:prstGeom prst="rect">
            <a:avLst/>
          </a:prstGeom>
          <a:blipFill dpi="0" rotWithShape="1">
            <a:blip r:embed="rId2">
              <a:duotone>
                <a:schemeClr val="accent1">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67691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81A49518-2010-4569-9186-94BD7D2DEF5C}" type="datetime1">
              <a:rPr lang="en-US" smtClean="0"/>
              <a:t>9/12/2020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16844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1024128" y="2967788"/>
            <a:ext cx="4754880" cy="3341572"/>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it-IT" smtClean="0"/>
              <a:t>Modifica gli stili del testo dello schema</a:t>
            </a:r>
          </a:p>
        </p:txBody>
      </p:sp>
      <p:sp>
        <p:nvSpPr>
          <p:cNvPr id="6" name="Content Placeholder 5"/>
          <p:cNvSpPr>
            <a:spLocks noGrp="1"/>
          </p:cNvSpPr>
          <p:nvPr>
            <p:ph sz="quarter" idx="4"/>
          </p:nvPr>
        </p:nvSpPr>
        <p:spPr>
          <a:xfrm>
            <a:off x="5990888" y="2967788"/>
            <a:ext cx="4754880" cy="3341572"/>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FA6B4634-F76D-454B-B562-92124B0AC4E4}" type="datetime1">
              <a:rPr lang="en-US" smtClean="0"/>
              <a:t>9/12/2020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2137097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A88D18C8-9CE8-41EC-9B30-B2206334B2B4}" type="datetime1">
              <a:rPr lang="en-US" smtClean="0"/>
              <a:t>9/12/2020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73793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C08614-5CF6-485E-A765-4B6EBF440E40}" type="datetime1">
              <a:rPr lang="en-US" smtClean="0"/>
              <a:t>9/12/2020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174537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it-IT" smtClean="0"/>
              <a:t>Fare clic per modificare lo stile del titolo</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5DCCB4D-1C13-40BF-9B0E-E03A492CAA68}" type="datetime1">
              <a:rPr lang="en-US" smtClean="0"/>
              <a:t>9/12/2020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821966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DCE1E75-01F8-4E1A-8A5D-05ACFB782574}" type="datetime1">
              <a:rPr lang="en-US" smtClean="0"/>
              <a:t>9/12/2020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080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BD6F3D7-1F6F-43B8-8990-C2D3AD166F0B}" type="datetime1">
              <a:rPr lang="en-US" smtClean="0"/>
              <a:t>9/12/2020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02111984F565}" type="slidenum">
              <a:rPr lang="en-US" smtClean="0"/>
              <a:t>‹N›</a:t>
            </a:fld>
            <a:endParaRPr lang="en-US" dirty="0"/>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363743"/>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3.jpg"/><Relationship Id="rId7" Type="http://schemas.openxmlformats.org/officeDocument/2006/relationships/image" Target="../media/image20.emf"/><Relationship Id="rId12" Type="http://schemas.openxmlformats.org/officeDocument/2006/relationships/image" Target="../media/image25.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image" Target="../media/image17.emf"/><Relationship Id="rId9" Type="http://schemas.openxmlformats.org/officeDocument/2006/relationships/image" Target="../media/image22.emf"/></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1.jpg"/><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4589463" y="2011363"/>
            <a:ext cx="7602537" cy="2770187"/>
          </a:xfrm>
          <a:solidFill>
            <a:schemeClr val="accent5"/>
          </a:solidFill>
        </p:spPr>
        <p:style>
          <a:lnRef idx="3">
            <a:schemeClr val="lt1"/>
          </a:lnRef>
          <a:fillRef idx="1">
            <a:schemeClr val="accent5"/>
          </a:fillRef>
          <a:effectRef idx="1">
            <a:schemeClr val="accent5"/>
          </a:effectRef>
          <a:fontRef idx="minor">
            <a:schemeClr val="lt1"/>
          </a:fontRef>
        </p:style>
        <p:txBody>
          <a:bodyPr>
            <a:normAutofit fontScale="90000"/>
          </a:bodyPr>
          <a:lstStyle/>
          <a:p>
            <a:pPr algn="ctr"/>
            <a:r>
              <a:rPr lang="it-IT" sz="3200" dirty="0" smtClean="0">
                <a:solidFill>
                  <a:schemeClr val="bg1"/>
                </a:solidFill>
                <a:latin typeface="Times New Roman" panose="02020603050405020304" pitchFamily="18" charset="0"/>
                <a:cs typeface="Times New Roman" panose="02020603050405020304" pitchFamily="18" charset="0"/>
              </a:rPr>
              <a:t>UN MODELLO FLESSIBILE ED</a:t>
            </a:r>
            <a:br>
              <a:rPr lang="it-IT" sz="3200" dirty="0" smtClean="0">
                <a:solidFill>
                  <a:schemeClr val="bg1"/>
                </a:solidFill>
                <a:latin typeface="Times New Roman" panose="02020603050405020304" pitchFamily="18" charset="0"/>
                <a:cs typeface="Times New Roman" panose="02020603050405020304" pitchFamily="18" charset="0"/>
              </a:rPr>
            </a:br>
            <a:r>
              <a:rPr lang="it-IT" sz="3200" dirty="0" smtClean="0">
                <a:solidFill>
                  <a:schemeClr val="bg1"/>
                </a:solidFill>
                <a:latin typeface="Times New Roman" panose="02020603050405020304" pitchFamily="18" charset="0"/>
                <a:cs typeface="Times New Roman" panose="02020603050405020304" pitchFamily="18" charset="0"/>
              </a:rPr>
              <a:t>ADATTABILE PER LA</a:t>
            </a:r>
            <a:br>
              <a:rPr lang="it-IT" sz="3200" dirty="0" smtClean="0">
                <a:solidFill>
                  <a:schemeClr val="bg1"/>
                </a:solidFill>
                <a:latin typeface="Times New Roman" panose="02020603050405020304" pitchFamily="18" charset="0"/>
                <a:cs typeface="Times New Roman" panose="02020603050405020304" pitchFamily="18" charset="0"/>
              </a:rPr>
            </a:br>
            <a:r>
              <a:rPr lang="it-IT" sz="3200" dirty="0" smtClean="0">
                <a:solidFill>
                  <a:schemeClr val="bg1"/>
                </a:solidFill>
                <a:latin typeface="Times New Roman" panose="02020603050405020304" pitchFamily="18" charset="0"/>
                <a:cs typeface="Times New Roman" panose="02020603050405020304" pitchFamily="18" charset="0"/>
              </a:rPr>
              <a:t>RIPARTENZA DELLA SCUOLA. </a:t>
            </a:r>
            <a:br>
              <a:rPr lang="it-IT" sz="3200" dirty="0" smtClean="0">
                <a:solidFill>
                  <a:schemeClr val="bg1"/>
                </a:solidFill>
                <a:latin typeface="Times New Roman" panose="02020603050405020304" pitchFamily="18" charset="0"/>
                <a:cs typeface="Times New Roman" panose="02020603050405020304" pitchFamily="18" charset="0"/>
              </a:rPr>
            </a:br>
            <a:r>
              <a:rPr lang="it-IT" sz="3200" dirty="0" smtClean="0">
                <a:solidFill>
                  <a:schemeClr val="bg1"/>
                </a:solidFill>
                <a:latin typeface="Times New Roman" panose="02020603050405020304" pitchFamily="18" charset="0"/>
                <a:cs typeface="Times New Roman" panose="02020603050405020304" pitchFamily="18" charset="0"/>
              </a:rPr>
              <a:t>STUDIO DI FATTIBILITA’ </a:t>
            </a:r>
            <a:br>
              <a:rPr lang="it-IT" sz="3200" dirty="0" smtClean="0">
                <a:solidFill>
                  <a:schemeClr val="bg1"/>
                </a:solidFill>
                <a:latin typeface="Times New Roman" panose="02020603050405020304" pitchFamily="18" charset="0"/>
                <a:cs typeface="Times New Roman" panose="02020603050405020304" pitchFamily="18" charset="0"/>
              </a:rPr>
            </a:br>
            <a:r>
              <a:rPr lang="it-IT" sz="3200" dirty="0" smtClean="0">
                <a:solidFill>
                  <a:schemeClr val="bg1"/>
                </a:solidFill>
                <a:latin typeface="Times New Roman" panose="02020603050405020304" pitchFamily="18" charset="0"/>
                <a:cs typeface="Times New Roman" panose="02020603050405020304" pitchFamily="18" charset="0"/>
              </a:rPr>
              <a:t>IC DARFO1</a:t>
            </a:r>
            <a:br>
              <a:rPr lang="it-IT" sz="3200" dirty="0" smtClean="0">
                <a:solidFill>
                  <a:schemeClr val="bg1"/>
                </a:solidFill>
                <a:latin typeface="Times New Roman" panose="02020603050405020304" pitchFamily="18" charset="0"/>
                <a:cs typeface="Times New Roman" panose="02020603050405020304" pitchFamily="18" charset="0"/>
              </a:rPr>
            </a:br>
            <a:r>
              <a:rPr lang="it-IT" sz="3200" dirty="0" smtClean="0">
                <a:solidFill>
                  <a:schemeClr val="bg1"/>
                </a:solidFill>
                <a:latin typeface="Times New Roman" panose="02020603050405020304" pitchFamily="18" charset="0"/>
                <a:cs typeface="Times New Roman" panose="02020603050405020304" pitchFamily="18" charset="0"/>
              </a:rPr>
              <a:t/>
            </a:r>
            <a:br>
              <a:rPr lang="it-IT" sz="3200" dirty="0" smtClean="0">
                <a:solidFill>
                  <a:schemeClr val="bg1"/>
                </a:solidFill>
                <a:latin typeface="Times New Roman" panose="02020603050405020304" pitchFamily="18" charset="0"/>
                <a:cs typeface="Times New Roman" panose="02020603050405020304" pitchFamily="18" charset="0"/>
              </a:rPr>
            </a:br>
            <a:r>
              <a:rPr lang="it-IT" sz="1800" dirty="0" smtClean="0">
                <a:solidFill>
                  <a:schemeClr val="bg1"/>
                </a:solidFill>
                <a:latin typeface="Times New Roman" panose="02020603050405020304" pitchFamily="18" charset="0"/>
                <a:cs typeface="Times New Roman" panose="02020603050405020304" pitchFamily="18" charset="0"/>
              </a:rPr>
              <a:t>Dirigente Scolastico Cristiana </a:t>
            </a:r>
            <a:r>
              <a:rPr lang="it-IT" sz="1800" dirty="0" err="1" smtClean="0">
                <a:solidFill>
                  <a:schemeClr val="bg1"/>
                </a:solidFill>
                <a:latin typeface="Times New Roman" panose="02020603050405020304" pitchFamily="18" charset="0"/>
                <a:cs typeface="Times New Roman" panose="02020603050405020304" pitchFamily="18" charset="0"/>
              </a:rPr>
              <a:t>Ducoli</a:t>
            </a:r>
            <a:r>
              <a:rPr lang="it-IT" sz="1800" dirty="0" smtClean="0">
                <a:solidFill>
                  <a:schemeClr val="bg1"/>
                </a:solidFill>
                <a:latin typeface="Times New Roman" panose="02020603050405020304" pitchFamily="18" charset="0"/>
                <a:cs typeface="Times New Roman" panose="02020603050405020304" pitchFamily="18" charset="0"/>
              </a:rPr>
              <a:t/>
            </a:r>
            <a:br>
              <a:rPr lang="it-IT" sz="1800" dirty="0" smtClean="0">
                <a:solidFill>
                  <a:schemeClr val="bg1"/>
                </a:solidFill>
                <a:latin typeface="Times New Roman" panose="02020603050405020304" pitchFamily="18" charset="0"/>
                <a:cs typeface="Times New Roman" panose="02020603050405020304" pitchFamily="18" charset="0"/>
              </a:rPr>
            </a:br>
            <a:endParaRPr lang="it-IT" sz="1800" dirty="0">
              <a:solidFill>
                <a:schemeClr val="bg1"/>
              </a:solidFill>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416" y="1521142"/>
            <a:ext cx="1743075" cy="981075"/>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1</a:t>
            </a:fld>
            <a:endParaRPr lang="en-US" dirty="0"/>
          </a:p>
        </p:txBody>
      </p:sp>
    </p:spTree>
    <p:extLst>
      <p:ext uri="{BB962C8B-B14F-4D97-AF65-F5344CB8AC3E}">
        <p14:creationId xmlns:p14="http://schemas.microsoft.com/office/powerpoint/2010/main" val="1592428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70708" y="400967"/>
            <a:ext cx="11207931" cy="909674"/>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gn="ctr"/>
            <a:r>
              <a:rPr lang="it-IT" sz="3600" dirty="0" smtClean="0"/>
              <a:t>   VERIFICA DI CIO’ CHE NON E’ NECESSARIO ED OCCUPA SPAZIO, LE SOLUZIONI</a:t>
            </a:r>
            <a:endParaRPr lang="it-IT" sz="3600" dirty="0"/>
          </a:p>
        </p:txBody>
      </p:sp>
      <p:pic>
        <p:nvPicPr>
          <p:cNvPr id="8" name="Segnaposto contenuto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1206" y="1436511"/>
            <a:ext cx="3172553" cy="2262859"/>
          </a:xfrm>
        </p:spPr>
      </p:pic>
      <p:sp>
        <p:nvSpPr>
          <p:cNvPr id="6" name="Segnaposto contenuto 5"/>
          <p:cNvSpPr>
            <a:spLocks noGrp="1"/>
          </p:cNvSpPr>
          <p:nvPr>
            <p:ph sz="quarter" idx="4"/>
          </p:nvPr>
        </p:nvSpPr>
        <p:spPr>
          <a:xfrm>
            <a:off x="241207" y="3825240"/>
            <a:ext cx="4574633" cy="2834640"/>
          </a:xfrm>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it-IT" sz="1800" dirty="0">
                <a:solidFill>
                  <a:srgbClr val="002060"/>
                </a:solidFill>
                <a:latin typeface="Times New Roman" panose="02020603050405020304" pitchFamily="18" charset="0"/>
                <a:cs typeface="Times New Roman" panose="02020603050405020304" pitchFamily="18" charset="0"/>
              </a:rPr>
              <a:t>VERIFICA DI CIO' CHE </a:t>
            </a:r>
            <a:r>
              <a:rPr lang="it-IT" sz="1800" dirty="0" smtClean="0">
                <a:solidFill>
                  <a:srgbClr val="002060"/>
                </a:solidFill>
                <a:latin typeface="Times New Roman" panose="02020603050405020304" pitchFamily="18" charset="0"/>
                <a:cs typeface="Times New Roman" panose="02020603050405020304" pitchFamily="18" charset="0"/>
              </a:rPr>
              <a:t>NON E</a:t>
            </a:r>
            <a:r>
              <a:rPr lang="it-IT" sz="1800" dirty="0">
                <a:solidFill>
                  <a:srgbClr val="002060"/>
                </a:solidFill>
                <a:latin typeface="Times New Roman" panose="02020603050405020304" pitchFamily="18" charset="0"/>
                <a:cs typeface="Times New Roman" panose="02020603050405020304" pitchFamily="18" charset="0"/>
              </a:rPr>
              <a:t>' NECESSARIO E </a:t>
            </a:r>
            <a:r>
              <a:rPr lang="it-IT" sz="1800" dirty="0" smtClean="0">
                <a:solidFill>
                  <a:srgbClr val="002060"/>
                </a:solidFill>
                <a:latin typeface="Times New Roman" panose="02020603050405020304" pitchFamily="18" charset="0"/>
                <a:cs typeface="Times New Roman" panose="02020603050405020304" pitchFamily="18" charset="0"/>
              </a:rPr>
              <a:t>OCCUPA SPAZIO</a:t>
            </a:r>
            <a:endParaRPr lang="it-IT" sz="18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1800" dirty="0" smtClean="0">
                <a:solidFill>
                  <a:srgbClr val="002060"/>
                </a:solidFill>
                <a:latin typeface="Times New Roman" panose="02020603050405020304" pitchFamily="18" charset="0"/>
                <a:cs typeface="Times New Roman" panose="02020603050405020304" pitchFamily="18" charset="0"/>
              </a:rPr>
              <a:t>Le </a:t>
            </a:r>
            <a:r>
              <a:rPr lang="it-IT" sz="1800" dirty="0">
                <a:solidFill>
                  <a:srgbClr val="002060"/>
                </a:solidFill>
                <a:latin typeface="Times New Roman" panose="02020603050405020304" pitchFamily="18" charset="0"/>
                <a:cs typeface="Times New Roman" panose="02020603050405020304" pitchFamily="18" charset="0"/>
              </a:rPr>
              <a:t>scuole sono normalmente </a:t>
            </a:r>
            <a:r>
              <a:rPr lang="it-IT" sz="1800" dirty="0" smtClean="0">
                <a:solidFill>
                  <a:srgbClr val="002060"/>
                </a:solidFill>
                <a:latin typeface="Times New Roman" panose="02020603050405020304" pitchFamily="18" charset="0"/>
                <a:cs typeface="Times New Roman" panose="02020603050405020304" pitchFamily="18" charset="0"/>
              </a:rPr>
              <a:t>colme di materiali </a:t>
            </a:r>
            <a:r>
              <a:rPr lang="it-IT" sz="1800" dirty="0">
                <a:solidFill>
                  <a:srgbClr val="002060"/>
                </a:solidFill>
                <a:latin typeface="Times New Roman" panose="02020603050405020304" pitchFamily="18" charset="0"/>
                <a:cs typeface="Times New Roman" panose="02020603050405020304" pitchFamily="18" charset="0"/>
              </a:rPr>
              <a:t>e arredi obsoleti </a:t>
            </a:r>
            <a:r>
              <a:rPr lang="it-IT" sz="1800" dirty="0" smtClean="0">
                <a:solidFill>
                  <a:srgbClr val="002060"/>
                </a:solidFill>
                <a:latin typeface="Times New Roman" panose="02020603050405020304" pitchFamily="18" charset="0"/>
                <a:cs typeface="Times New Roman" panose="02020603050405020304" pitchFamily="18" charset="0"/>
              </a:rPr>
              <a:t>ed inutilizzati ed inutilizzabili:</a:t>
            </a:r>
            <a:endParaRPr lang="it-IT" sz="18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1800" dirty="0" smtClean="0">
                <a:solidFill>
                  <a:srgbClr val="002060"/>
                </a:solidFill>
                <a:latin typeface="Times New Roman" panose="02020603050405020304" pitchFamily="18" charset="0"/>
                <a:cs typeface="Times New Roman" panose="02020603050405020304" pitchFamily="18" charset="0"/>
              </a:rPr>
              <a:t>-scegliere </a:t>
            </a:r>
            <a:r>
              <a:rPr lang="it-IT" sz="1800" dirty="0">
                <a:solidFill>
                  <a:srgbClr val="002060"/>
                </a:solidFill>
                <a:latin typeface="Times New Roman" panose="02020603050405020304" pitchFamily="18" charset="0"/>
                <a:cs typeface="Times New Roman" panose="02020603050405020304" pitchFamily="18" charset="0"/>
              </a:rPr>
              <a:t>cosa tenere e cosa </a:t>
            </a:r>
            <a:r>
              <a:rPr lang="it-IT" sz="1800" dirty="0" smtClean="0">
                <a:solidFill>
                  <a:srgbClr val="002060"/>
                </a:solidFill>
                <a:latin typeface="Times New Roman" panose="02020603050405020304" pitchFamily="18" charset="0"/>
                <a:cs typeface="Times New Roman" panose="02020603050405020304" pitchFamily="18" charset="0"/>
              </a:rPr>
              <a:t>eliminare</a:t>
            </a:r>
            <a:endParaRPr lang="it-IT" sz="18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1800" dirty="0">
                <a:solidFill>
                  <a:srgbClr val="002060"/>
                </a:solidFill>
                <a:latin typeface="Times New Roman" panose="02020603050405020304" pitchFamily="18" charset="0"/>
                <a:cs typeface="Times New Roman" panose="02020603050405020304" pitchFamily="18" charset="0"/>
              </a:rPr>
              <a:t>(ad es. quali sono gli arredi </a:t>
            </a:r>
            <a:r>
              <a:rPr lang="it-IT" sz="1800" dirty="0" smtClean="0">
                <a:solidFill>
                  <a:srgbClr val="002060"/>
                </a:solidFill>
                <a:latin typeface="Times New Roman" panose="02020603050405020304" pitchFamily="18" charset="0"/>
                <a:cs typeface="Times New Roman" panose="02020603050405020304" pitchFamily="18" charset="0"/>
              </a:rPr>
              <a:t>che ingombrano </a:t>
            </a:r>
            <a:r>
              <a:rPr lang="it-IT" sz="1800" dirty="0">
                <a:solidFill>
                  <a:srgbClr val="002060"/>
                </a:solidFill>
                <a:latin typeface="Times New Roman" panose="02020603050405020304" pitchFamily="18" charset="0"/>
                <a:cs typeface="Times New Roman" panose="02020603050405020304" pitchFamily="18" charset="0"/>
              </a:rPr>
              <a:t>inutilmente</a:t>
            </a:r>
            <a:r>
              <a:rPr lang="it-IT" sz="1800"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it-IT" sz="1800" dirty="0" smtClean="0">
                <a:solidFill>
                  <a:srgbClr val="002060"/>
                </a:solidFill>
                <a:latin typeface="Times New Roman" panose="02020603050405020304" pitchFamily="18" charset="0"/>
                <a:cs typeface="Times New Roman" panose="02020603050405020304" pitchFamily="18" charset="0"/>
              </a:rPr>
              <a:t>-sgomberare le aule</a:t>
            </a:r>
            <a:endParaRPr lang="it-IT" sz="1800" dirty="0">
              <a:solidFill>
                <a:srgbClr val="002060"/>
              </a:solidFill>
              <a:latin typeface="Times New Roman" panose="02020603050405020304" pitchFamily="18" charset="0"/>
              <a:cs typeface="Times New Roman" panose="02020603050405020304" pitchFamily="18" charset="0"/>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54" y="275097"/>
            <a:ext cx="1189635" cy="721940"/>
          </a:xfrm>
          <a:prstGeom prst="rect">
            <a:avLst/>
          </a:prstGeom>
        </p:spPr>
      </p:pic>
      <p:pic>
        <p:nvPicPr>
          <p:cNvPr id="9" name="Segnaposto contenuto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4791" y="1436511"/>
            <a:ext cx="2763295" cy="2642054"/>
          </a:xfrm>
          <a:prstGeom prst="rect">
            <a:avLst/>
          </a:prstGeom>
        </p:spPr>
      </p:pic>
      <p:sp>
        <p:nvSpPr>
          <p:cNvPr id="10" name="Segnaposto contenuto 3"/>
          <p:cNvSpPr txBox="1">
            <a:spLocks/>
          </p:cNvSpPr>
          <p:nvPr/>
        </p:nvSpPr>
        <p:spPr>
          <a:xfrm>
            <a:off x="7757160" y="1743271"/>
            <a:ext cx="4221480" cy="4916609"/>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lgn="ctr">
              <a:buFont typeface="Tw Cen MT" panose="020B0602020104020603" pitchFamily="34" charset="0"/>
              <a:buNone/>
            </a:pPr>
            <a:r>
              <a:rPr lang="it-IT" sz="1800" dirty="0" smtClean="0">
                <a:solidFill>
                  <a:srgbClr val="002060"/>
                </a:solidFill>
                <a:latin typeface="Times New Roman" panose="02020603050405020304" pitchFamily="18" charset="0"/>
                <a:cs typeface="Times New Roman" panose="02020603050405020304" pitchFamily="18" charset="0"/>
              </a:rPr>
              <a:t>QUALI SOLUZIONI?</a:t>
            </a:r>
          </a:p>
          <a:p>
            <a:pPr marL="0" indent="0" algn="just">
              <a:buFont typeface="Tw Cen MT" panose="020B0602020104020603" pitchFamily="34" charset="0"/>
              <a:buNone/>
            </a:pPr>
            <a:r>
              <a:rPr lang="it-IT" sz="1800" dirty="0" smtClean="0">
                <a:solidFill>
                  <a:srgbClr val="002060"/>
                </a:solidFill>
                <a:latin typeface="Times New Roman" panose="02020603050405020304" pitchFamily="18" charset="0"/>
                <a:cs typeface="Times New Roman" panose="02020603050405020304" pitchFamily="18" charset="0"/>
              </a:rPr>
              <a:t>-parametri di riferimento nazionali/regionali </a:t>
            </a:r>
          </a:p>
          <a:p>
            <a:pPr marL="0" indent="0" algn="just">
              <a:buFont typeface="Tw Cen MT" panose="020B0602020104020603" pitchFamily="34" charset="0"/>
              <a:buNone/>
            </a:pPr>
            <a:r>
              <a:rPr lang="it-IT" sz="1800" dirty="0" smtClean="0">
                <a:solidFill>
                  <a:srgbClr val="002060"/>
                </a:solidFill>
                <a:latin typeface="Times New Roman" panose="02020603050405020304" pitchFamily="18" charset="0"/>
                <a:cs typeface="Times New Roman" panose="02020603050405020304" pitchFamily="18" charset="0"/>
              </a:rPr>
              <a:t>-normativa vigente </a:t>
            </a:r>
          </a:p>
          <a:p>
            <a:pPr marL="0" indent="0" algn="just">
              <a:buFont typeface="Tw Cen MT" panose="020B0602020104020603" pitchFamily="34" charset="0"/>
              <a:buNone/>
            </a:pPr>
            <a:r>
              <a:rPr lang="it-IT" sz="1800" dirty="0" smtClean="0">
                <a:solidFill>
                  <a:srgbClr val="002060"/>
                </a:solidFill>
                <a:latin typeface="Times New Roman" panose="02020603050405020304" pitchFamily="18" charset="0"/>
                <a:cs typeface="Times New Roman" panose="02020603050405020304" pitchFamily="18" charset="0"/>
              </a:rPr>
              <a:t>-personalizzate e strettamente calibrate sull'Istituto</a:t>
            </a:r>
          </a:p>
          <a:p>
            <a:pPr marL="0" indent="0" algn="just">
              <a:buFont typeface="Tw Cen MT" panose="020B0602020104020603" pitchFamily="34" charset="0"/>
              <a:buNone/>
            </a:pPr>
            <a:r>
              <a:rPr lang="it-IT" sz="1800" dirty="0" smtClean="0">
                <a:solidFill>
                  <a:srgbClr val="002060"/>
                </a:solidFill>
                <a:latin typeface="Times New Roman" panose="02020603050405020304" pitchFamily="18" charset="0"/>
                <a:cs typeface="Times New Roman" panose="02020603050405020304" pitchFamily="18" charset="0"/>
              </a:rPr>
              <a:t>-essenziali e prioritarie</a:t>
            </a:r>
          </a:p>
          <a:p>
            <a:pPr marL="0" indent="0" algn="just">
              <a:buFont typeface="Tw Cen MT" panose="020B0602020104020603" pitchFamily="34" charset="0"/>
              <a:buNone/>
            </a:pPr>
            <a:r>
              <a:rPr lang="it-IT" sz="1800" dirty="0" smtClean="0">
                <a:solidFill>
                  <a:srgbClr val="002060"/>
                </a:solidFill>
                <a:latin typeface="Times New Roman" panose="02020603050405020304" pitchFamily="18" charset="0"/>
                <a:cs typeface="Times New Roman" panose="02020603050405020304" pitchFamily="18" charset="0"/>
              </a:rPr>
              <a:t>-sostenibili</a:t>
            </a:r>
          </a:p>
          <a:p>
            <a:pPr marL="0" indent="0" algn="just">
              <a:buFont typeface="Tw Cen MT" panose="020B0602020104020603" pitchFamily="34" charset="0"/>
              <a:buNone/>
            </a:pPr>
            <a:r>
              <a:rPr lang="it-IT" sz="1800" dirty="0" smtClean="0">
                <a:solidFill>
                  <a:srgbClr val="002060"/>
                </a:solidFill>
                <a:latin typeface="Times New Roman" panose="02020603050405020304" pitchFamily="18" charset="0"/>
                <a:cs typeface="Times New Roman" panose="02020603050405020304" pitchFamily="18" charset="0"/>
              </a:rPr>
              <a:t>-che coinvolgano interno/esterno</a:t>
            </a:r>
          </a:p>
          <a:p>
            <a:pPr marL="0" indent="0" algn="ctr">
              <a:buFont typeface="Tw Cen MT" panose="020B0602020104020603" pitchFamily="34" charset="0"/>
              <a:buNone/>
            </a:pPr>
            <a:r>
              <a:rPr lang="it-IT" sz="1800" dirty="0" smtClean="0">
                <a:solidFill>
                  <a:srgbClr val="002060"/>
                </a:solidFill>
                <a:latin typeface="Times New Roman" panose="02020603050405020304" pitchFamily="18" charset="0"/>
                <a:cs typeface="Times New Roman" panose="02020603050405020304" pitchFamily="18" charset="0"/>
              </a:rPr>
              <a:t>E' NECESSARIO FARE DELLE SCELTE:</a:t>
            </a:r>
          </a:p>
          <a:p>
            <a:pPr marL="0" indent="0" algn="ctr">
              <a:buFont typeface="Tw Cen MT" panose="020B0602020104020603" pitchFamily="34" charset="0"/>
              <a:buNone/>
            </a:pPr>
            <a:r>
              <a:rPr lang="it-IT" sz="1800" dirty="0" smtClean="0">
                <a:solidFill>
                  <a:srgbClr val="002060"/>
                </a:solidFill>
                <a:latin typeface="Times New Roman" panose="02020603050405020304" pitchFamily="18" charset="0"/>
                <a:cs typeface="Times New Roman" panose="02020603050405020304" pitchFamily="18" charset="0"/>
              </a:rPr>
              <a:t>la prima delle quali deve essere «più studenti possibili in aula» nel rispetto della vigente normativa</a:t>
            </a:r>
            <a:endParaRPr lang="it-IT" sz="1800" dirty="0">
              <a:solidFill>
                <a:srgbClr val="002060"/>
              </a:solidFill>
              <a:latin typeface="Times New Roman" panose="02020603050405020304" pitchFamily="18" charset="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1436154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5" y="156366"/>
            <a:ext cx="11698245" cy="625687"/>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   SETTING DI UN’AULA STANDARD</a:t>
            </a:r>
            <a:endParaRPr lang="it-IT" sz="3600" dirty="0"/>
          </a:p>
        </p:txBody>
      </p:sp>
      <p:sp>
        <p:nvSpPr>
          <p:cNvPr id="4" name="Segnaposto contenuto 3"/>
          <p:cNvSpPr>
            <a:spLocks noGrp="1"/>
          </p:cNvSpPr>
          <p:nvPr>
            <p:ph sz="half" idx="1"/>
          </p:nvPr>
        </p:nvSpPr>
        <p:spPr>
          <a:xfrm>
            <a:off x="241207" y="637675"/>
            <a:ext cx="11698244" cy="6112042"/>
          </a:xfrm>
        </p:spPr>
        <p:style>
          <a:lnRef idx="2">
            <a:schemeClr val="accent5"/>
          </a:lnRef>
          <a:fillRef idx="1">
            <a:schemeClr val="lt1"/>
          </a:fillRef>
          <a:effectRef idx="0">
            <a:schemeClr val="accent5"/>
          </a:effectRef>
          <a:fontRef idx="minor">
            <a:schemeClr val="dk1"/>
          </a:fontRef>
        </p:style>
        <p:txBody>
          <a:bodyPr>
            <a:noAutofit/>
          </a:bodyPr>
          <a:lstStyle/>
          <a:p>
            <a:pPr marL="0" indent="0" algn="just">
              <a:lnSpc>
                <a:spcPct val="100000"/>
              </a:lnSpc>
              <a:spcBef>
                <a:spcPts val="0"/>
              </a:spcBef>
              <a:spcAft>
                <a:spcPts val="0"/>
              </a:spcAft>
              <a:buNone/>
            </a:pPr>
            <a:r>
              <a:rPr lang="it-IT" sz="1600" b="1" dirty="0" smtClean="0">
                <a:solidFill>
                  <a:srgbClr val="002060"/>
                </a:solidFill>
                <a:latin typeface="Times New Roman" panose="02020603050405020304" pitchFamily="18" charset="0"/>
                <a:cs typeface="Times New Roman" panose="02020603050405020304" pitchFamily="18" charset="0"/>
              </a:rPr>
              <a:t>Parametri </a:t>
            </a:r>
            <a:r>
              <a:rPr lang="it-IT" sz="1600" b="1" dirty="0">
                <a:solidFill>
                  <a:srgbClr val="002060"/>
                </a:solidFill>
                <a:latin typeface="Times New Roman" panose="02020603050405020304" pitchFamily="18" charset="0"/>
                <a:cs typeface="Times New Roman" panose="02020603050405020304" pitchFamily="18" charset="0"/>
              </a:rPr>
              <a:t>di </a:t>
            </a:r>
            <a:r>
              <a:rPr lang="it-IT" sz="1600" b="1" dirty="0" smtClean="0">
                <a:solidFill>
                  <a:srgbClr val="002060"/>
                </a:solidFill>
                <a:latin typeface="Times New Roman" panose="02020603050405020304" pitchFamily="18" charset="0"/>
                <a:cs typeface="Times New Roman" panose="02020603050405020304" pitchFamily="18" charset="0"/>
              </a:rPr>
              <a:t>riferimento per alunno:</a:t>
            </a:r>
            <a:r>
              <a:rPr lang="it-IT" sz="1600" b="1" dirty="0">
                <a:solidFill>
                  <a:srgbClr val="002060"/>
                </a:solidFill>
                <a:latin typeface="Times New Roman" panose="02020603050405020304" pitchFamily="18" charset="0"/>
                <a:cs typeface="Times New Roman" panose="02020603050405020304" pitchFamily="18" charset="0"/>
              </a:rPr>
              <a:t> </a:t>
            </a:r>
            <a:endParaRPr lang="it-IT" sz="1600" b="1"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vedasi scheda tecnica ipotesi 1 e ipotesi 2 </a:t>
            </a:r>
          </a:p>
          <a:p>
            <a:pPr marL="0" indent="0" algn="just">
              <a:lnSpc>
                <a:spcPct val="100000"/>
              </a:lnSpc>
              <a:spcBef>
                <a:spcPts val="0"/>
              </a:spcBef>
              <a:spcAft>
                <a:spcPts val="0"/>
              </a:spcAft>
              <a:buNone/>
            </a:pP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600" b="1" dirty="0" smtClean="0">
                <a:solidFill>
                  <a:srgbClr val="002060"/>
                </a:solidFill>
                <a:latin typeface="Times New Roman" panose="02020603050405020304" pitchFamily="18" charset="0"/>
                <a:cs typeface="Times New Roman" panose="02020603050405020304" pitchFamily="18" charset="0"/>
              </a:rPr>
              <a:t>Misure </a:t>
            </a:r>
            <a:r>
              <a:rPr lang="it-IT" sz="1600" b="1" dirty="0">
                <a:solidFill>
                  <a:srgbClr val="002060"/>
                </a:solidFill>
                <a:latin typeface="Times New Roman" panose="02020603050405020304" pitchFamily="18" charset="0"/>
                <a:cs typeface="Times New Roman" panose="02020603050405020304" pitchFamily="18" charset="0"/>
              </a:rPr>
              <a:t>ed </a:t>
            </a:r>
            <a:r>
              <a:rPr lang="it-IT" sz="1600" b="1" dirty="0" smtClean="0">
                <a:solidFill>
                  <a:srgbClr val="002060"/>
                </a:solidFill>
                <a:latin typeface="Times New Roman" panose="02020603050405020304" pitchFamily="18" charset="0"/>
                <a:cs typeface="Times New Roman" panose="02020603050405020304" pitchFamily="18" charset="0"/>
              </a:rPr>
              <a:t>effetti</a:t>
            </a:r>
            <a:r>
              <a:rPr lang="it-IT" sz="1600" dirty="0" smtClean="0">
                <a:solidFill>
                  <a:srgbClr val="002060"/>
                </a:solidFill>
                <a:latin typeface="Times New Roman" panose="02020603050405020304" pitchFamily="18" charset="0"/>
                <a:cs typeface="Times New Roman" panose="02020603050405020304" pitchFamily="18" charset="0"/>
              </a:rPr>
              <a:t>:  </a:t>
            </a:r>
          </a:p>
          <a:p>
            <a:pPr marL="0" indent="0" algn="just">
              <a:lnSpc>
                <a:spcPct val="10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il CTS preveda la distanza buccale di mt. 1 (che genera quindi una superficie di 0,50 mq per alunno); si applicano inoltre il DM 18 dicembre 1975 che prevede una superficie di 1,80 mq per persona ovvero =, &gt;2,00 mq e pertanto, considerata la metratura e la conseguente capienza, le aule di tutti i plessi dell’Istituto potranno accogliere tutti gli studenti. </a:t>
            </a:r>
          </a:p>
          <a:p>
            <a:pPr marL="0" indent="0" algn="just">
              <a:lnSpc>
                <a:spcPct val="10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Gli spostamenti all’interno dell’aula e all’esterno della stessa sono limitati, solo se essenziali ed effettuati da un alunno alla volta.</a:t>
            </a:r>
          </a:p>
          <a:p>
            <a:pPr marL="0" indent="0" algn="just">
              <a:lnSpc>
                <a:spcPct val="100000"/>
              </a:lnSpc>
              <a:spcBef>
                <a:spcPts val="0"/>
              </a:spcBef>
              <a:spcAft>
                <a:spcPts val="0"/>
              </a:spcAft>
              <a:buNone/>
            </a:pPr>
            <a:endParaRPr lang="it-IT" sz="1600" b="1"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600" b="1" dirty="0" smtClean="0">
                <a:solidFill>
                  <a:srgbClr val="002060"/>
                </a:solidFill>
                <a:latin typeface="Times New Roman" panose="02020603050405020304" pitchFamily="18" charset="0"/>
                <a:cs typeface="Times New Roman" panose="02020603050405020304" pitchFamily="18" charset="0"/>
              </a:rPr>
              <a:t>Vincoli</a:t>
            </a:r>
            <a:r>
              <a:rPr lang="it-IT" sz="1600" dirty="0" smtClean="0">
                <a:solidFill>
                  <a:srgbClr val="002060"/>
                </a:solidFill>
                <a:latin typeface="Times New Roman" panose="02020603050405020304" pitchFamily="18" charset="0"/>
                <a:cs typeface="Times New Roman" panose="02020603050405020304" pitchFamily="18" charset="0"/>
              </a:rPr>
              <a:t>:</a:t>
            </a:r>
            <a:r>
              <a:rPr lang="it-IT" sz="1600" dirty="0">
                <a:solidFill>
                  <a:srgbClr val="002060"/>
                </a:solidFill>
                <a:latin typeface="Times New Roman" panose="02020603050405020304" pitchFamily="18" charset="0"/>
                <a:cs typeface="Times New Roman" panose="02020603050405020304" pitchFamily="18" charset="0"/>
              </a:rPr>
              <a:t> </a:t>
            </a:r>
            <a:endParaRPr lang="it-IT" sz="16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Valutare di togliere comunque la cattedra, </a:t>
            </a:r>
            <a:r>
              <a:rPr lang="it-IT" sz="1600" dirty="0">
                <a:solidFill>
                  <a:srgbClr val="002060"/>
                </a:solidFill>
                <a:latin typeface="Times New Roman" panose="02020603050405020304" pitchFamily="18" charset="0"/>
                <a:cs typeface="Times New Roman" panose="02020603050405020304" pitchFamily="18" charset="0"/>
              </a:rPr>
              <a:t>armadi e altri </a:t>
            </a:r>
            <a:r>
              <a:rPr lang="it-IT" sz="1600" dirty="0" smtClean="0">
                <a:solidFill>
                  <a:srgbClr val="002060"/>
                </a:solidFill>
                <a:latin typeface="Times New Roman" panose="02020603050405020304" pitchFamily="18" charset="0"/>
                <a:cs typeface="Times New Roman" panose="02020603050405020304" pitchFamily="18" charset="0"/>
              </a:rPr>
              <a:t>ingombri per agevolare maggiormente il distanziamento; </a:t>
            </a:r>
          </a:p>
          <a:p>
            <a:pPr marL="0" indent="0" algn="just">
              <a:lnSpc>
                <a:spcPct val="10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le aule devono sempre rimanere sgombre il più possibile.</a:t>
            </a: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endParaRPr lang="it-IT" sz="1600" b="1"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600" b="1" dirty="0" smtClean="0">
                <a:solidFill>
                  <a:srgbClr val="002060"/>
                </a:solidFill>
                <a:latin typeface="Times New Roman" panose="02020603050405020304" pitchFamily="18" charset="0"/>
                <a:cs typeface="Times New Roman" panose="02020603050405020304" pitchFamily="18" charset="0"/>
              </a:rPr>
              <a:t>Suggerimenti</a:t>
            </a:r>
            <a:r>
              <a:rPr lang="it-IT" sz="1600" dirty="0" smtClean="0">
                <a:solidFill>
                  <a:srgbClr val="002060"/>
                </a:solidFill>
                <a:latin typeface="Times New Roman" panose="02020603050405020304" pitchFamily="18" charset="0"/>
                <a:cs typeface="Times New Roman" panose="02020603050405020304" pitchFamily="18" charset="0"/>
              </a:rPr>
              <a:t>:</a:t>
            </a: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600" dirty="0">
                <a:solidFill>
                  <a:srgbClr val="002060"/>
                </a:solidFill>
                <a:latin typeface="Times New Roman" panose="02020603050405020304" pitchFamily="18" charset="0"/>
                <a:cs typeface="Times New Roman" panose="02020603050405020304" pitchFamily="18" charset="0"/>
              </a:rPr>
              <a:t>privilegiare tavolino per docente addossato al </a:t>
            </a:r>
            <a:r>
              <a:rPr lang="it-IT" sz="1600" dirty="0" smtClean="0">
                <a:solidFill>
                  <a:srgbClr val="002060"/>
                </a:solidFill>
                <a:latin typeface="Times New Roman" panose="02020603050405020304" pitchFamily="18" charset="0"/>
                <a:cs typeface="Times New Roman" panose="02020603050405020304" pitchFamily="18" charset="0"/>
              </a:rPr>
              <a:t>muro (eliminando la cattedra) sul quale appoggiare il pc ed altro materiale</a:t>
            </a: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LIM</a:t>
            </a:r>
          </a:p>
          <a:p>
            <a:pPr marL="0" indent="0" algn="just">
              <a:lnSpc>
                <a:spcPct val="10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ridurre la presenza di zaini ingombranti che dovranno comunque essere «appesi» alla sedia </a:t>
            </a:r>
          </a:p>
          <a:p>
            <a:pPr marL="0" indent="0" algn="just">
              <a:lnSpc>
                <a:spcPct val="10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organizzare al meglio il materiale dello studente in quanto tutti i libri e quaderni saranno portati quotidianamente a casa</a:t>
            </a:r>
          </a:p>
          <a:p>
            <a:pPr marL="0" indent="0" algn="just">
              <a:lnSpc>
                <a:spcPct val="10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regolamentare l’accesso e il trasferimento nelle aule, nonché il servizio di anticipo e l’uscita prevedendo anche turnazione d’accesso (vedi slide successiva)</a:t>
            </a:r>
          </a:p>
          <a:p>
            <a:pPr marL="0" indent="0" algn="just">
              <a:lnSpc>
                <a:spcPct val="100000"/>
              </a:lnSpc>
              <a:spcBef>
                <a:spcPts val="0"/>
              </a:spcBef>
              <a:spcAft>
                <a:spcPts val="0"/>
              </a:spcAft>
              <a:buNone/>
            </a:pPr>
            <a:endParaRPr lang="it-IT" sz="16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600" b="1" dirty="0" smtClean="0">
                <a:solidFill>
                  <a:srgbClr val="002060"/>
                </a:solidFill>
                <a:latin typeface="Times New Roman" panose="02020603050405020304" pitchFamily="18" charset="0"/>
                <a:cs typeface="Times New Roman" panose="02020603050405020304" pitchFamily="18" charset="0"/>
              </a:rPr>
              <a:t>Verificare</a:t>
            </a:r>
            <a:r>
              <a:rPr lang="it-IT" sz="1600" dirty="0" smtClean="0">
                <a:solidFill>
                  <a:srgbClr val="002060"/>
                </a:solidFill>
                <a:latin typeface="Times New Roman" panose="02020603050405020304" pitchFamily="18" charset="0"/>
                <a:cs typeface="Times New Roman" panose="02020603050405020304" pitchFamily="18" charset="0"/>
              </a:rPr>
              <a:t>: </a:t>
            </a:r>
          </a:p>
          <a:p>
            <a:pPr marL="0" indent="0" algn="just">
              <a:lnSpc>
                <a:spcPct val="10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ingressi eventualmente scaglionati se funzionali ad evitare l’assembramento </a:t>
            </a:r>
            <a:endParaRPr lang="it-IT" sz="1600" dirty="0">
              <a:solidFill>
                <a:srgbClr val="002060"/>
              </a:solidFill>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5" y="60113"/>
            <a:ext cx="1189635" cy="577562"/>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11</a:t>
            </a:fld>
            <a:endParaRPr lang="en-US" dirty="0"/>
          </a:p>
        </p:txBody>
      </p:sp>
    </p:spTree>
    <p:extLst>
      <p:ext uri="{BB962C8B-B14F-4D97-AF65-F5344CB8AC3E}">
        <p14:creationId xmlns:p14="http://schemas.microsoft.com/office/powerpoint/2010/main" val="2035412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6" y="274320"/>
            <a:ext cx="11722193" cy="737679"/>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gn="ctr"/>
            <a:r>
              <a:rPr lang="it-IT" sz="3600" dirty="0" smtClean="0"/>
              <a:t/>
            </a:r>
            <a:br>
              <a:rPr lang="it-IT" sz="3600" dirty="0" smtClean="0"/>
            </a:br>
            <a:r>
              <a:rPr lang="it-IT" sz="3600" dirty="0" smtClean="0"/>
              <a:t>CRITERI ORGANIZZATIVI «POSSIBILI»</a:t>
            </a:r>
            <a:endParaRPr lang="it-IT" sz="3600" dirty="0"/>
          </a:p>
        </p:txBody>
      </p:sp>
      <p:sp>
        <p:nvSpPr>
          <p:cNvPr id="3" name="Segnaposto contenuto 2"/>
          <p:cNvSpPr>
            <a:spLocks noGrp="1"/>
          </p:cNvSpPr>
          <p:nvPr>
            <p:ph sz="half" idx="1"/>
          </p:nvPr>
        </p:nvSpPr>
        <p:spPr>
          <a:xfrm>
            <a:off x="241206" y="1173480"/>
            <a:ext cx="11722193" cy="5566954"/>
          </a:xfrm>
        </p:spPr>
        <p:style>
          <a:lnRef idx="2">
            <a:schemeClr val="accent5"/>
          </a:lnRef>
          <a:fillRef idx="1">
            <a:schemeClr val="lt1"/>
          </a:fillRef>
          <a:effectRef idx="0">
            <a:schemeClr val="accent5"/>
          </a:effectRef>
          <a:fontRef idx="minor">
            <a:schemeClr val="dk1"/>
          </a:fontRef>
        </p:style>
        <p:txBody>
          <a:bodyPr>
            <a:normAutofit/>
          </a:bodyPr>
          <a:lstStyle/>
          <a:p>
            <a:pPr marL="0" indent="0" algn="just">
              <a:lnSpc>
                <a:spcPct val="12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Utilizzo di ogni </a:t>
            </a:r>
            <a:r>
              <a:rPr lang="it-IT" sz="1600" b="1" dirty="0" smtClean="0">
                <a:solidFill>
                  <a:srgbClr val="002060"/>
                </a:solidFill>
                <a:latin typeface="Times New Roman" panose="02020603050405020304" pitchFamily="18" charset="0"/>
                <a:cs typeface="Times New Roman" panose="02020603050405020304" pitchFamily="18" charset="0"/>
              </a:rPr>
              <a:t>ingresso</a:t>
            </a:r>
            <a:r>
              <a:rPr lang="it-IT" sz="1600" dirty="0" smtClean="0">
                <a:solidFill>
                  <a:srgbClr val="002060"/>
                </a:solidFill>
                <a:latin typeface="Times New Roman" panose="02020603050405020304" pitchFamily="18" charset="0"/>
                <a:cs typeface="Times New Roman" panose="02020603050405020304" pitchFamily="18" charset="0"/>
              </a:rPr>
              <a:t> possibile comprese le scale d’emergenza previa verifica con RSPP</a:t>
            </a: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Le </a:t>
            </a:r>
            <a:r>
              <a:rPr lang="it-IT" sz="1600" b="1" dirty="0">
                <a:solidFill>
                  <a:srgbClr val="002060"/>
                </a:solidFill>
                <a:latin typeface="Times New Roman" panose="02020603050405020304" pitchFamily="18" charset="0"/>
                <a:cs typeface="Times New Roman" panose="02020603050405020304" pitchFamily="18" charset="0"/>
              </a:rPr>
              <a:t>aule</a:t>
            </a:r>
            <a:r>
              <a:rPr lang="it-IT" sz="1600" dirty="0">
                <a:solidFill>
                  <a:srgbClr val="002060"/>
                </a:solidFill>
                <a:latin typeface="Times New Roman" panose="02020603050405020304" pitchFamily="18" charset="0"/>
                <a:cs typeface="Times New Roman" panose="02020603050405020304" pitchFamily="18" charset="0"/>
              </a:rPr>
              <a:t> sono fisse </a:t>
            </a:r>
            <a:r>
              <a:rPr lang="it-IT" sz="1600" dirty="0" smtClean="0">
                <a:solidFill>
                  <a:srgbClr val="002060"/>
                </a:solidFill>
                <a:latin typeface="Times New Roman" panose="02020603050405020304" pitchFamily="18" charset="0"/>
                <a:cs typeface="Times New Roman" panose="02020603050405020304" pitchFamily="18" charset="0"/>
              </a:rPr>
              <a:t>per classi/gruppi, presenti al completo e per intero</a:t>
            </a:r>
          </a:p>
          <a:p>
            <a:pPr marL="0" indent="0" algn="just">
              <a:lnSpc>
                <a:spcPct val="12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Le </a:t>
            </a:r>
            <a:r>
              <a:rPr lang="it-IT" sz="1600" b="1" dirty="0">
                <a:solidFill>
                  <a:srgbClr val="002060"/>
                </a:solidFill>
                <a:latin typeface="Times New Roman" panose="02020603050405020304" pitchFamily="18" charset="0"/>
                <a:cs typeface="Times New Roman" panose="02020603050405020304" pitchFamily="18" charset="0"/>
              </a:rPr>
              <a:t>classi</a:t>
            </a:r>
            <a:r>
              <a:rPr lang="it-IT" sz="1600" dirty="0">
                <a:solidFill>
                  <a:srgbClr val="002060"/>
                </a:solidFill>
                <a:latin typeface="Times New Roman" panose="02020603050405020304" pitchFamily="18" charset="0"/>
                <a:cs typeface="Times New Roman" panose="02020603050405020304" pitchFamily="18" charset="0"/>
              </a:rPr>
              <a:t> complessive di una sede potrebbero rientrare a turno (ad esempio classi del corso A mattino e classi del corso B al pomeriggio, o a giorni alterni, o a settimane alterne</a:t>
            </a:r>
            <a:r>
              <a:rPr lang="it-IT" sz="1600" dirty="0" smtClean="0">
                <a:solidFill>
                  <a:srgbClr val="002060"/>
                </a:solidFill>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In caso di </a:t>
            </a:r>
            <a:r>
              <a:rPr lang="it-IT" sz="1600" b="1" dirty="0" smtClean="0">
                <a:solidFill>
                  <a:srgbClr val="002060"/>
                </a:solidFill>
                <a:latin typeface="Times New Roman" panose="02020603050405020304" pitchFamily="18" charset="0"/>
                <a:cs typeface="Times New Roman" panose="02020603050405020304" pitchFamily="18" charset="0"/>
              </a:rPr>
              <a:t>numero </a:t>
            </a:r>
            <a:r>
              <a:rPr lang="it-IT" sz="1600" b="1" dirty="0">
                <a:solidFill>
                  <a:srgbClr val="002060"/>
                </a:solidFill>
                <a:latin typeface="Times New Roman" panose="02020603050405020304" pitchFamily="18" charset="0"/>
                <a:cs typeface="Times New Roman" panose="02020603050405020304" pitchFamily="18" charset="0"/>
              </a:rPr>
              <a:t>di studenti per classe </a:t>
            </a:r>
            <a:r>
              <a:rPr lang="it-IT" sz="1600" b="1" dirty="0" smtClean="0">
                <a:solidFill>
                  <a:srgbClr val="002060"/>
                </a:solidFill>
                <a:latin typeface="Times New Roman" panose="02020603050405020304" pitchFamily="18" charset="0"/>
                <a:cs typeface="Times New Roman" panose="02020603050405020304" pitchFamily="18" charset="0"/>
              </a:rPr>
              <a:t>superiore </a:t>
            </a:r>
            <a:r>
              <a:rPr lang="it-IT" sz="1600" dirty="0">
                <a:solidFill>
                  <a:srgbClr val="002060"/>
                </a:solidFill>
                <a:latin typeface="Times New Roman" panose="02020603050405020304" pitchFamily="18" charset="0"/>
                <a:cs typeface="Times New Roman" panose="02020603050405020304" pitchFamily="18" charset="0"/>
              </a:rPr>
              <a:t>alla capienza </a:t>
            </a:r>
            <a:r>
              <a:rPr lang="it-IT" sz="1600" dirty="0" smtClean="0">
                <a:solidFill>
                  <a:srgbClr val="002060"/>
                </a:solidFill>
                <a:latin typeface="Times New Roman" panose="02020603050405020304" pitchFamily="18" charset="0"/>
                <a:cs typeface="Times New Roman" panose="02020603050405020304" pitchFamily="18" charset="0"/>
              </a:rPr>
              <a:t>dell'aula, gli stessi vengono divisi in due gruppi, in </a:t>
            </a:r>
            <a:r>
              <a:rPr lang="it-IT" sz="1600" dirty="0">
                <a:solidFill>
                  <a:srgbClr val="002060"/>
                </a:solidFill>
                <a:latin typeface="Times New Roman" panose="02020603050405020304" pitchFamily="18" charset="0"/>
                <a:cs typeface="Times New Roman" panose="02020603050405020304" pitchFamily="18" charset="0"/>
              </a:rPr>
              <a:t>due </a:t>
            </a:r>
            <a:r>
              <a:rPr lang="it-IT" sz="1600" dirty="0" smtClean="0">
                <a:solidFill>
                  <a:srgbClr val="002060"/>
                </a:solidFill>
                <a:latin typeface="Times New Roman" panose="02020603050405020304" pitchFamily="18" charset="0"/>
                <a:cs typeface="Times New Roman" panose="02020603050405020304" pitchFamily="18" charset="0"/>
              </a:rPr>
              <a:t>aule; in alternativa:</a:t>
            </a:r>
          </a:p>
          <a:p>
            <a:pPr marL="0" indent="0" algn="just">
              <a:lnSpc>
                <a:spcPct val="12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gli </a:t>
            </a:r>
            <a:r>
              <a:rPr lang="it-IT" sz="1600" dirty="0">
                <a:solidFill>
                  <a:srgbClr val="002060"/>
                </a:solidFill>
                <a:latin typeface="Times New Roman" panose="02020603050405020304" pitchFamily="18" charset="0"/>
                <a:cs typeface="Times New Roman" panose="02020603050405020304" pitchFamily="18" charset="0"/>
              </a:rPr>
              <a:t>alunni in esubero di tutte le classi formano un gruppo eterogeneo in luogo </a:t>
            </a:r>
            <a:r>
              <a:rPr lang="it-IT" sz="1600" dirty="0" smtClean="0">
                <a:solidFill>
                  <a:srgbClr val="002060"/>
                </a:solidFill>
                <a:latin typeface="Times New Roman" panose="02020603050405020304" pitchFamily="18" charset="0"/>
                <a:cs typeface="Times New Roman" panose="02020603050405020304" pitchFamily="18" charset="0"/>
              </a:rPr>
              <a:t>comune (</a:t>
            </a:r>
            <a:r>
              <a:rPr lang="it-IT" sz="1600" dirty="0">
                <a:solidFill>
                  <a:srgbClr val="002060"/>
                </a:solidFill>
                <a:latin typeface="Times New Roman" panose="02020603050405020304" pitchFamily="18" charset="0"/>
                <a:cs typeface="Times New Roman" panose="02020603050405020304" pitchFamily="18" charset="0"/>
              </a:rPr>
              <a:t>non sarà necessario per tutte le classi, fattibile se contingente docente e </a:t>
            </a:r>
            <a:r>
              <a:rPr lang="it-IT" sz="1600" dirty="0" err="1">
                <a:solidFill>
                  <a:srgbClr val="002060"/>
                </a:solidFill>
                <a:latin typeface="Times New Roman" panose="02020603050405020304" pitchFamily="18" charset="0"/>
                <a:cs typeface="Times New Roman" panose="02020603050405020304" pitchFamily="18" charset="0"/>
              </a:rPr>
              <a:t>ata</a:t>
            </a:r>
            <a:r>
              <a:rPr lang="it-IT" sz="1600" dirty="0">
                <a:solidFill>
                  <a:srgbClr val="002060"/>
                </a:solidFill>
                <a:latin typeface="Times New Roman" panose="02020603050405020304" pitchFamily="18" charset="0"/>
                <a:cs typeface="Times New Roman" panose="02020603050405020304" pitchFamily="18" charset="0"/>
              </a:rPr>
              <a:t> adeguato</a:t>
            </a:r>
            <a:r>
              <a:rPr lang="it-IT" sz="1600" dirty="0" smtClean="0">
                <a:solidFill>
                  <a:srgbClr val="002060"/>
                </a:solidFill>
                <a:latin typeface="Times New Roman" panose="02020603050405020304" pitchFamily="18" charset="0"/>
                <a:cs typeface="Times New Roman" panose="02020603050405020304" pitchFamily="18" charset="0"/>
              </a:rPr>
              <a:t>), i singoli studenti vengono, a rotazione, aggregati alla classe meno numerosa.</a:t>
            </a:r>
          </a:p>
          <a:p>
            <a:pPr marL="0" indent="0" algn="just">
              <a:lnSpc>
                <a:spcPct val="12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Gli </a:t>
            </a:r>
            <a:r>
              <a:rPr lang="it-IT" sz="1600" dirty="0">
                <a:solidFill>
                  <a:srgbClr val="002060"/>
                </a:solidFill>
                <a:latin typeface="Times New Roman" panose="02020603050405020304" pitchFamily="18" charset="0"/>
                <a:cs typeface="Times New Roman" panose="02020603050405020304" pitchFamily="18" charset="0"/>
              </a:rPr>
              <a:t>studenti presenti in un turno possono essere suddivisi anche per gruppi omogenei o non omogenei, per attività integrative o opzionali, </a:t>
            </a:r>
            <a:r>
              <a:rPr lang="it-IT" sz="1600" dirty="0" smtClean="0">
                <a:solidFill>
                  <a:srgbClr val="002060"/>
                </a:solidFill>
                <a:latin typeface="Times New Roman" panose="02020603050405020304" pitchFamily="18" charset="0"/>
                <a:cs typeface="Times New Roman" panose="02020603050405020304" pitchFamily="18" charset="0"/>
              </a:rPr>
              <a:t>laboratori come già di prassi</a:t>
            </a: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Possibili </a:t>
            </a:r>
            <a:r>
              <a:rPr lang="it-IT" sz="1600" b="1" dirty="0">
                <a:solidFill>
                  <a:srgbClr val="002060"/>
                </a:solidFill>
                <a:latin typeface="Times New Roman" panose="02020603050405020304" pitchFamily="18" charset="0"/>
                <a:cs typeface="Times New Roman" panose="02020603050405020304" pitchFamily="18" charset="0"/>
              </a:rPr>
              <a:t>Unità Orarie </a:t>
            </a:r>
            <a:r>
              <a:rPr lang="it-IT" sz="1600" dirty="0">
                <a:solidFill>
                  <a:srgbClr val="002060"/>
                </a:solidFill>
                <a:latin typeface="Times New Roman" panose="02020603050405020304" pitchFamily="18" charset="0"/>
                <a:cs typeface="Times New Roman" panose="02020603050405020304" pitchFamily="18" charset="0"/>
              </a:rPr>
              <a:t>(U.O) da </a:t>
            </a:r>
            <a:r>
              <a:rPr lang="it-IT" sz="1600" dirty="0" smtClean="0">
                <a:solidFill>
                  <a:srgbClr val="002060"/>
                </a:solidFill>
                <a:latin typeface="Times New Roman" panose="02020603050405020304" pitchFamily="18" charset="0"/>
                <a:cs typeface="Times New Roman" panose="02020603050405020304" pitchFamily="18" charset="0"/>
              </a:rPr>
              <a:t>45‘ se necessario recuperare risorse per sdoppiamento classi (previa delibera C.I.) con </a:t>
            </a:r>
            <a:r>
              <a:rPr lang="it-IT" sz="1600" dirty="0">
                <a:solidFill>
                  <a:srgbClr val="002060"/>
                </a:solidFill>
                <a:latin typeface="Times New Roman" panose="02020603050405020304" pitchFamily="18" charset="0"/>
                <a:cs typeface="Times New Roman" panose="02020603050405020304" pitchFamily="18" charset="0"/>
              </a:rPr>
              <a:t>conseguente possibile rimodulazione </a:t>
            </a:r>
            <a:r>
              <a:rPr lang="it-IT" sz="1600" dirty="0" smtClean="0">
                <a:solidFill>
                  <a:srgbClr val="002060"/>
                </a:solidFill>
                <a:latin typeface="Times New Roman" panose="02020603050405020304" pitchFamily="18" charset="0"/>
                <a:cs typeface="Times New Roman" panose="02020603050405020304" pitchFamily="18" charset="0"/>
              </a:rPr>
              <a:t>orario </a:t>
            </a:r>
            <a:r>
              <a:rPr lang="it-IT" sz="1600" b="1" dirty="0" smtClean="0">
                <a:solidFill>
                  <a:srgbClr val="002060"/>
                </a:solidFill>
                <a:latin typeface="Times New Roman" panose="02020603050405020304" pitchFamily="18" charset="0"/>
                <a:cs typeface="Times New Roman" panose="02020603050405020304" pitchFamily="18" charset="0"/>
              </a:rPr>
              <a:t>docenti</a:t>
            </a:r>
            <a:r>
              <a:rPr lang="it-IT" sz="1600" dirty="0" smtClean="0">
                <a:solidFill>
                  <a:srgbClr val="002060"/>
                </a:solidFill>
                <a:latin typeface="Times New Roman" panose="02020603050405020304" pitchFamily="18" charset="0"/>
                <a:cs typeface="Times New Roman" panose="02020603050405020304" pitchFamily="18" charset="0"/>
              </a:rPr>
              <a:t> </a:t>
            </a:r>
            <a:r>
              <a:rPr lang="it-IT" sz="1600" dirty="0">
                <a:solidFill>
                  <a:srgbClr val="002060"/>
                </a:solidFill>
                <a:latin typeface="Times New Roman" panose="02020603050405020304" pitchFamily="18" charset="0"/>
                <a:cs typeface="Times New Roman" panose="02020603050405020304" pitchFamily="18" charset="0"/>
              </a:rPr>
              <a:t>(ad esempio: Secondaria 18 ore divise in U.O. da 45 minuti sono 24 U.O.; Primaria: 22 ore divise in U.O. da 45 minuti sono 49 U.O.; Infanzia: 25 ore divise in U.O. da 45 minuti sono 55 U.O</a:t>
            </a:r>
            <a:r>
              <a:rPr lang="it-IT" sz="1600" dirty="0" smtClean="0">
                <a:solidFill>
                  <a:srgbClr val="002060"/>
                </a:solidFill>
                <a:latin typeface="Times New Roman" panose="02020603050405020304" pitchFamily="18" charset="0"/>
                <a:cs typeface="Times New Roman" panose="02020603050405020304" pitchFamily="18" charset="0"/>
              </a:rPr>
              <a:t>.)</a:t>
            </a: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La </a:t>
            </a:r>
            <a:r>
              <a:rPr lang="it-IT" sz="1600" dirty="0">
                <a:solidFill>
                  <a:srgbClr val="002060"/>
                </a:solidFill>
                <a:latin typeface="Times New Roman" panose="02020603050405020304" pitchFamily="18" charset="0"/>
                <a:cs typeface="Times New Roman" panose="02020603050405020304" pitchFamily="18" charset="0"/>
              </a:rPr>
              <a:t>classica </a:t>
            </a:r>
            <a:r>
              <a:rPr lang="it-IT" sz="1600" b="1" dirty="0">
                <a:solidFill>
                  <a:srgbClr val="002060"/>
                </a:solidFill>
                <a:latin typeface="Times New Roman" panose="02020603050405020304" pitchFamily="18" charset="0"/>
                <a:cs typeface="Times New Roman" panose="02020603050405020304" pitchFamily="18" charset="0"/>
              </a:rPr>
              <a:t>ricreazione</a:t>
            </a:r>
            <a:r>
              <a:rPr lang="it-IT" sz="1600" dirty="0">
                <a:solidFill>
                  <a:srgbClr val="002060"/>
                </a:solidFill>
                <a:latin typeface="Times New Roman" panose="02020603050405020304" pitchFamily="18" charset="0"/>
                <a:cs typeface="Times New Roman" panose="02020603050405020304" pitchFamily="18" charset="0"/>
              </a:rPr>
              <a:t> </a:t>
            </a:r>
            <a:r>
              <a:rPr lang="it-IT" sz="1600" dirty="0" smtClean="0">
                <a:solidFill>
                  <a:srgbClr val="002060"/>
                </a:solidFill>
                <a:latin typeface="Times New Roman" panose="02020603050405020304" pitchFamily="18" charset="0"/>
                <a:cs typeface="Times New Roman" panose="02020603050405020304" pitchFamily="18" charset="0"/>
              </a:rPr>
              <a:t>sarà effettuata con una turnazione sulle classi per l’utilizzo il più possibile dello spazio esterno (giardino) e interno (corridoio); in base alla turnazione gli alunni delle classi che non usufruiranno di tali spazi resteranno al loro posto per consumare la merenda</a:t>
            </a: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600" b="1" dirty="0" smtClean="0">
                <a:solidFill>
                  <a:srgbClr val="002060"/>
                </a:solidFill>
                <a:latin typeface="Times New Roman" panose="02020603050405020304" pitchFamily="18" charset="0"/>
                <a:cs typeface="Times New Roman" panose="02020603050405020304" pitchFamily="18" charset="0"/>
              </a:rPr>
              <a:t>Turnazione</a:t>
            </a:r>
            <a:r>
              <a:rPr lang="it-IT" sz="1600" dirty="0" smtClean="0">
                <a:solidFill>
                  <a:srgbClr val="002060"/>
                </a:solidFill>
                <a:latin typeface="Times New Roman" panose="02020603050405020304" pitchFamily="18" charset="0"/>
                <a:cs typeface="Times New Roman" panose="02020603050405020304" pitchFamily="18" charset="0"/>
              </a:rPr>
              <a:t> delle classi con ingresso mattutino </a:t>
            </a:r>
            <a:r>
              <a:rPr lang="it-IT" sz="1600" dirty="0">
                <a:solidFill>
                  <a:srgbClr val="002060"/>
                </a:solidFill>
                <a:latin typeface="Times New Roman" panose="02020603050405020304" pitchFamily="18" charset="0"/>
                <a:cs typeface="Times New Roman" panose="02020603050405020304" pitchFamily="18" charset="0"/>
              </a:rPr>
              <a:t>e </a:t>
            </a:r>
            <a:r>
              <a:rPr lang="it-IT" sz="1600" dirty="0" smtClean="0">
                <a:solidFill>
                  <a:srgbClr val="002060"/>
                </a:solidFill>
                <a:latin typeface="Times New Roman" panose="02020603050405020304" pitchFamily="18" charset="0"/>
                <a:cs typeface="Times New Roman" panose="02020603050405020304" pitchFamily="18" charset="0"/>
              </a:rPr>
              <a:t>pomeridiano previa verifica classi con trasporto scuolabus disponibile solo al mattino</a:t>
            </a: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600" dirty="0" smtClean="0">
                <a:solidFill>
                  <a:srgbClr val="002060"/>
                </a:solidFill>
                <a:latin typeface="Times New Roman" panose="02020603050405020304" pitchFamily="18" charset="0"/>
                <a:cs typeface="Times New Roman" panose="02020603050405020304" pitchFamily="18" charset="0"/>
              </a:rPr>
              <a:t>In caso di ingressi a gironi alterni possibilità di lezione asincrona per alunni a casa (verificare fattibilità, al momento non previsto per gli IC)</a:t>
            </a:r>
          </a:p>
          <a:p>
            <a:pPr marL="0" indent="0" algn="just">
              <a:lnSpc>
                <a:spcPct val="120000"/>
              </a:lnSpc>
              <a:spcBef>
                <a:spcPts val="0"/>
              </a:spcBef>
              <a:spcAft>
                <a:spcPts val="0"/>
              </a:spcAft>
              <a:buNone/>
            </a:pPr>
            <a:r>
              <a:rPr lang="it-IT" sz="1600" b="1" dirty="0" smtClean="0">
                <a:solidFill>
                  <a:srgbClr val="002060"/>
                </a:solidFill>
                <a:latin typeface="Times New Roman" panose="02020603050405020304" pitchFamily="18" charset="0"/>
                <a:cs typeface="Times New Roman" panose="02020603050405020304" pitchFamily="18" charset="0"/>
              </a:rPr>
              <a:t>Mensa</a:t>
            </a:r>
            <a:r>
              <a:rPr lang="it-IT" sz="1600" dirty="0" smtClean="0">
                <a:solidFill>
                  <a:srgbClr val="002060"/>
                </a:solidFill>
                <a:latin typeface="Times New Roman" panose="02020603050405020304" pitchFamily="18" charset="0"/>
                <a:cs typeface="Times New Roman" panose="02020603050405020304" pitchFamily="18" charset="0"/>
              </a:rPr>
              <a:t>: in base alla disponibilità della sala mensa si effettuano doppi turni, se necessario; come estrema </a:t>
            </a:r>
            <a:r>
              <a:rPr lang="it-IT" sz="1600" i="1" dirty="0" smtClean="0">
                <a:solidFill>
                  <a:srgbClr val="002060"/>
                </a:solidFill>
                <a:latin typeface="Times New Roman" panose="02020603050405020304" pitchFamily="18" charset="0"/>
                <a:cs typeface="Times New Roman" panose="02020603050405020304" pitchFamily="18" charset="0"/>
              </a:rPr>
              <a:t>ratio</a:t>
            </a:r>
            <a:r>
              <a:rPr lang="it-IT" sz="1600" dirty="0" smtClean="0">
                <a:solidFill>
                  <a:srgbClr val="002060"/>
                </a:solidFill>
                <a:latin typeface="Times New Roman" panose="02020603050405020304" pitchFamily="18" charset="0"/>
                <a:cs typeface="Times New Roman" panose="02020603050405020304" pitchFamily="18" charset="0"/>
              </a:rPr>
              <a:t> si provvederà al </a:t>
            </a:r>
            <a:r>
              <a:rPr lang="it-IT" sz="1600" i="1" dirty="0" smtClean="0">
                <a:solidFill>
                  <a:srgbClr val="002060"/>
                </a:solidFill>
                <a:latin typeface="Times New Roman" panose="02020603050405020304" pitchFamily="18" charset="0"/>
                <a:cs typeface="Times New Roman" panose="02020603050405020304" pitchFamily="18" charset="0"/>
              </a:rPr>
              <a:t>lunch box, </a:t>
            </a:r>
            <a:r>
              <a:rPr lang="it-IT" sz="1600" dirty="0" smtClean="0">
                <a:solidFill>
                  <a:srgbClr val="002060"/>
                </a:solidFill>
                <a:latin typeface="Times New Roman" panose="02020603050405020304" pitchFamily="18" charset="0"/>
                <a:cs typeface="Times New Roman" panose="02020603050405020304" pitchFamily="18" charset="0"/>
              </a:rPr>
              <a:t>come previsto dalla norma</a:t>
            </a: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it-IT" sz="1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it-IT" sz="1400" dirty="0">
              <a:solidFill>
                <a:srgbClr val="002060"/>
              </a:solidFill>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6" y="112839"/>
            <a:ext cx="1189635" cy="742034"/>
          </a:xfrm>
          <a:prstGeom prst="rect">
            <a:avLst/>
          </a:prstGeom>
        </p:spPr>
      </p:pic>
      <p:sp>
        <p:nvSpPr>
          <p:cNvPr id="4" name="Segnaposto numero diapositiva 3"/>
          <p:cNvSpPr>
            <a:spLocks noGrp="1"/>
          </p:cNvSpPr>
          <p:nvPr>
            <p:ph type="sldNum" sz="quarter" idx="12"/>
          </p:nvPr>
        </p:nvSpPr>
        <p:spPr/>
        <p:txBody>
          <a:bodyPr/>
          <a:lstStyle/>
          <a:p>
            <a:fld id="{D57F1E4F-1CFF-5643-939E-02111984F565}" type="slidenum">
              <a:rPr lang="en-US" smtClean="0"/>
              <a:t>12</a:t>
            </a:fld>
            <a:endParaRPr lang="en-US" dirty="0"/>
          </a:p>
        </p:txBody>
      </p:sp>
    </p:spTree>
    <p:extLst>
      <p:ext uri="{BB962C8B-B14F-4D97-AF65-F5344CB8AC3E}">
        <p14:creationId xmlns:p14="http://schemas.microsoft.com/office/powerpoint/2010/main" val="1492106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4583" y="198121"/>
            <a:ext cx="11218817" cy="924786"/>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INFANZIA PELLALEPRE</a:t>
            </a:r>
            <a:endParaRPr lang="it-IT" sz="3600" dirty="0"/>
          </a:p>
        </p:txBody>
      </p:sp>
      <p:sp>
        <p:nvSpPr>
          <p:cNvPr id="6" name="Segnaposto contenuto 2"/>
          <p:cNvSpPr>
            <a:spLocks noGrp="1"/>
          </p:cNvSpPr>
          <p:nvPr>
            <p:ph sz="half" idx="1"/>
          </p:nvPr>
        </p:nvSpPr>
        <p:spPr>
          <a:xfrm>
            <a:off x="241206" y="1307156"/>
            <a:ext cx="5930994" cy="5437868"/>
          </a:xfrm>
        </p:spPr>
        <p:style>
          <a:lnRef idx="2">
            <a:schemeClr val="accent5"/>
          </a:lnRef>
          <a:fillRef idx="1">
            <a:schemeClr val="lt1"/>
          </a:fillRef>
          <a:effectRef idx="0">
            <a:schemeClr val="accent5"/>
          </a:effectRef>
          <a:fontRef idx="minor">
            <a:schemeClr val="dk1"/>
          </a:fontRef>
        </p:style>
        <p:txBody>
          <a:bodyPr>
            <a:normAutofit fontScale="25000" lnSpcReduction="20000"/>
          </a:bodyPr>
          <a:lstStyle/>
          <a:p>
            <a:pPr marL="0" indent="0">
              <a:buNone/>
            </a:pPr>
            <a:r>
              <a:rPr lang="it-IT" sz="4400" b="1" dirty="0" smtClean="0">
                <a:solidFill>
                  <a:srgbClr val="002060"/>
                </a:solidFill>
                <a:latin typeface="Times New Roman" panose="02020603050405020304" pitchFamily="18" charset="0"/>
                <a:cs typeface="Times New Roman" panose="02020603050405020304" pitchFamily="18" charset="0"/>
              </a:rPr>
              <a:t>ENTRATA</a:t>
            </a:r>
          </a:p>
          <a:p>
            <a:pPr marL="0" indent="0" algn="just">
              <a:lnSpc>
                <a:spcPct val="120000"/>
              </a:lnSpc>
              <a:spcBef>
                <a:spcPts val="0"/>
              </a:spcBef>
              <a:spcAft>
                <a:spcPts val="0"/>
              </a:spcAft>
              <a:buNone/>
            </a:pPr>
            <a:r>
              <a:rPr lang="it-IT" sz="4400" dirty="0" smtClean="0">
                <a:solidFill>
                  <a:srgbClr val="002060"/>
                </a:solidFill>
                <a:latin typeface="Times New Roman" panose="02020603050405020304" pitchFamily="18" charset="0"/>
                <a:cs typeface="Times New Roman" panose="02020603050405020304" pitchFamily="18" charset="0"/>
              </a:rPr>
              <a:t>Si utilizzano l’ingresso principale 1, l’ingresso piano terra «zona mensa» 3, l’ingresso piano primo «zona parco giochi» 2 per suddividere gli alunni ed evitare assembramento.</a:t>
            </a:r>
          </a:p>
          <a:p>
            <a:pPr marL="0" indent="0" algn="just">
              <a:lnSpc>
                <a:spcPct val="120000"/>
              </a:lnSpc>
              <a:spcBef>
                <a:spcPts val="0"/>
              </a:spcBef>
              <a:spcAft>
                <a:spcPts val="0"/>
              </a:spcAft>
              <a:buNone/>
            </a:pPr>
            <a:endParaRPr lang="it-IT" sz="4400" dirty="0" smtClean="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4400" dirty="0" smtClean="0">
                <a:solidFill>
                  <a:srgbClr val="002060"/>
                </a:solidFill>
                <a:latin typeface="Times New Roman" panose="02020603050405020304" pitchFamily="18" charset="0"/>
                <a:cs typeface="Times New Roman" panose="02020603050405020304" pitchFamily="18" charset="0"/>
              </a:rPr>
              <a:t>Le classi entrano secondo l’ordine seguente, vengono accolte dall’insegnante e si recano </a:t>
            </a:r>
            <a:r>
              <a:rPr lang="it-IT" sz="4400" b="1" dirty="0" smtClean="0">
                <a:solidFill>
                  <a:srgbClr val="002060"/>
                </a:solidFill>
                <a:latin typeface="Times New Roman" panose="02020603050405020304" pitchFamily="18" charset="0"/>
                <a:cs typeface="Times New Roman" panose="02020603050405020304" pitchFamily="18" charset="0"/>
              </a:rPr>
              <a:t>direttamente nelle aule senza sostare nell’atrio</a:t>
            </a:r>
            <a:r>
              <a:rPr lang="it-IT" sz="4400" dirty="0" smtClean="0">
                <a:solidFill>
                  <a:srgbClr val="002060"/>
                </a:solidFill>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pPr>
            <a:endParaRPr lang="it-IT" sz="4400" dirty="0" smtClean="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4400" dirty="0" smtClean="0">
                <a:solidFill>
                  <a:srgbClr val="002060"/>
                </a:solidFill>
                <a:latin typeface="Times New Roman" panose="02020603050405020304" pitchFamily="18" charset="0"/>
                <a:cs typeface="Times New Roman" panose="02020603050405020304" pitchFamily="18" charset="0"/>
              </a:rPr>
              <a:t>Routine standard:</a:t>
            </a:r>
          </a:p>
          <a:p>
            <a:pPr marL="0" indent="0">
              <a:lnSpc>
                <a:spcPct val="120000"/>
              </a:lnSpc>
              <a:spcBef>
                <a:spcPts val="0"/>
              </a:spcBef>
              <a:spcAft>
                <a:spcPts val="0"/>
              </a:spcAft>
              <a:buNone/>
            </a:pPr>
            <a:r>
              <a:rPr lang="it-IT" sz="4400" dirty="0" smtClean="0">
                <a:solidFill>
                  <a:srgbClr val="002060"/>
                </a:solidFill>
                <a:latin typeface="Times New Roman" panose="02020603050405020304" pitchFamily="18" charset="0"/>
                <a:cs typeface="Times New Roman" panose="02020603050405020304" pitchFamily="18" charset="0"/>
              </a:rPr>
              <a:t>Dalle </a:t>
            </a:r>
            <a:r>
              <a:rPr lang="it-IT" sz="4400" dirty="0">
                <a:solidFill>
                  <a:srgbClr val="002060"/>
                </a:solidFill>
                <a:latin typeface="Times New Roman" panose="02020603050405020304" pitchFamily="18" charset="0"/>
                <a:cs typeface="Times New Roman" panose="02020603050405020304" pitchFamily="18" charset="0"/>
              </a:rPr>
              <a:t>8.00 alle 10,30 accoglienza in </a:t>
            </a:r>
            <a:r>
              <a:rPr lang="it-IT" sz="4400" dirty="0" smtClean="0">
                <a:solidFill>
                  <a:srgbClr val="002060"/>
                </a:solidFill>
                <a:latin typeface="Times New Roman" panose="02020603050405020304" pitchFamily="18" charset="0"/>
                <a:cs typeface="Times New Roman" panose="02020603050405020304" pitchFamily="18" charset="0"/>
              </a:rPr>
              <a:t>sezione (2 sezioni)</a:t>
            </a:r>
            <a:endParaRPr lang="it-IT" sz="44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4400" dirty="0">
                <a:solidFill>
                  <a:srgbClr val="002060"/>
                </a:solidFill>
                <a:latin typeface="Times New Roman" panose="02020603050405020304" pitchFamily="18" charset="0"/>
                <a:cs typeface="Times New Roman" panose="02020603050405020304" pitchFamily="18" charset="0"/>
              </a:rPr>
              <a:t>Dalle 10.30 alle 13,00 </a:t>
            </a:r>
            <a:r>
              <a:rPr lang="it-IT" sz="4400" dirty="0" smtClean="0">
                <a:solidFill>
                  <a:srgbClr val="002060"/>
                </a:solidFill>
                <a:latin typeface="Times New Roman" panose="02020603050405020304" pitchFamily="18" charset="0"/>
                <a:cs typeface="Times New Roman" panose="02020603050405020304" pitchFamily="18" charset="0"/>
              </a:rPr>
              <a:t>suddivisione in </a:t>
            </a:r>
            <a:r>
              <a:rPr lang="it-IT" sz="4400" dirty="0">
                <a:solidFill>
                  <a:srgbClr val="002060"/>
                </a:solidFill>
                <a:latin typeface="Times New Roman" panose="02020603050405020304" pitchFamily="18" charset="0"/>
                <a:cs typeface="Times New Roman" panose="02020603050405020304" pitchFamily="18" charset="0"/>
              </a:rPr>
              <a:t>3 </a:t>
            </a:r>
            <a:r>
              <a:rPr lang="it-IT" sz="4400" dirty="0" smtClean="0">
                <a:solidFill>
                  <a:srgbClr val="002060"/>
                </a:solidFill>
                <a:latin typeface="Times New Roman" panose="02020603050405020304" pitchFamily="18" charset="0"/>
                <a:cs typeface="Times New Roman" panose="02020603050405020304" pitchFamily="18" charset="0"/>
              </a:rPr>
              <a:t>gruppi (salone, spazio psicomotricità, un’aula piano primo)</a:t>
            </a:r>
            <a:endParaRPr lang="it-IT" sz="44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4400" dirty="0">
                <a:solidFill>
                  <a:srgbClr val="002060"/>
                </a:solidFill>
                <a:latin typeface="Times New Roman" panose="02020603050405020304" pitchFamily="18" charset="0"/>
                <a:cs typeface="Times New Roman" panose="02020603050405020304" pitchFamily="18" charset="0"/>
              </a:rPr>
              <a:t>Dalle 13,00 alle 16,00 in </a:t>
            </a:r>
            <a:r>
              <a:rPr lang="it-IT" sz="4400" dirty="0" smtClean="0">
                <a:solidFill>
                  <a:srgbClr val="002060"/>
                </a:solidFill>
                <a:latin typeface="Times New Roman" panose="02020603050405020304" pitchFamily="18" charset="0"/>
                <a:cs typeface="Times New Roman" panose="02020603050405020304" pitchFamily="18" charset="0"/>
              </a:rPr>
              <a:t>sezione (2 sezioni)</a:t>
            </a:r>
            <a:endParaRPr lang="it-IT" sz="44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4400" dirty="0">
                <a:solidFill>
                  <a:srgbClr val="002060"/>
                </a:solidFill>
                <a:latin typeface="Times New Roman" panose="02020603050405020304" pitchFamily="18" charset="0"/>
                <a:cs typeface="Times New Roman" panose="02020603050405020304" pitchFamily="18" charset="0"/>
              </a:rPr>
              <a:t>Mensa dalle 12.00 </a:t>
            </a:r>
            <a:r>
              <a:rPr lang="it-IT" sz="4400" dirty="0" smtClean="0">
                <a:solidFill>
                  <a:srgbClr val="002060"/>
                </a:solidFill>
                <a:latin typeface="Times New Roman" panose="02020603050405020304" pitchFamily="18" charset="0"/>
                <a:cs typeface="Times New Roman" panose="02020603050405020304" pitchFamily="18" charset="0"/>
              </a:rPr>
              <a:t>(2 gruppi ad orari diversi)</a:t>
            </a:r>
            <a:endParaRPr lang="it-IT" sz="44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4400" dirty="0">
                <a:solidFill>
                  <a:srgbClr val="002060"/>
                </a:solidFill>
                <a:latin typeface="Times New Roman" panose="02020603050405020304" pitchFamily="18" charset="0"/>
                <a:cs typeface="Times New Roman" panose="02020603050405020304" pitchFamily="18" charset="0"/>
              </a:rPr>
              <a:t>Utilizzare salone e un’aula al piano </a:t>
            </a:r>
            <a:r>
              <a:rPr lang="it-IT" sz="4400" dirty="0" smtClean="0">
                <a:solidFill>
                  <a:srgbClr val="002060"/>
                </a:solidFill>
                <a:latin typeface="Times New Roman" panose="02020603050405020304" pitchFamily="18" charset="0"/>
                <a:cs typeface="Times New Roman" panose="02020603050405020304" pitchFamily="18" charset="0"/>
              </a:rPr>
              <a:t>terra.</a:t>
            </a:r>
          </a:p>
          <a:p>
            <a:pPr marL="0" indent="0" algn="just">
              <a:lnSpc>
                <a:spcPct val="120000"/>
              </a:lnSpc>
              <a:spcBef>
                <a:spcPts val="0"/>
              </a:spcBef>
              <a:spcAft>
                <a:spcPts val="0"/>
              </a:spcAft>
              <a:buNone/>
            </a:pPr>
            <a:r>
              <a:rPr lang="it-IT" sz="4400" dirty="0" smtClean="0">
                <a:solidFill>
                  <a:srgbClr val="002060"/>
                </a:solidFill>
                <a:latin typeface="Times New Roman" panose="02020603050405020304" pitchFamily="18" charset="0"/>
                <a:cs typeface="Times New Roman" panose="02020603050405020304" pitchFamily="18" charset="0"/>
              </a:rPr>
              <a:t>I due gruppi non si incontreranno mail durante le diverse attività. Si utilizzeranno gli insegnanti di sostegno e di eventuale </a:t>
            </a:r>
            <a:r>
              <a:rPr lang="it-IT" sz="4400" dirty="0" err="1" smtClean="0">
                <a:solidFill>
                  <a:srgbClr val="002060"/>
                </a:solidFill>
                <a:latin typeface="Times New Roman" panose="02020603050405020304" pitchFamily="18" charset="0"/>
                <a:cs typeface="Times New Roman" panose="02020603050405020304" pitchFamily="18" charset="0"/>
              </a:rPr>
              <a:t>o.f</a:t>
            </a:r>
            <a:r>
              <a:rPr lang="it-IT" sz="4400" dirty="0" smtClean="0">
                <a:solidFill>
                  <a:srgbClr val="002060"/>
                </a:solidFill>
                <a:latin typeface="Times New Roman" panose="02020603050405020304" pitchFamily="18" charset="0"/>
                <a:cs typeface="Times New Roman" panose="02020603050405020304" pitchFamily="18" charset="0"/>
              </a:rPr>
              <a:t>. aggiuntivo. </a:t>
            </a:r>
          </a:p>
          <a:p>
            <a:pPr marL="0" indent="0">
              <a:lnSpc>
                <a:spcPct val="120000"/>
              </a:lnSpc>
              <a:spcBef>
                <a:spcPts val="0"/>
              </a:spcBef>
              <a:spcAft>
                <a:spcPts val="0"/>
              </a:spcAft>
              <a:buNone/>
            </a:pPr>
            <a:endParaRPr lang="it-IT" sz="4400" dirty="0" smtClean="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4400" dirty="0" smtClean="0">
                <a:solidFill>
                  <a:srgbClr val="002060"/>
                </a:solidFill>
                <a:latin typeface="Times New Roman" panose="02020603050405020304" pitchFamily="18" charset="0"/>
                <a:cs typeface="Times New Roman" panose="02020603050405020304" pitchFamily="18" charset="0"/>
              </a:rPr>
              <a:t>Ipotesi n.3 gruppi classe:</a:t>
            </a:r>
          </a:p>
          <a:p>
            <a:pPr marL="0" indent="0">
              <a:lnSpc>
                <a:spcPct val="120000"/>
              </a:lnSpc>
              <a:spcBef>
                <a:spcPts val="0"/>
              </a:spcBef>
              <a:spcAft>
                <a:spcPts val="0"/>
              </a:spcAft>
              <a:buNone/>
            </a:pPr>
            <a:r>
              <a:rPr lang="it-IT" sz="4400" dirty="0" smtClean="0">
                <a:solidFill>
                  <a:srgbClr val="002060"/>
                </a:solidFill>
                <a:latin typeface="Times New Roman" panose="02020603050405020304" pitchFamily="18" charset="0"/>
                <a:cs typeface="Times New Roman" panose="02020603050405020304" pitchFamily="18" charset="0"/>
              </a:rPr>
              <a:t>Ore 8.00 </a:t>
            </a:r>
          </a:p>
          <a:p>
            <a:pPr marL="0" indent="0">
              <a:lnSpc>
                <a:spcPct val="120000"/>
              </a:lnSpc>
              <a:spcBef>
                <a:spcPts val="0"/>
              </a:spcBef>
              <a:spcAft>
                <a:spcPts val="0"/>
              </a:spcAft>
              <a:buNone/>
            </a:pPr>
            <a:r>
              <a:rPr lang="it-IT" sz="4400" dirty="0" smtClean="0">
                <a:solidFill>
                  <a:srgbClr val="002060"/>
                </a:solidFill>
                <a:latin typeface="Times New Roman" panose="02020603050405020304" pitchFamily="18" charset="0"/>
                <a:cs typeface="Times New Roman" panose="02020603050405020304" pitchFamily="18" charset="0"/>
              </a:rPr>
              <a:t>ingresso principale 1: «aquiloni» </a:t>
            </a:r>
          </a:p>
          <a:p>
            <a:pPr marL="0" indent="0">
              <a:lnSpc>
                <a:spcPct val="120000"/>
              </a:lnSpc>
              <a:spcBef>
                <a:spcPts val="0"/>
              </a:spcBef>
              <a:spcAft>
                <a:spcPts val="0"/>
              </a:spcAft>
              <a:buNone/>
            </a:pPr>
            <a:r>
              <a:rPr lang="it-IT" sz="4400" dirty="0" smtClean="0">
                <a:solidFill>
                  <a:srgbClr val="002060"/>
                </a:solidFill>
                <a:latin typeface="Times New Roman" panose="02020603050405020304" pitchFamily="18" charset="0"/>
                <a:cs typeface="Times New Roman" panose="02020603050405020304" pitchFamily="18" charset="0"/>
              </a:rPr>
              <a:t>ingresso «zona parco giochi» 2: «arcobaleno» </a:t>
            </a:r>
          </a:p>
          <a:p>
            <a:pPr marL="0" indent="0" algn="just">
              <a:lnSpc>
                <a:spcPct val="120000"/>
              </a:lnSpc>
              <a:spcBef>
                <a:spcPts val="0"/>
              </a:spcBef>
              <a:spcAft>
                <a:spcPts val="0"/>
              </a:spcAft>
              <a:buNone/>
            </a:pPr>
            <a:r>
              <a:rPr lang="it-IT" sz="4400" dirty="0" smtClean="0">
                <a:solidFill>
                  <a:srgbClr val="002060"/>
                </a:solidFill>
                <a:latin typeface="Times New Roman" panose="02020603050405020304" pitchFamily="18" charset="0"/>
                <a:cs typeface="Times New Roman" panose="02020603050405020304" pitchFamily="18" charset="0"/>
              </a:rPr>
              <a:t>ingresso «zona mensa» 3: «palloncini»</a:t>
            </a:r>
          </a:p>
          <a:p>
            <a:pPr marL="0" indent="0" algn="just">
              <a:lnSpc>
                <a:spcPct val="120000"/>
              </a:lnSpc>
              <a:spcBef>
                <a:spcPts val="0"/>
              </a:spcBef>
              <a:spcAft>
                <a:spcPts val="0"/>
              </a:spcAft>
              <a:buNone/>
            </a:pPr>
            <a:endParaRPr lang="it-IT" sz="44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4400" dirty="0" smtClean="0">
                <a:solidFill>
                  <a:srgbClr val="002060"/>
                </a:solidFill>
                <a:latin typeface="Times New Roman" panose="02020603050405020304" pitchFamily="18" charset="0"/>
                <a:cs typeface="Times New Roman" panose="02020603050405020304" pitchFamily="18" charset="0"/>
              </a:rPr>
              <a:t>Ipotesi n.2 gruppi classe:</a:t>
            </a:r>
          </a:p>
          <a:p>
            <a:pPr marL="0" indent="0">
              <a:lnSpc>
                <a:spcPct val="120000"/>
              </a:lnSpc>
              <a:spcBef>
                <a:spcPts val="0"/>
              </a:spcBef>
              <a:spcAft>
                <a:spcPts val="0"/>
              </a:spcAft>
              <a:buNone/>
            </a:pPr>
            <a:r>
              <a:rPr lang="it-IT" sz="4400" dirty="0">
                <a:solidFill>
                  <a:srgbClr val="002060"/>
                </a:solidFill>
                <a:latin typeface="Times New Roman" panose="02020603050405020304" pitchFamily="18" charset="0"/>
                <a:cs typeface="Times New Roman" panose="02020603050405020304" pitchFamily="18" charset="0"/>
              </a:rPr>
              <a:t>Ore 8.00 </a:t>
            </a:r>
          </a:p>
          <a:p>
            <a:pPr marL="0" indent="0">
              <a:lnSpc>
                <a:spcPct val="120000"/>
              </a:lnSpc>
              <a:spcBef>
                <a:spcPts val="0"/>
              </a:spcBef>
              <a:spcAft>
                <a:spcPts val="0"/>
              </a:spcAft>
              <a:buNone/>
            </a:pPr>
            <a:r>
              <a:rPr lang="it-IT" sz="4400" dirty="0">
                <a:solidFill>
                  <a:srgbClr val="002060"/>
                </a:solidFill>
                <a:latin typeface="Times New Roman" panose="02020603050405020304" pitchFamily="18" charset="0"/>
                <a:cs typeface="Times New Roman" panose="02020603050405020304" pitchFamily="18" charset="0"/>
              </a:rPr>
              <a:t>ingresso principale 1: </a:t>
            </a:r>
            <a:r>
              <a:rPr lang="it-IT" sz="4400" dirty="0" smtClean="0">
                <a:solidFill>
                  <a:srgbClr val="002060"/>
                </a:solidFill>
                <a:latin typeface="Times New Roman" panose="02020603050405020304" pitchFamily="18" charset="0"/>
                <a:cs typeface="Times New Roman" panose="02020603050405020304" pitchFamily="18" charset="0"/>
              </a:rPr>
              <a:t>«aquiloni» </a:t>
            </a:r>
            <a:r>
              <a:rPr lang="it-IT" sz="4400" dirty="0">
                <a:solidFill>
                  <a:srgbClr val="002060"/>
                </a:solidFill>
                <a:latin typeface="Times New Roman" panose="02020603050405020304" pitchFamily="18" charset="0"/>
                <a:cs typeface="Times New Roman" panose="02020603050405020304" pitchFamily="18" charset="0"/>
              </a:rPr>
              <a:t>in salone</a:t>
            </a:r>
          </a:p>
          <a:p>
            <a:pPr marL="0" indent="0" algn="just">
              <a:lnSpc>
                <a:spcPct val="120000"/>
              </a:lnSpc>
              <a:spcBef>
                <a:spcPts val="0"/>
              </a:spcBef>
              <a:spcAft>
                <a:spcPts val="0"/>
              </a:spcAft>
              <a:buNone/>
            </a:pPr>
            <a:r>
              <a:rPr lang="it-IT" sz="4400" dirty="0" smtClean="0">
                <a:solidFill>
                  <a:srgbClr val="002060"/>
                </a:solidFill>
                <a:latin typeface="Times New Roman" panose="02020603050405020304" pitchFamily="18" charset="0"/>
                <a:cs typeface="Times New Roman" panose="02020603050405020304" pitchFamily="18" charset="0"/>
              </a:rPr>
              <a:t>ingresso </a:t>
            </a:r>
            <a:r>
              <a:rPr lang="it-IT" sz="4400" dirty="0">
                <a:solidFill>
                  <a:srgbClr val="002060"/>
                </a:solidFill>
                <a:latin typeface="Times New Roman" panose="02020603050405020304" pitchFamily="18" charset="0"/>
                <a:cs typeface="Times New Roman" panose="02020603050405020304" pitchFamily="18" charset="0"/>
              </a:rPr>
              <a:t>«zona mensa» </a:t>
            </a:r>
            <a:r>
              <a:rPr lang="it-IT" sz="4400" dirty="0" smtClean="0">
                <a:solidFill>
                  <a:srgbClr val="002060"/>
                </a:solidFill>
                <a:latin typeface="Times New Roman" panose="02020603050405020304" pitchFamily="18" charset="0"/>
                <a:cs typeface="Times New Roman" panose="02020603050405020304" pitchFamily="18" charset="0"/>
              </a:rPr>
              <a:t>3: «palloncini» in spazio psicomotricità</a:t>
            </a:r>
          </a:p>
          <a:p>
            <a:pPr marL="0" indent="0" algn="just">
              <a:lnSpc>
                <a:spcPct val="120000"/>
              </a:lnSpc>
              <a:spcBef>
                <a:spcPts val="0"/>
              </a:spcBef>
              <a:spcAft>
                <a:spcPts val="0"/>
              </a:spcAft>
              <a:buNone/>
            </a:pPr>
            <a:endParaRPr lang="it-IT" sz="44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4400" b="1" dirty="0">
                <a:solidFill>
                  <a:srgbClr val="002060"/>
                </a:solidFill>
                <a:latin typeface="Times New Roman" panose="02020603050405020304" pitchFamily="18" charset="0"/>
                <a:cs typeface="Times New Roman" panose="02020603050405020304" pitchFamily="18" charset="0"/>
              </a:rPr>
              <a:t>MENSA: viene organizzato il TURNO UNICO.</a:t>
            </a:r>
          </a:p>
          <a:p>
            <a:pPr marL="0" indent="0" algn="just">
              <a:lnSpc>
                <a:spcPct val="120000"/>
              </a:lnSpc>
              <a:spcBef>
                <a:spcPts val="0"/>
              </a:spcBef>
              <a:spcAft>
                <a:spcPts val="0"/>
              </a:spcAft>
              <a:buNone/>
            </a:pPr>
            <a:endParaRPr lang="it-IT" sz="56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4800" b="1" dirty="0" smtClean="0">
                <a:solidFill>
                  <a:srgbClr val="002060"/>
                </a:solidFill>
                <a:latin typeface="Times New Roman" panose="02020603050405020304" pitchFamily="18" charset="0"/>
                <a:cs typeface="Times New Roman" panose="02020603050405020304" pitchFamily="18" charset="0"/>
              </a:rPr>
              <a:t>SERVIZIO </a:t>
            </a:r>
            <a:r>
              <a:rPr lang="it-IT" sz="4800" b="1" dirty="0">
                <a:solidFill>
                  <a:srgbClr val="002060"/>
                </a:solidFill>
                <a:latin typeface="Times New Roman" panose="02020603050405020304" pitchFamily="18" charset="0"/>
                <a:cs typeface="Times New Roman" panose="02020603050405020304" pitchFamily="18" charset="0"/>
              </a:rPr>
              <a:t>ANTICIPO</a:t>
            </a:r>
            <a:r>
              <a:rPr lang="it-IT" sz="4800" dirty="0">
                <a:solidFill>
                  <a:srgbClr val="002060"/>
                </a:solidFill>
                <a:latin typeface="Times New Roman" panose="02020603050405020304" pitchFamily="18" charset="0"/>
                <a:cs typeface="Times New Roman" panose="02020603050405020304" pitchFamily="18" charset="0"/>
              </a:rPr>
              <a:t>: posizionare segnali a pavimento per distanziare gli alunni, calcolare il totale ed eventualmente fare graduatoria degli ammessi in base alla capienza </a:t>
            </a:r>
            <a:r>
              <a:rPr lang="it-IT" sz="4800" dirty="0" smtClean="0">
                <a:solidFill>
                  <a:srgbClr val="002060"/>
                </a:solidFill>
                <a:latin typeface="Times New Roman" panose="02020603050405020304" pitchFamily="18" charset="0"/>
                <a:cs typeface="Times New Roman" panose="02020603050405020304" pitchFamily="18" charset="0"/>
              </a:rPr>
              <a:t>dell’atrio.</a:t>
            </a:r>
          </a:p>
        </p:txBody>
      </p:sp>
      <p:sp>
        <p:nvSpPr>
          <p:cNvPr id="7" name="Segnaposto contenuto 2"/>
          <p:cNvSpPr>
            <a:spLocks noGrp="1"/>
          </p:cNvSpPr>
          <p:nvPr>
            <p:ph sz="half" idx="2"/>
          </p:nvPr>
        </p:nvSpPr>
        <p:spPr>
          <a:xfrm>
            <a:off x="6283842" y="1307156"/>
            <a:ext cx="5679558" cy="5437868"/>
          </a:xfrm>
        </p:spPr>
        <p:style>
          <a:lnRef idx="2">
            <a:schemeClr val="accent5"/>
          </a:lnRef>
          <a:fillRef idx="1">
            <a:schemeClr val="lt1"/>
          </a:fillRef>
          <a:effectRef idx="0">
            <a:schemeClr val="accent5"/>
          </a:effectRef>
          <a:fontRef idx="minor">
            <a:schemeClr val="dk1"/>
          </a:fontRef>
        </p:style>
        <p:txBody>
          <a:bodyPr>
            <a:noAutofit/>
          </a:bodyPr>
          <a:lstStyle/>
          <a:p>
            <a:pPr marL="0" indent="0">
              <a:lnSpc>
                <a:spcPct val="100000"/>
              </a:lnSpc>
              <a:spcBef>
                <a:spcPts val="0"/>
              </a:spcBef>
              <a:spcAft>
                <a:spcPts val="0"/>
              </a:spcAft>
              <a:buNone/>
            </a:pPr>
            <a:r>
              <a:rPr lang="it-IT" sz="1400" b="1" dirty="0" smtClean="0">
                <a:solidFill>
                  <a:srgbClr val="002060"/>
                </a:solidFill>
                <a:latin typeface="Times New Roman" panose="02020603050405020304" pitchFamily="18" charset="0"/>
                <a:cs typeface="Times New Roman" panose="02020603050405020304" pitchFamily="18" charset="0"/>
              </a:rPr>
              <a:t>USCITA</a:t>
            </a:r>
          </a:p>
          <a:p>
            <a:pPr marL="0" indent="0" algn="just">
              <a:lnSpc>
                <a:spcPct val="100000"/>
              </a:lnSpc>
              <a:spcBef>
                <a:spcPts val="0"/>
              </a:spcBef>
              <a:spcAft>
                <a:spcPts val="0"/>
              </a:spcAft>
              <a:buNone/>
            </a:pPr>
            <a:r>
              <a:rPr lang="it-IT" sz="1400" dirty="0">
                <a:solidFill>
                  <a:srgbClr val="002060"/>
                </a:solidFill>
                <a:latin typeface="Times New Roman" panose="02020603050405020304" pitchFamily="18" charset="0"/>
                <a:cs typeface="Times New Roman" panose="02020603050405020304" pitchFamily="18" charset="0"/>
              </a:rPr>
              <a:t>Si utilizzano </a:t>
            </a:r>
            <a:r>
              <a:rPr lang="it-IT" sz="1400" dirty="0" smtClean="0">
                <a:solidFill>
                  <a:srgbClr val="002060"/>
                </a:solidFill>
                <a:latin typeface="Times New Roman" panose="02020603050405020304" pitchFamily="18" charset="0"/>
                <a:cs typeface="Times New Roman" panose="02020603050405020304" pitchFamily="18" charset="0"/>
              </a:rPr>
              <a:t>l’uscita principale 1, l’uscita </a:t>
            </a:r>
            <a:r>
              <a:rPr lang="it-IT" sz="1400" dirty="0">
                <a:solidFill>
                  <a:srgbClr val="002060"/>
                </a:solidFill>
                <a:latin typeface="Times New Roman" panose="02020603050405020304" pitchFamily="18" charset="0"/>
                <a:cs typeface="Times New Roman" panose="02020603050405020304" pitchFamily="18" charset="0"/>
              </a:rPr>
              <a:t>piano terra «zona mensa</a:t>
            </a:r>
            <a:r>
              <a:rPr lang="it-IT" sz="1400" dirty="0" smtClean="0">
                <a:solidFill>
                  <a:srgbClr val="002060"/>
                </a:solidFill>
                <a:latin typeface="Times New Roman" panose="02020603050405020304" pitchFamily="18" charset="0"/>
                <a:cs typeface="Times New Roman" panose="02020603050405020304" pitchFamily="18" charset="0"/>
              </a:rPr>
              <a:t>» 3, l’uscita </a:t>
            </a:r>
            <a:r>
              <a:rPr lang="it-IT" sz="1400" dirty="0">
                <a:solidFill>
                  <a:srgbClr val="002060"/>
                </a:solidFill>
                <a:latin typeface="Times New Roman" panose="02020603050405020304" pitchFamily="18" charset="0"/>
                <a:cs typeface="Times New Roman" panose="02020603050405020304" pitchFamily="18" charset="0"/>
              </a:rPr>
              <a:t>piano primo «zona parco giochi</a:t>
            </a:r>
            <a:r>
              <a:rPr lang="it-IT" sz="1400" dirty="0" smtClean="0">
                <a:solidFill>
                  <a:srgbClr val="002060"/>
                </a:solidFill>
                <a:latin typeface="Times New Roman" panose="02020603050405020304" pitchFamily="18" charset="0"/>
                <a:cs typeface="Times New Roman" panose="02020603050405020304" pitchFamily="18" charset="0"/>
              </a:rPr>
              <a:t>» 2 </a:t>
            </a:r>
            <a:r>
              <a:rPr lang="it-IT" sz="1400" dirty="0">
                <a:solidFill>
                  <a:srgbClr val="002060"/>
                </a:solidFill>
                <a:latin typeface="Times New Roman" panose="02020603050405020304" pitchFamily="18" charset="0"/>
                <a:cs typeface="Times New Roman" panose="02020603050405020304" pitchFamily="18" charset="0"/>
              </a:rPr>
              <a:t>per suddividere gli alunni ed evitare assembramento</a:t>
            </a:r>
            <a:r>
              <a:rPr lang="it-IT" sz="1400" dirty="0" smtClean="0">
                <a:solidFill>
                  <a:srgbClr val="002060"/>
                </a:solidFill>
                <a:latin typeface="Times New Roman" panose="02020603050405020304" pitchFamily="18" charset="0"/>
                <a:cs typeface="Times New Roman" panose="02020603050405020304" pitchFamily="18" charset="0"/>
              </a:rPr>
              <a:t>.</a:t>
            </a:r>
          </a:p>
          <a:p>
            <a:pPr marL="0" indent="0" algn="just">
              <a:lnSpc>
                <a:spcPct val="100000"/>
              </a:lnSpc>
              <a:spcBef>
                <a:spcPts val="0"/>
              </a:spcBef>
              <a:spcAft>
                <a:spcPts val="0"/>
              </a:spcAft>
              <a:buNone/>
            </a:pPr>
            <a:endParaRPr lang="it-IT" sz="14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Ipotesi</a:t>
            </a:r>
            <a:r>
              <a:rPr lang="it-IT" sz="1400" dirty="0">
                <a:solidFill>
                  <a:srgbClr val="002060"/>
                </a:solidFill>
                <a:latin typeface="Times New Roman" panose="02020603050405020304" pitchFamily="18" charset="0"/>
                <a:cs typeface="Times New Roman" panose="02020603050405020304" pitchFamily="18" charset="0"/>
              </a:rPr>
              <a:t> </a:t>
            </a:r>
            <a:r>
              <a:rPr lang="it-IT" sz="1400" dirty="0" smtClean="0">
                <a:solidFill>
                  <a:srgbClr val="002060"/>
                </a:solidFill>
                <a:latin typeface="Times New Roman" panose="02020603050405020304" pitchFamily="18" charset="0"/>
                <a:cs typeface="Times New Roman" panose="02020603050405020304" pitchFamily="18" charset="0"/>
              </a:rPr>
              <a:t>n. 3 gruppi classe:</a:t>
            </a:r>
          </a:p>
          <a:p>
            <a:pPr marL="0" indent="0" algn="just">
              <a:lnSpc>
                <a:spcPct val="100000"/>
              </a:lnSpc>
              <a:spcBef>
                <a:spcPts val="0"/>
              </a:spcBef>
              <a:spcAft>
                <a:spcPts val="0"/>
              </a:spcAft>
              <a:buNone/>
            </a:pPr>
            <a:endParaRPr lang="it-IT" sz="1400" dirty="0" smtClean="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Ore 16.00 </a:t>
            </a:r>
            <a:endParaRPr lang="it-IT" sz="14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uscita </a:t>
            </a:r>
            <a:r>
              <a:rPr lang="it-IT" sz="1400" dirty="0">
                <a:solidFill>
                  <a:srgbClr val="002060"/>
                </a:solidFill>
                <a:latin typeface="Times New Roman" panose="02020603050405020304" pitchFamily="18" charset="0"/>
                <a:cs typeface="Times New Roman" panose="02020603050405020304" pitchFamily="18" charset="0"/>
              </a:rPr>
              <a:t>principale 1: «aquiloni» </a:t>
            </a:r>
          </a:p>
          <a:p>
            <a:pPr marL="0" indent="0">
              <a:lnSpc>
                <a:spcPct val="120000"/>
              </a:lnSpc>
              <a:spcBef>
                <a:spcPts val="0"/>
              </a:spcBef>
              <a:spcAft>
                <a:spcPts val="0"/>
              </a:spcAft>
              <a:buNone/>
            </a:pPr>
            <a:r>
              <a:rPr lang="it-IT" sz="1400" dirty="0">
                <a:solidFill>
                  <a:srgbClr val="002060"/>
                </a:solidFill>
                <a:latin typeface="Times New Roman" panose="02020603050405020304" pitchFamily="18" charset="0"/>
                <a:cs typeface="Times New Roman" panose="02020603050405020304" pitchFamily="18" charset="0"/>
              </a:rPr>
              <a:t>uscita</a:t>
            </a:r>
            <a:r>
              <a:rPr lang="it-IT" sz="1400" dirty="0" smtClean="0">
                <a:solidFill>
                  <a:srgbClr val="002060"/>
                </a:solidFill>
                <a:latin typeface="Times New Roman" panose="02020603050405020304" pitchFamily="18" charset="0"/>
                <a:cs typeface="Times New Roman" panose="02020603050405020304" pitchFamily="18" charset="0"/>
              </a:rPr>
              <a:t> </a:t>
            </a:r>
            <a:r>
              <a:rPr lang="it-IT" sz="1400" dirty="0">
                <a:solidFill>
                  <a:srgbClr val="002060"/>
                </a:solidFill>
                <a:latin typeface="Times New Roman" panose="02020603050405020304" pitchFamily="18" charset="0"/>
                <a:cs typeface="Times New Roman" panose="02020603050405020304" pitchFamily="18" charset="0"/>
              </a:rPr>
              <a:t>«zona parco giochi» 2: «arcobaleno» </a:t>
            </a:r>
          </a:p>
          <a:p>
            <a:pPr marL="0" indent="0" algn="just">
              <a:lnSpc>
                <a:spcPct val="120000"/>
              </a:lnSpc>
              <a:spcBef>
                <a:spcPts val="0"/>
              </a:spcBef>
              <a:spcAft>
                <a:spcPts val="0"/>
              </a:spcAft>
              <a:buNone/>
            </a:pPr>
            <a:r>
              <a:rPr lang="it-IT" sz="1400" dirty="0">
                <a:solidFill>
                  <a:srgbClr val="002060"/>
                </a:solidFill>
                <a:latin typeface="Times New Roman" panose="02020603050405020304" pitchFamily="18" charset="0"/>
                <a:cs typeface="Times New Roman" panose="02020603050405020304" pitchFamily="18" charset="0"/>
              </a:rPr>
              <a:t>uscita </a:t>
            </a:r>
            <a:r>
              <a:rPr lang="it-IT" sz="1400" dirty="0" smtClean="0">
                <a:solidFill>
                  <a:srgbClr val="002060"/>
                </a:solidFill>
                <a:latin typeface="Times New Roman" panose="02020603050405020304" pitchFamily="18" charset="0"/>
                <a:cs typeface="Times New Roman" panose="02020603050405020304" pitchFamily="18" charset="0"/>
              </a:rPr>
              <a:t>«</a:t>
            </a:r>
            <a:r>
              <a:rPr lang="it-IT" sz="1400" dirty="0">
                <a:solidFill>
                  <a:srgbClr val="002060"/>
                </a:solidFill>
                <a:latin typeface="Times New Roman" panose="02020603050405020304" pitchFamily="18" charset="0"/>
                <a:cs typeface="Times New Roman" panose="02020603050405020304" pitchFamily="18" charset="0"/>
              </a:rPr>
              <a:t>zona mensa» 3: «palloncini</a:t>
            </a:r>
            <a:r>
              <a:rPr lang="it-IT" sz="1400" dirty="0" smtClean="0">
                <a:solidFill>
                  <a:srgbClr val="002060"/>
                </a:solidFill>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endParaRPr lang="it-IT" sz="14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Ipotesi </a:t>
            </a:r>
            <a:r>
              <a:rPr lang="it-IT" sz="1400" dirty="0">
                <a:solidFill>
                  <a:srgbClr val="002060"/>
                </a:solidFill>
                <a:latin typeface="Times New Roman" panose="02020603050405020304" pitchFamily="18" charset="0"/>
                <a:cs typeface="Times New Roman" panose="02020603050405020304" pitchFamily="18" charset="0"/>
              </a:rPr>
              <a:t>n.2 gruppi classe:</a:t>
            </a:r>
          </a:p>
          <a:p>
            <a:pPr marL="0" indent="0">
              <a:lnSpc>
                <a:spcPct val="120000"/>
              </a:lnSpc>
              <a:spcBef>
                <a:spcPts val="0"/>
              </a:spcBef>
              <a:spcAft>
                <a:spcPts val="0"/>
              </a:spcAft>
              <a:buNone/>
            </a:pPr>
            <a:r>
              <a:rPr lang="it-IT" sz="1400" dirty="0">
                <a:solidFill>
                  <a:srgbClr val="002060"/>
                </a:solidFill>
                <a:latin typeface="Times New Roman" panose="02020603050405020304" pitchFamily="18" charset="0"/>
                <a:cs typeface="Times New Roman" panose="02020603050405020304" pitchFamily="18" charset="0"/>
              </a:rPr>
              <a:t>Ore </a:t>
            </a:r>
            <a:r>
              <a:rPr lang="it-IT" sz="1400" dirty="0" smtClean="0">
                <a:solidFill>
                  <a:srgbClr val="002060"/>
                </a:solidFill>
                <a:latin typeface="Times New Roman" panose="02020603050405020304" pitchFamily="18" charset="0"/>
                <a:cs typeface="Times New Roman" panose="02020603050405020304" pitchFamily="18" charset="0"/>
              </a:rPr>
              <a:t>16.00 </a:t>
            </a:r>
            <a:endParaRPr lang="it-IT" sz="14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uscita </a:t>
            </a:r>
            <a:r>
              <a:rPr lang="it-IT" sz="1400" dirty="0">
                <a:solidFill>
                  <a:srgbClr val="002060"/>
                </a:solidFill>
                <a:latin typeface="Times New Roman" panose="02020603050405020304" pitchFamily="18" charset="0"/>
                <a:cs typeface="Times New Roman" panose="02020603050405020304" pitchFamily="18" charset="0"/>
              </a:rPr>
              <a:t>principale 1: «aquiloni» </a:t>
            </a:r>
            <a:endParaRPr lang="it-IT" sz="1400" dirty="0" smtClean="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uscita </a:t>
            </a:r>
            <a:r>
              <a:rPr lang="it-IT" sz="1400" dirty="0">
                <a:solidFill>
                  <a:srgbClr val="002060"/>
                </a:solidFill>
                <a:latin typeface="Times New Roman" panose="02020603050405020304" pitchFamily="18" charset="0"/>
                <a:cs typeface="Times New Roman" panose="02020603050405020304" pitchFamily="18" charset="0"/>
              </a:rPr>
              <a:t>«zona mensa» 3: «palloncini</a:t>
            </a:r>
            <a:r>
              <a:rPr lang="it-IT" sz="1400" dirty="0" smtClean="0">
                <a:solidFill>
                  <a:srgbClr val="002060"/>
                </a:solidFill>
                <a:latin typeface="Times New Roman" panose="02020603050405020304" pitchFamily="18" charset="0"/>
                <a:cs typeface="Times New Roman" panose="02020603050405020304" pitchFamily="18" charset="0"/>
              </a:rPr>
              <a:t>»</a:t>
            </a:r>
            <a:endParaRPr lang="it-IT" sz="14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endParaRPr lang="it-IT"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endParaRPr lang="it-IT" sz="1400" b="1"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400" dirty="0" smtClean="0">
                <a:solidFill>
                  <a:srgbClr val="FF0000"/>
                </a:solidFill>
                <a:latin typeface="Times New Roman" panose="02020603050405020304" pitchFamily="18" charset="0"/>
                <a:cs typeface="Times New Roman" panose="02020603050405020304" pitchFamily="18" charset="0"/>
              </a:rPr>
              <a:t>Il deflusso deve essere rapido come la consegna degli alunni; non è consentita la sosta sul piazzale antistante per nessun motivo né all’interno né all’esterno del plesso</a:t>
            </a:r>
            <a:r>
              <a:rPr lang="it-IT" sz="1400" dirty="0" smtClean="0">
                <a:solidFill>
                  <a:srgbClr val="002060"/>
                </a:solidFill>
                <a:latin typeface="Times New Roman" panose="02020603050405020304" pitchFamily="18" charset="0"/>
                <a:cs typeface="Times New Roman" panose="02020603050405020304" pitchFamily="18" charset="0"/>
              </a:rPr>
              <a:t>.</a:t>
            </a:r>
          </a:p>
          <a:p>
            <a:pPr marL="0" indent="0">
              <a:buNone/>
            </a:pPr>
            <a:endParaRPr lang="it-IT" sz="14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14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606" y="198121"/>
            <a:ext cx="1189635" cy="721940"/>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3977777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5110" y="585216"/>
            <a:ext cx="11727810" cy="903950"/>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gn="ctr"/>
            <a:r>
              <a:rPr lang="it-IT" sz="3600" dirty="0" smtClean="0"/>
              <a:t/>
            </a:r>
            <a:br>
              <a:rPr lang="it-IT" sz="3600" dirty="0" smtClean="0"/>
            </a:br>
            <a:r>
              <a:rPr lang="it-IT" sz="3600" dirty="0" smtClean="0"/>
              <a:t>PRINCIPALI ATTORI COINVOLTI E COMPETENZE</a:t>
            </a:r>
            <a:br>
              <a:rPr lang="it-IT" sz="3600" dirty="0" smtClean="0"/>
            </a:br>
            <a:endParaRPr lang="it-IT" sz="3600" dirty="0"/>
          </a:p>
        </p:txBody>
      </p:sp>
      <p:sp>
        <p:nvSpPr>
          <p:cNvPr id="6" name="Segnaposto contenuto 2"/>
          <p:cNvSpPr>
            <a:spLocks noGrp="1"/>
          </p:cNvSpPr>
          <p:nvPr>
            <p:ph sz="half" idx="1"/>
          </p:nvPr>
        </p:nvSpPr>
        <p:spPr>
          <a:xfrm>
            <a:off x="205110" y="1673416"/>
            <a:ext cx="3269610" cy="4955983"/>
          </a:xfrm>
        </p:spPr>
        <p:style>
          <a:lnRef idx="2">
            <a:schemeClr val="accent5"/>
          </a:lnRef>
          <a:fillRef idx="1">
            <a:schemeClr val="lt1"/>
          </a:fillRef>
          <a:effectRef idx="0">
            <a:schemeClr val="accent5"/>
          </a:effectRef>
          <a:fontRef idx="minor">
            <a:schemeClr val="dk1"/>
          </a:fontRef>
        </p:style>
        <p:txBody>
          <a:bodyPr>
            <a:normAutofit fontScale="85000" lnSpcReduction="20000"/>
          </a:bodyPr>
          <a:lstStyle/>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COMUNE DI DARFO B.T.:</a:t>
            </a:r>
          </a:p>
          <a:p>
            <a:pPr marL="0" indent="0">
              <a:buNone/>
            </a:pPr>
            <a:r>
              <a:rPr lang="it-IT" sz="1700" dirty="0" smtClean="0">
                <a:solidFill>
                  <a:srgbClr val="002060"/>
                </a:solidFill>
                <a:latin typeface="Times New Roman" panose="02020603050405020304" pitchFamily="18" charset="0"/>
                <a:cs typeface="Times New Roman" panose="02020603050405020304" pitchFamily="18" charset="0"/>
              </a:rPr>
              <a:t>-svuotare completamente le aule</a:t>
            </a:r>
          </a:p>
          <a:p>
            <a:pPr marL="0" indent="0">
              <a:buNone/>
            </a:pPr>
            <a:r>
              <a:rPr lang="it-IT" sz="1700" dirty="0" smtClean="0">
                <a:solidFill>
                  <a:srgbClr val="002060"/>
                </a:solidFill>
                <a:latin typeface="Times New Roman" panose="02020603050405020304" pitchFamily="18" charset="0"/>
                <a:cs typeface="Times New Roman" panose="02020603050405020304" pitchFamily="18" charset="0"/>
              </a:rPr>
              <a:t>-sgombero di n. 6 moduli armadietti del salone e dei giochi e posizionamento nell’aula informatica</a:t>
            </a:r>
          </a:p>
          <a:p>
            <a:pPr marL="0" indent="0">
              <a:buNone/>
            </a:pPr>
            <a:r>
              <a:rPr lang="it-IT" sz="1700" dirty="0" smtClean="0">
                <a:solidFill>
                  <a:srgbClr val="002060"/>
                </a:solidFill>
                <a:latin typeface="Times New Roman" panose="02020603050405020304" pitchFamily="18" charset="0"/>
                <a:cs typeface="Times New Roman" panose="02020603050405020304" pitchFamily="18" charset="0"/>
              </a:rPr>
              <a:t>-sgombero materiale contenuto nel ripostiglio piano terra accanto al deposito</a:t>
            </a:r>
          </a:p>
          <a:p>
            <a:pPr marL="0" indent="0">
              <a:buNone/>
            </a:pPr>
            <a:r>
              <a:rPr lang="it-IT" sz="1700" dirty="0">
                <a:solidFill>
                  <a:srgbClr val="002060"/>
                </a:solidFill>
                <a:latin typeface="Times New Roman" panose="02020603050405020304" pitchFamily="18" charset="0"/>
                <a:cs typeface="Times New Roman" panose="02020603050405020304" pitchFamily="18" charset="0"/>
              </a:rPr>
              <a:t>-</a:t>
            </a:r>
            <a:r>
              <a:rPr lang="it-IT" sz="1700" dirty="0" smtClean="0">
                <a:solidFill>
                  <a:srgbClr val="002060"/>
                </a:solidFill>
                <a:latin typeface="Times New Roman" panose="02020603050405020304" pitchFamily="18" charset="0"/>
                <a:cs typeface="Times New Roman" panose="02020603050405020304" pitchFamily="18" charset="0"/>
              </a:rPr>
              <a:t>acquistare segnaletica, cartellonistica e provvedere al posizionamento in accordo con RSPP, RLS</a:t>
            </a:r>
          </a:p>
          <a:p>
            <a:pPr marL="0" indent="0">
              <a:buNone/>
            </a:pPr>
            <a:r>
              <a:rPr lang="it-IT" sz="1700" dirty="0" smtClean="0">
                <a:solidFill>
                  <a:srgbClr val="002060"/>
                </a:solidFill>
                <a:latin typeface="Times New Roman" panose="02020603050405020304" pitchFamily="18" charset="0"/>
                <a:cs typeface="Times New Roman" panose="02020603050405020304" pitchFamily="18" charset="0"/>
              </a:rPr>
              <a:t>-mettere maniglia esterna porta antipanico «zona parco giochi» e porta antipanico «zona mensa»</a:t>
            </a:r>
          </a:p>
          <a:p>
            <a:pPr marL="0" indent="0">
              <a:buNone/>
            </a:pPr>
            <a:r>
              <a:rPr lang="it-IT" sz="1700" dirty="0" smtClean="0">
                <a:solidFill>
                  <a:srgbClr val="002060"/>
                </a:solidFill>
                <a:latin typeface="Times New Roman" panose="02020603050405020304" pitchFamily="18" charset="0"/>
                <a:cs typeface="Times New Roman" panose="02020603050405020304" pitchFamily="18" charset="0"/>
              </a:rPr>
              <a:t>-evadere richieste manutenzione ordinaria e straordinaria già inviate</a:t>
            </a:r>
          </a:p>
          <a:p>
            <a:pPr marL="0" indent="0">
              <a:buNone/>
            </a:pPr>
            <a:r>
              <a:rPr lang="it-IT" sz="1700" dirty="0" smtClean="0">
                <a:solidFill>
                  <a:srgbClr val="002060"/>
                </a:solidFill>
                <a:latin typeface="Times New Roman" panose="02020603050405020304" pitchFamily="18" charset="0"/>
                <a:cs typeface="Times New Roman" panose="02020603050405020304" pitchFamily="18" charset="0"/>
              </a:rPr>
              <a:t>-contattare ditta autotrasporti per variazione orari come da presente studio</a:t>
            </a:r>
          </a:p>
          <a:p>
            <a:pPr marL="0" indent="0">
              <a:buNone/>
            </a:pPr>
            <a:r>
              <a:rPr lang="it-IT" sz="1700" dirty="0" smtClean="0">
                <a:solidFill>
                  <a:srgbClr val="002060"/>
                </a:solidFill>
                <a:latin typeface="Times New Roman" panose="02020603050405020304" pitchFamily="18" charset="0"/>
                <a:cs typeface="Times New Roman" panose="02020603050405020304" pitchFamily="18" charset="0"/>
              </a:rPr>
              <a:t>-richiesta collaborazione protezione civile o volontari al mattino e al termine delle lezioni per regolare afflusso/ deflusso ed evitare assembramento</a:t>
            </a: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dirty="0" smtClean="0">
              <a:latin typeface="Times New Roman" panose="02020603050405020304" pitchFamily="18" charset="0"/>
              <a:cs typeface="Times New Roman" panose="02020603050405020304" pitchFamily="18" charset="0"/>
            </a:endParaRPr>
          </a:p>
          <a:p>
            <a:pPr marL="0" indent="0">
              <a:buNone/>
            </a:pPr>
            <a:endParaRPr lang="it-IT" dirty="0"/>
          </a:p>
        </p:txBody>
      </p:sp>
      <p:sp>
        <p:nvSpPr>
          <p:cNvPr id="7" name="Segnaposto contenuto 3"/>
          <p:cNvSpPr>
            <a:spLocks noGrp="1"/>
          </p:cNvSpPr>
          <p:nvPr>
            <p:ph sz="half" idx="2"/>
          </p:nvPr>
        </p:nvSpPr>
        <p:spPr>
          <a:xfrm>
            <a:off x="3657600" y="1673417"/>
            <a:ext cx="3032760" cy="4955982"/>
          </a:xfrm>
        </p:spPr>
        <p:style>
          <a:lnRef idx="2">
            <a:schemeClr val="accent5"/>
          </a:lnRef>
          <a:fillRef idx="1">
            <a:schemeClr val="lt1"/>
          </a:fillRef>
          <a:effectRef idx="0">
            <a:schemeClr val="accent5"/>
          </a:effectRef>
          <a:fontRef idx="minor">
            <a:schemeClr val="dk1"/>
          </a:fontRef>
        </p:style>
        <p:txBody>
          <a:bodyPr>
            <a:normAutofit fontScale="85000" lnSpcReduction="20000"/>
          </a:bodyPr>
          <a:lstStyle/>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RSPP:</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-accordarsi con Comune e RLS circa la segnaletica e cartellonistica da acquistare e come, dove  posizionare</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-aggiornare DVR</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-prevedere </a:t>
            </a:r>
            <a:r>
              <a:rPr lang="it-IT" sz="2000" dirty="0">
                <a:solidFill>
                  <a:srgbClr val="002060"/>
                </a:solidFill>
                <a:latin typeface="Times New Roman" panose="02020603050405020304" pitchFamily="18" charset="0"/>
                <a:cs typeface="Times New Roman" panose="02020603050405020304" pitchFamily="18" charset="0"/>
              </a:rPr>
              <a:t>formazione per </a:t>
            </a:r>
            <a:r>
              <a:rPr lang="it-IT" sz="2000" dirty="0" smtClean="0">
                <a:solidFill>
                  <a:srgbClr val="002060"/>
                </a:solidFill>
                <a:latin typeface="Times New Roman" panose="02020603050405020304" pitchFamily="18" charset="0"/>
                <a:cs typeface="Times New Roman" panose="02020603050405020304" pitchFamily="18" charset="0"/>
              </a:rPr>
              <a:t>personale Docente/ Ata</a:t>
            </a:r>
            <a:endParaRPr lang="it-IT"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10" y="400966"/>
            <a:ext cx="1189635" cy="721940"/>
          </a:xfrm>
          <a:prstGeom prst="rect">
            <a:avLst/>
          </a:prstGeom>
        </p:spPr>
      </p:pic>
      <p:sp>
        <p:nvSpPr>
          <p:cNvPr id="8" name="Segnaposto contenuto 3"/>
          <p:cNvSpPr txBox="1">
            <a:spLocks/>
          </p:cNvSpPr>
          <p:nvPr/>
        </p:nvSpPr>
        <p:spPr>
          <a:xfrm>
            <a:off x="6888480" y="1673416"/>
            <a:ext cx="2606040" cy="4955982"/>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RLS:</a:t>
            </a:r>
          </a:p>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-numerare le entrate/ uscite</a:t>
            </a:r>
          </a:p>
          <a:p>
            <a:pPr marL="0" indent="0">
              <a:buNone/>
            </a:pPr>
            <a:r>
              <a:rPr lang="it-IT" sz="2400" dirty="0" smtClean="0">
                <a:solidFill>
                  <a:srgbClr val="002060"/>
                </a:solidFill>
                <a:latin typeface="Times New Roman" panose="02020603050405020304" pitchFamily="18" charset="0"/>
                <a:cs typeface="Times New Roman" panose="02020603050405020304" pitchFamily="18" charset="0"/>
              </a:rPr>
              <a:t>-</a:t>
            </a:r>
            <a:r>
              <a:rPr lang="it-IT" sz="2000" dirty="0">
                <a:solidFill>
                  <a:srgbClr val="002060"/>
                </a:solidFill>
                <a:latin typeface="Times New Roman" panose="02020603050405020304" pitchFamily="18" charset="0"/>
                <a:cs typeface="Times New Roman" panose="02020603050405020304" pitchFamily="18" charset="0"/>
              </a:rPr>
              <a:t>supervisionare le </a:t>
            </a:r>
            <a:r>
              <a:rPr lang="it-IT" sz="2000" dirty="0" smtClean="0">
                <a:solidFill>
                  <a:srgbClr val="002060"/>
                </a:solidFill>
                <a:latin typeface="Times New Roman" panose="02020603050405020304" pitchFamily="18" charset="0"/>
                <a:cs typeface="Times New Roman" panose="02020603050405020304" pitchFamily="18" charset="0"/>
              </a:rPr>
              <a:t>operazioni</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-collaborare con Comune e RSPP per acquisto e predisposizione segnaletica</a:t>
            </a:r>
            <a:endParaRPr lang="it-IT" sz="2000" dirty="0">
              <a:latin typeface="Times New Roman" panose="02020603050405020304" pitchFamily="18" charset="0"/>
              <a:cs typeface="Times New Roman" panose="02020603050405020304" pitchFamily="18" charset="0"/>
            </a:endParaRPr>
          </a:p>
          <a:p>
            <a:pPr marL="0" indent="0">
              <a:buFont typeface="Tw Cen MT" panose="020B0602020104020603" pitchFamily="34" charset="0"/>
              <a:buNone/>
            </a:pPr>
            <a:endParaRPr lang="it-IT" dirty="0">
              <a:latin typeface="Times New Roman" panose="02020603050405020304" pitchFamily="18" charset="0"/>
              <a:cs typeface="Times New Roman" panose="02020603050405020304" pitchFamily="18" charset="0"/>
            </a:endParaRPr>
          </a:p>
        </p:txBody>
      </p:sp>
      <p:sp>
        <p:nvSpPr>
          <p:cNvPr id="9" name="Segnaposto contenuto 3"/>
          <p:cNvSpPr txBox="1">
            <a:spLocks/>
          </p:cNvSpPr>
          <p:nvPr/>
        </p:nvSpPr>
        <p:spPr>
          <a:xfrm>
            <a:off x="9662160" y="1673416"/>
            <a:ext cx="2270760" cy="4955983"/>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MC:</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-prevedere formazione per personale </a:t>
            </a:r>
            <a:r>
              <a:rPr lang="it-IT" sz="2000" dirty="0" smtClean="0">
                <a:solidFill>
                  <a:srgbClr val="002060"/>
                </a:solidFill>
                <a:latin typeface="Times New Roman" panose="02020603050405020304" pitchFamily="18" charset="0"/>
                <a:cs typeface="Times New Roman" panose="02020603050405020304" pitchFamily="18" charset="0"/>
              </a:rPr>
              <a:t>Docente/ Ata</a:t>
            </a: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1425704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5109" y="169818"/>
            <a:ext cx="11758291" cy="79683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  PIANO UTILIZZO INFANZIA PELLALEPRE </a:t>
            </a:r>
            <a:endParaRPr lang="it-IT" sz="36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09" y="169818"/>
            <a:ext cx="1189635" cy="721940"/>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15</a:t>
            </a:fld>
            <a:endParaRPr lang="en-US" dirty="0"/>
          </a:p>
        </p:txBody>
      </p:sp>
      <p:graphicFrame>
        <p:nvGraphicFramePr>
          <p:cNvPr id="7" name="Segnaposto contenuto 6"/>
          <p:cNvGraphicFramePr>
            <a:graphicFrameLocks noGrp="1"/>
          </p:cNvGraphicFramePr>
          <p:nvPr>
            <p:ph idx="1"/>
            <p:extLst>
              <p:ext uri="{D42A27DB-BD31-4B8C-83A1-F6EECF244321}">
                <p14:modId xmlns:p14="http://schemas.microsoft.com/office/powerpoint/2010/main" val="1716243928"/>
              </p:ext>
            </p:extLst>
          </p:nvPr>
        </p:nvGraphicFramePr>
        <p:xfrm>
          <a:off x="205111" y="797444"/>
          <a:ext cx="11758289" cy="3084576"/>
        </p:xfrm>
        <a:graphic>
          <a:graphicData uri="http://schemas.openxmlformats.org/drawingml/2006/table">
            <a:tbl>
              <a:tblPr firstRow="1" firstCol="1" bandRow="1">
                <a:tableStyleId>{5C22544A-7EE6-4342-B048-85BDC9FD1C3A}</a:tableStyleId>
              </a:tblPr>
              <a:tblGrid>
                <a:gridCol w="573704">
                  <a:extLst>
                    <a:ext uri="{9D8B030D-6E8A-4147-A177-3AD203B41FA5}">
                      <a16:colId xmlns:a16="http://schemas.microsoft.com/office/drawing/2014/main" val="652519685"/>
                    </a:ext>
                  </a:extLst>
                </a:gridCol>
                <a:gridCol w="1139512">
                  <a:extLst>
                    <a:ext uri="{9D8B030D-6E8A-4147-A177-3AD203B41FA5}">
                      <a16:colId xmlns:a16="http://schemas.microsoft.com/office/drawing/2014/main" val="4181030430"/>
                    </a:ext>
                  </a:extLst>
                </a:gridCol>
                <a:gridCol w="852660">
                  <a:extLst>
                    <a:ext uri="{9D8B030D-6E8A-4147-A177-3AD203B41FA5}">
                      <a16:colId xmlns:a16="http://schemas.microsoft.com/office/drawing/2014/main" val="3437362759"/>
                    </a:ext>
                  </a:extLst>
                </a:gridCol>
                <a:gridCol w="1610582">
                  <a:extLst>
                    <a:ext uri="{9D8B030D-6E8A-4147-A177-3AD203B41FA5}">
                      <a16:colId xmlns:a16="http://schemas.microsoft.com/office/drawing/2014/main" val="806952249"/>
                    </a:ext>
                  </a:extLst>
                </a:gridCol>
                <a:gridCol w="1121090">
                  <a:extLst>
                    <a:ext uri="{9D8B030D-6E8A-4147-A177-3AD203B41FA5}">
                      <a16:colId xmlns:a16="http://schemas.microsoft.com/office/drawing/2014/main" val="3728698551"/>
                    </a:ext>
                  </a:extLst>
                </a:gridCol>
                <a:gridCol w="1536895">
                  <a:extLst>
                    <a:ext uri="{9D8B030D-6E8A-4147-A177-3AD203B41FA5}">
                      <a16:colId xmlns:a16="http://schemas.microsoft.com/office/drawing/2014/main" val="1285840110"/>
                    </a:ext>
                  </a:extLst>
                </a:gridCol>
                <a:gridCol w="1163196">
                  <a:extLst>
                    <a:ext uri="{9D8B030D-6E8A-4147-A177-3AD203B41FA5}">
                      <a16:colId xmlns:a16="http://schemas.microsoft.com/office/drawing/2014/main" val="1349284424"/>
                    </a:ext>
                  </a:extLst>
                </a:gridCol>
                <a:gridCol w="1110563">
                  <a:extLst>
                    <a:ext uri="{9D8B030D-6E8A-4147-A177-3AD203B41FA5}">
                      <a16:colId xmlns:a16="http://schemas.microsoft.com/office/drawing/2014/main" val="2587620389"/>
                    </a:ext>
                  </a:extLst>
                </a:gridCol>
                <a:gridCol w="884239">
                  <a:extLst>
                    <a:ext uri="{9D8B030D-6E8A-4147-A177-3AD203B41FA5}">
                      <a16:colId xmlns:a16="http://schemas.microsoft.com/office/drawing/2014/main" val="3770896937"/>
                    </a:ext>
                  </a:extLst>
                </a:gridCol>
                <a:gridCol w="884239">
                  <a:extLst>
                    <a:ext uri="{9D8B030D-6E8A-4147-A177-3AD203B41FA5}">
                      <a16:colId xmlns:a16="http://schemas.microsoft.com/office/drawing/2014/main" val="3484546416"/>
                    </a:ext>
                  </a:extLst>
                </a:gridCol>
                <a:gridCol w="881609">
                  <a:extLst>
                    <a:ext uri="{9D8B030D-6E8A-4147-A177-3AD203B41FA5}">
                      <a16:colId xmlns:a16="http://schemas.microsoft.com/office/drawing/2014/main" val="3622555651"/>
                    </a:ext>
                  </a:extLst>
                </a:gridCol>
              </a:tblGrid>
              <a:tr h="129903">
                <a:tc gridSpan="11">
                  <a:txBody>
                    <a:bodyPr/>
                    <a:lstStyle/>
                    <a:p>
                      <a:pPr algn="ctr">
                        <a:lnSpc>
                          <a:spcPct val="115000"/>
                        </a:lnSpc>
                        <a:spcAft>
                          <a:spcPts val="0"/>
                        </a:spcAft>
                      </a:pPr>
                      <a:r>
                        <a:rPr lang="it-IT" sz="800" dirty="0">
                          <a:effectLst/>
                        </a:rPr>
                        <a:t>DISPOSIZIONE AULE </a:t>
                      </a:r>
                      <a:r>
                        <a:rPr lang="it-IT" sz="800" dirty="0">
                          <a:effectLst/>
                          <a:highlight>
                            <a:srgbClr val="00FFFF"/>
                          </a:highlight>
                        </a:rPr>
                        <a:t>INFANZIA PELLALEPRE</a:t>
                      </a:r>
                      <a:r>
                        <a:rPr lang="it-IT" sz="800" dirty="0">
                          <a:effectLst/>
                        </a:rPr>
                        <a:t> A.S. </a:t>
                      </a:r>
                      <a:r>
                        <a:rPr lang="it-IT" sz="800" dirty="0">
                          <a:effectLst/>
                          <a:highlight>
                            <a:srgbClr val="00FFFF"/>
                          </a:highlight>
                        </a:rPr>
                        <a:t>2020-2021</a:t>
                      </a:r>
                      <a:r>
                        <a:rPr lang="it-IT" sz="800" dirty="0">
                          <a:effectLst/>
                        </a:rPr>
                        <a:t> DM 18/12/75 2 SEZIONI palloncini, aquiloni</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488164788"/>
                  </a:ext>
                </a:extLst>
              </a:tr>
              <a:tr h="129903">
                <a:tc gridSpan="11">
                  <a:txBody>
                    <a:bodyPr/>
                    <a:lstStyle/>
                    <a:p>
                      <a:pPr algn="ctr">
                        <a:lnSpc>
                          <a:spcPct val="115000"/>
                        </a:lnSpc>
                        <a:spcAft>
                          <a:spcPts val="0"/>
                        </a:spcAft>
                      </a:pPr>
                      <a:r>
                        <a:rPr lang="it-IT" sz="800">
                          <a:effectLst/>
                        </a:rPr>
                        <a:t>PIANO TERRA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376356813"/>
                  </a:ext>
                </a:extLst>
              </a:tr>
              <a:tr h="544393">
                <a:tc>
                  <a:txBody>
                    <a:bodyPr/>
                    <a:lstStyle/>
                    <a:p>
                      <a:pPr algn="ctr">
                        <a:lnSpc>
                          <a:spcPct val="115000"/>
                        </a:lnSpc>
                        <a:spcAft>
                          <a:spcPts val="0"/>
                        </a:spcAft>
                      </a:pPr>
                      <a:r>
                        <a:rPr lang="it-IT" sz="800">
                          <a:effectLst/>
                        </a:rPr>
                        <a:t>MQ</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nchor="ctr"/>
                </a:tc>
                <a:tc>
                  <a:txBody>
                    <a:bodyPr/>
                    <a:lstStyle/>
                    <a:p>
                      <a:pPr algn="ctr">
                        <a:lnSpc>
                          <a:spcPct val="115000"/>
                        </a:lnSpc>
                        <a:spcAft>
                          <a:spcPts val="0"/>
                        </a:spcAft>
                      </a:pPr>
                      <a:r>
                        <a:rPr lang="it-IT" sz="800">
                          <a:effectLst/>
                        </a:rPr>
                        <a:t>DISPOSIZIONE INTERNA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nchor="ctr"/>
                </a:tc>
                <a:tc>
                  <a:txBody>
                    <a:bodyPr/>
                    <a:lstStyle/>
                    <a:p>
                      <a:pPr algn="ctr">
                        <a:lnSpc>
                          <a:spcPct val="115000"/>
                        </a:lnSpc>
                        <a:spcAft>
                          <a:spcPts val="0"/>
                        </a:spcAft>
                      </a:pPr>
                      <a:r>
                        <a:rPr lang="it-IT" sz="800">
                          <a:effectLst/>
                        </a:rPr>
                        <a:t>: 3,10 ALUNNI (1,80+1,30)</a:t>
                      </a:r>
                    </a:p>
                    <a:p>
                      <a:pPr algn="ctr">
                        <a:lnSpc>
                          <a:spcPct val="115000"/>
                        </a:lnSpc>
                        <a:spcAft>
                          <a:spcPts val="0"/>
                        </a:spcAft>
                      </a:pPr>
                      <a:r>
                        <a:rPr lang="it-IT" sz="800">
                          <a:effectLst/>
                        </a:rPr>
                        <a:t>:0,40 MENSA se 2_3 sezioni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nchor="ctr"/>
                </a:tc>
                <a:tc>
                  <a:txBody>
                    <a:bodyPr/>
                    <a:lstStyle/>
                    <a:p>
                      <a:pPr algn="ctr">
                        <a:lnSpc>
                          <a:spcPct val="115000"/>
                        </a:lnSpc>
                        <a:spcAft>
                          <a:spcPts val="0"/>
                        </a:spcAft>
                      </a:pPr>
                      <a:r>
                        <a:rPr lang="it-IT" sz="800">
                          <a:effectLst/>
                        </a:rPr>
                        <a:t>ARROTONDAMENTO</a:t>
                      </a:r>
                    </a:p>
                    <a:p>
                      <a:pPr algn="ctr">
                        <a:lnSpc>
                          <a:spcPct val="115000"/>
                        </a:lnSpc>
                        <a:spcAft>
                          <a:spcPts val="0"/>
                        </a:spcAft>
                      </a:pPr>
                      <a:r>
                        <a:rPr lang="it-IT" sz="800">
                          <a:effectLst/>
                        </a:rPr>
                        <a:t>Per difetto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nchor="ctr"/>
                </a:tc>
                <a:tc>
                  <a:txBody>
                    <a:bodyPr/>
                    <a:lstStyle/>
                    <a:p>
                      <a:pPr algn="ctr">
                        <a:lnSpc>
                          <a:spcPct val="115000"/>
                        </a:lnSpc>
                        <a:spcAft>
                          <a:spcPts val="0"/>
                        </a:spcAft>
                      </a:pPr>
                      <a:r>
                        <a:rPr lang="it-IT" sz="800">
                          <a:effectLst/>
                        </a:rPr>
                        <a:t>DEROGA</a:t>
                      </a:r>
                    </a:p>
                    <a:p>
                      <a:pPr algn="ctr">
                        <a:lnSpc>
                          <a:spcPct val="115000"/>
                        </a:lnSpc>
                        <a:spcAft>
                          <a:spcPts val="0"/>
                        </a:spcAft>
                      </a:pPr>
                      <a:r>
                        <a:rPr lang="it-IT" sz="800">
                          <a:effectLst/>
                        </a:rPr>
                        <a:t>+5% arrotondato successivamente per difetto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nchor="ctr"/>
                </a:tc>
                <a:tc>
                  <a:txBody>
                    <a:bodyPr/>
                    <a:lstStyle/>
                    <a:p>
                      <a:pPr algn="ctr">
                        <a:lnSpc>
                          <a:spcPct val="115000"/>
                        </a:lnSpc>
                        <a:spcAft>
                          <a:spcPts val="0"/>
                        </a:spcAft>
                      </a:pPr>
                      <a:r>
                        <a:rPr lang="it-IT" sz="800">
                          <a:effectLst/>
                        </a:rPr>
                        <a:t>ALTRE AULE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nchor="ctr"/>
                </a:tc>
                <a:tc>
                  <a:txBody>
                    <a:bodyPr/>
                    <a:lstStyle/>
                    <a:p>
                      <a:pPr algn="ctr">
                        <a:lnSpc>
                          <a:spcPct val="115000"/>
                        </a:lnSpc>
                        <a:spcAft>
                          <a:spcPts val="0"/>
                        </a:spcAft>
                      </a:pPr>
                      <a:r>
                        <a:rPr lang="it-IT" sz="800">
                          <a:effectLst/>
                        </a:rPr>
                        <a:t>N. ALUNNI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nchor="ctr"/>
                </a:tc>
                <a:tc>
                  <a:txBody>
                    <a:bodyPr/>
                    <a:lstStyle/>
                    <a:p>
                      <a:pPr algn="ctr">
                        <a:lnSpc>
                          <a:spcPct val="115000"/>
                        </a:lnSpc>
                        <a:spcAft>
                          <a:spcPts val="0"/>
                        </a:spcAft>
                      </a:pPr>
                      <a:r>
                        <a:rPr lang="it-IT" sz="800" dirty="0">
                          <a:effectLst/>
                        </a:rPr>
                        <a:t>MQ. EFFETTIVI PER ALUNNO</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nchor="ctr"/>
                </a:tc>
                <a:tc>
                  <a:txBody>
                    <a:bodyPr/>
                    <a:lstStyle/>
                    <a:p>
                      <a:pPr algn="ctr">
                        <a:lnSpc>
                          <a:spcPct val="115000"/>
                        </a:lnSpc>
                        <a:spcAft>
                          <a:spcPts val="0"/>
                        </a:spcAft>
                      </a:pPr>
                      <a:r>
                        <a:rPr lang="it-IT" sz="800">
                          <a:effectLst/>
                        </a:rPr>
                        <a:t>CLASSE A.S. 2020_21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nchor="ctr"/>
                </a:tc>
                <a:tc>
                  <a:txBody>
                    <a:bodyPr/>
                    <a:lstStyle/>
                    <a:p>
                      <a:pPr algn="ctr">
                        <a:lnSpc>
                          <a:spcPct val="115000"/>
                        </a:lnSpc>
                        <a:spcAft>
                          <a:spcPts val="0"/>
                        </a:spcAft>
                      </a:pPr>
                      <a:r>
                        <a:rPr lang="it-IT" sz="800">
                          <a:effectLst/>
                        </a:rPr>
                        <a:t>NOTE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nchor="ctr"/>
                </a:tc>
                <a:tc>
                  <a:txBody>
                    <a:bodyPr/>
                    <a:lstStyle/>
                    <a:p>
                      <a:pPr algn="ctr">
                        <a:lnSpc>
                          <a:spcPct val="115000"/>
                        </a:lnSpc>
                        <a:spcAft>
                          <a:spcPts val="0"/>
                        </a:spcAft>
                      </a:pPr>
                      <a:r>
                        <a:rPr lang="it-IT" sz="800">
                          <a:effectLst/>
                        </a:rPr>
                        <a:t>INGRESSI N. ED ORARI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nchor="ctr"/>
                </a:tc>
                <a:extLst>
                  <a:ext uri="{0D108BD9-81ED-4DB2-BD59-A6C34878D82A}">
                    <a16:rowId xmlns:a16="http://schemas.microsoft.com/office/drawing/2014/main" val="1935224864"/>
                  </a:ext>
                </a:extLst>
              </a:tr>
              <a:tr h="129903">
                <a:tc>
                  <a:txBody>
                    <a:bodyPr/>
                    <a:lstStyle/>
                    <a:p>
                      <a:pPr algn="l">
                        <a:lnSpc>
                          <a:spcPct val="115000"/>
                        </a:lnSpc>
                        <a:spcAft>
                          <a:spcPts val="0"/>
                        </a:spcAft>
                      </a:pPr>
                      <a:r>
                        <a:rPr lang="it-IT" sz="800">
                          <a:effectLst/>
                        </a:rPr>
                        <a:t>104,83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indent="207010" algn="l">
                        <a:lnSpc>
                          <a:spcPct val="115000"/>
                        </a:lnSpc>
                        <a:spcAft>
                          <a:spcPts val="0"/>
                        </a:spcAft>
                      </a:pPr>
                      <a:r>
                        <a:rPr lang="it-IT" sz="800">
                          <a:effectLst/>
                        </a:rPr>
                        <a:t>MENSA INTERA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extLst>
                  <a:ext uri="{0D108BD9-81ED-4DB2-BD59-A6C34878D82A}">
                    <a16:rowId xmlns:a16="http://schemas.microsoft.com/office/drawing/2014/main" val="2795785032"/>
                  </a:ext>
                </a:extLst>
              </a:tr>
              <a:tr h="129903">
                <a:tc>
                  <a:txBody>
                    <a:bodyPr/>
                    <a:lstStyle/>
                    <a:p>
                      <a:pPr algn="l">
                        <a:lnSpc>
                          <a:spcPct val="115000"/>
                        </a:lnSpc>
                        <a:spcAft>
                          <a:spcPts val="0"/>
                        </a:spcAft>
                      </a:pPr>
                      <a:r>
                        <a:rPr lang="it-IT" sz="800">
                          <a:effectLst/>
                        </a:rPr>
                        <a:t>52,30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indent="207010" algn="l">
                        <a:lnSpc>
                          <a:spcPct val="115000"/>
                        </a:lnSpc>
                        <a:spcAft>
                          <a:spcPts val="0"/>
                        </a:spcAft>
                      </a:pPr>
                      <a:r>
                        <a:rPr lang="it-IT" sz="800">
                          <a:effectLst/>
                        </a:rPr>
                        <a:t>MENSA RIDOTTA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MENSA Gruppo 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extLst>
                  <a:ext uri="{0D108BD9-81ED-4DB2-BD59-A6C34878D82A}">
                    <a16:rowId xmlns:a16="http://schemas.microsoft.com/office/drawing/2014/main" val="1036674466"/>
                  </a:ext>
                </a:extLst>
              </a:tr>
              <a:tr h="268066">
                <a:tc>
                  <a:txBody>
                    <a:bodyPr/>
                    <a:lstStyle/>
                    <a:p>
                      <a:pPr algn="l">
                        <a:lnSpc>
                          <a:spcPct val="115000"/>
                        </a:lnSpc>
                        <a:spcAft>
                          <a:spcPts val="0"/>
                        </a:spcAft>
                      </a:pPr>
                      <a:r>
                        <a:rPr lang="it-IT" sz="800">
                          <a:effectLst/>
                        </a:rPr>
                        <a:t>49,23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15,88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15,75=15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indent="207010" algn="l">
                        <a:lnSpc>
                          <a:spcPct val="115000"/>
                        </a:lnSpc>
                        <a:spcAft>
                          <a:spcPts val="0"/>
                        </a:spcAft>
                      </a:pPr>
                      <a:r>
                        <a:rPr lang="it-IT" sz="800">
                          <a:effectLst/>
                        </a:rPr>
                        <a:t>AULA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49,23:16=3,07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Gruppo A palloncini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1H portare fuori con 1 altro alunno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extLst>
                  <a:ext uri="{0D108BD9-81ED-4DB2-BD59-A6C34878D82A}">
                    <a16:rowId xmlns:a16="http://schemas.microsoft.com/office/drawing/2014/main" val="3253918539"/>
                  </a:ext>
                </a:extLst>
              </a:tr>
              <a:tr h="129903">
                <a:tc>
                  <a:txBody>
                    <a:bodyPr/>
                    <a:lstStyle/>
                    <a:p>
                      <a:pPr algn="l">
                        <a:lnSpc>
                          <a:spcPct val="115000"/>
                        </a:lnSpc>
                        <a:spcAft>
                          <a:spcPts val="0"/>
                        </a:spcAft>
                      </a:pPr>
                      <a:r>
                        <a:rPr lang="it-IT" sz="800">
                          <a:effectLst/>
                        </a:rPr>
                        <a:t>18,50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indent="207010" algn="l">
                        <a:lnSpc>
                          <a:spcPct val="115000"/>
                        </a:lnSpc>
                        <a:spcAft>
                          <a:spcPts val="0"/>
                        </a:spcAft>
                      </a:pPr>
                      <a:r>
                        <a:rPr lang="it-IT" sz="800">
                          <a:effectLst/>
                        </a:rPr>
                        <a:t>RIPOSTIGLIO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extLst>
                  <a:ext uri="{0D108BD9-81ED-4DB2-BD59-A6C34878D82A}">
                    <a16:rowId xmlns:a16="http://schemas.microsoft.com/office/drawing/2014/main" val="242332937"/>
                  </a:ext>
                </a:extLst>
              </a:tr>
              <a:tr h="129903">
                <a:tc>
                  <a:txBody>
                    <a:bodyPr/>
                    <a:lstStyle/>
                    <a:p>
                      <a:pPr algn="l">
                        <a:lnSpc>
                          <a:spcPct val="115000"/>
                        </a:lnSpc>
                        <a:spcAft>
                          <a:spcPts val="0"/>
                        </a:spcAft>
                      </a:pPr>
                      <a:r>
                        <a:rPr lang="it-IT" sz="800">
                          <a:effectLst/>
                        </a:rPr>
                        <a:t>7,84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indent="207010" algn="l">
                        <a:lnSpc>
                          <a:spcPct val="115000"/>
                        </a:lnSpc>
                        <a:spcAft>
                          <a:spcPts val="0"/>
                        </a:spcAft>
                      </a:pPr>
                      <a:r>
                        <a:rPr lang="it-IT" sz="800" dirty="0">
                          <a:effectLst/>
                        </a:rPr>
                        <a:t>RIPOSTIGLIO</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gridSpan="5">
                  <a:txBody>
                    <a:bodyPr/>
                    <a:lstStyle/>
                    <a:p>
                      <a:pPr algn="l">
                        <a:lnSpc>
                          <a:spcPct val="115000"/>
                        </a:lnSpc>
                        <a:spcAft>
                          <a:spcPts val="0"/>
                        </a:spcAft>
                      </a:pPr>
                      <a:r>
                        <a:rPr lang="it-IT" sz="800">
                          <a:effectLst/>
                        </a:rPr>
                        <a:t>LOCALE ISOLAMENTO CASI SOSPETTI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67292666"/>
                  </a:ext>
                </a:extLst>
              </a:tr>
              <a:tr h="129903">
                <a:tc gridSpan="11">
                  <a:txBody>
                    <a:bodyPr/>
                    <a:lstStyle/>
                    <a:p>
                      <a:pPr algn="ctr">
                        <a:lnSpc>
                          <a:spcPct val="115000"/>
                        </a:lnSpc>
                        <a:spcAft>
                          <a:spcPts val="0"/>
                        </a:spcAft>
                      </a:pPr>
                      <a:r>
                        <a:rPr lang="it-IT" sz="800">
                          <a:effectLst/>
                        </a:rPr>
                        <a:t>PIANO PRIMO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892849239"/>
                  </a:ext>
                </a:extLst>
              </a:tr>
              <a:tr h="268066">
                <a:tc>
                  <a:txBody>
                    <a:bodyPr/>
                    <a:lstStyle/>
                    <a:p>
                      <a:pPr algn="l">
                        <a:lnSpc>
                          <a:spcPct val="115000"/>
                        </a:lnSpc>
                        <a:spcAft>
                          <a:spcPts val="0"/>
                        </a:spcAft>
                      </a:pPr>
                      <a:r>
                        <a:rPr lang="it-IT" sz="800">
                          <a:effectLst/>
                        </a:rPr>
                        <a:t>38,76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12,50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12,60=12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indent="207010"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Sostegno gruppo 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extLst>
                  <a:ext uri="{0D108BD9-81ED-4DB2-BD59-A6C34878D82A}">
                    <a16:rowId xmlns:a16="http://schemas.microsoft.com/office/drawing/2014/main" val="1246885304"/>
                  </a:ext>
                </a:extLst>
              </a:tr>
              <a:tr h="129903">
                <a:tc>
                  <a:txBody>
                    <a:bodyPr/>
                    <a:lstStyle/>
                    <a:p>
                      <a:pPr algn="l">
                        <a:lnSpc>
                          <a:spcPct val="115000"/>
                        </a:lnSpc>
                        <a:spcAft>
                          <a:spcPts val="0"/>
                        </a:spcAft>
                      </a:pPr>
                      <a:r>
                        <a:rPr lang="it-IT" sz="800">
                          <a:effectLst/>
                        </a:rPr>
                        <a:t>36,34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11,72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11,55=11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Sostegno B</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extLst>
                  <a:ext uri="{0D108BD9-81ED-4DB2-BD59-A6C34878D82A}">
                    <a16:rowId xmlns:a16="http://schemas.microsoft.com/office/drawing/2014/main" val="1943017821"/>
                  </a:ext>
                </a:extLst>
              </a:tr>
              <a:tr h="129903">
                <a:tc>
                  <a:txBody>
                    <a:bodyPr/>
                    <a:lstStyle/>
                    <a:p>
                      <a:pPr algn="l">
                        <a:lnSpc>
                          <a:spcPct val="115000"/>
                        </a:lnSpc>
                        <a:spcAft>
                          <a:spcPts val="0"/>
                        </a:spcAft>
                      </a:pPr>
                      <a:r>
                        <a:rPr lang="it-IT" sz="800">
                          <a:effectLst/>
                        </a:rPr>
                        <a:t>34,20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11,03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11,55=11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indent="207010"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Sostegno B</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extLst>
                  <a:ext uri="{0D108BD9-81ED-4DB2-BD59-A6C34878D82A}">
                    <a16:rowId xmlns:a16="http://schemas.microsoft.com/office/drawing/2014/main" val="1451173813"/>
                  </a:ext>
                </a:extLst>
              </a:tr>
              <a:tr h="544393">
                <a:tc gridSpan="2">
                  <a:txBody>
                    <a:bodyPr/>
                    <a:lstStyle/>
                    <a:p>
                      <a:pPr algn="l">
                        <a:lnSpc>
                          <a:spcPct val="115000"/>
                        </a:lnSpc>
                        <a:spcAft>
                          <a:spcPts val="0"/>
                        </a:spcAft>
                      </a:pPr>
                      <a:r>
                        <a:rPr lang="it-IT" sz="800">
                          <a:effectLst/>
                        </a:rPr>
                        <a:t>76,87-1,90 mq (area di un blocco 0,53x1,20; togliere 6 blocchi di armadietti, lasciare 3 blocchi)=74,97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hMerge="1">
                  <a:txBody>
                    <a:bodyPr/>
                    <a:lstStyle/>
                    <a:p>
                      <a:endParaRPr lang="it-IT"/>
                    </a:p>
                  </a:txBody>
                  <a:tcPr/>
                </a:tc>
                <a:tc>
                  <a:txBody>
                    <a:bodyPr/>
                    <a:lstStyle/>
                    <a:p>
                      <a:pPr algn="l">
                        <a:lnSpc>
                          <a:spcPct val="115000"/>
                        </a:lnSpc>
                        <a:spcAft>
                          <a:spcPts val="0"/>
                        </a:spcAft>
                      </a:pPr>
                      <a:r>
                        <a:rPr lang="it-IT" sz="800">
                          <a:effectLst/>
                        </a:rPr>
                        <a:t>24,18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24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25,20=25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indent="207010" algn="l">
                        <a:lnSpc>
                          <a:spcPct val="115000"/>
                        </a:lnSpc>
                        <a:spcAft>
                          <a:spcPts val="0"/>
                        </a:spcAft>
                      </a:pPr>
                      <a:r>
                        <a:rPr lang="it-IT" sz="800" dirty="0">
                          <a:effectLst/>
                        </a:rPr>
                        <a:t>SALONE</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24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74,97:24=3,11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Gruppo B aquiloni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2H portare fuori con 1 altro alunni</a:t>
                      </a:r>
                    </a:p>
                    <a:p>
                      <a:pPr algn="l">
                        <a:lnSpc>
                          <a:spcPct val="115000"/>
                        </a:lnSpc>
                        <a:spcAft>
                          <a:spcPts val="0"/>
                        </a:spcAft>
                      </a:pPr>
                      <a:r>
                        <a:rPr lang="it-IT" sz="800">
                          <a:effectLst/>
                        </a:rPr>
                        <a:t>MENSA IN SALONE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extLst>
                  <a:ext uri="{0D108BD9-81ED-4DB2-BD59-A6C34878D82A}">
                    <a16:rowId xmlns:a16="http://schemas.microsoft.com/office/drawing/2014/main" val="1183340712"/>
                  </a:ext>
                </a:extLst>
              </a:tr>
              <a:tr h="129903">
                <a:tc>
                  <a:txBody>
                    <a:bodyPr/>
                    <a:lstStyle/>
                    <a:p>
                      <a:pPr algn="l">
                        <a:lnSpc>
                          <a:spcPct val="115000"/>
                        </a:lnSpc>
                        <a:spcAft>
                          <a:spcPts val="0"/>
                        </a:spcAft>
                      </a:pPr>
                      <a:r>
                        <a:rPr lang="it-IT" sz="800">
                          <a:effectLst/>
                        </a:rPr>
                        <a:t>22,75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12,63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12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indent="207010" algn="l">
                        <a:lnSpc>
                          <a:spcPct val="115000"/>
                        </a:lnSpc>
                        <a:spcAft>
                          <a:spcPts val="0"/>
                        </a:spcAft>
                      </a:pPr>
                      <a:r>
                        <a:rPr lang="it-IT" sz="800">
                          <a:effectLst/>
                        </a:rPr>
                        <a:t>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gridSpan="2">
                  <a:txBody>
                    <a:bodyPr/>
                    <a:lstStyle/>
                    <a:p>
                      <a:pPr algn="l">
                        <a:lnSpc>
                          <a:spcPct val="115000"/>
                        </a:lnSpc>
                        <a:spcAft>
                          <a:spcPts val="0"/>
                        </a:spcAft>
                      </a:pPr>
                      <a:r>
                        <a:rPr lang="it-IT" sz="800">
                          <a:effectLst/>
                        </a:rPr>
                        <a:t>Sostegno gruppo B, se serve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tc hMerge="1">
                  <a:txBody>
                    <a:bodyPr/>
                    <a:lstStyle/>
                    <a:p>
                      <a:endParaRPr lang="it-IT"/>
                    </a:p>
                  </a:txBody>
                  <a:tcPr/>
                </a:tc>
                <a:tc>
                  <a:txBody>
                    <a:bodyPr/>
                    <a:lstStyle/>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1489" marR="61489" marT="0" marB="0"/>
                </a:tc>
                <a:extLst>
                  <a:ext uri="{0D108BD9-81ED-4DB2-BD59-A6C34878D82A}">
                    <a16:rowId xmlns:a16="http://schemas.microsoft.com/office/drawing/2014/main" val="1408876689"/>
                  </a:ext>
                </a:extLst>
              </a:tr>
            </a:tbl>
          </a:graphicData>
        </a:graphic>
      </p:graphicFrame>
      <p:graphicFrame>
        <p:nvGraphicFramePr>
          <p:cNvPr id="8" name="Tabella 7"/>
          <p:cNvGraphicFramePr>
            <a:graphicFrameLocks noGrp="1"/>
          </p:cNvGraphicFramePr>
          <p:nvPr>
            <p:extLst>
              <p:ext uri="{D42A27DB-BD31-4B8C-83A1-F6EECF244321}">
                <p14:modId xmlns:p14="http://schemas.microsoft.com/office/powerpoint/2010/main" val="2188268483"/>
              </p:ext>
            </p:extLst>
          </p:nvPr>
        </p:nvGraphicFramePr>
        <p:xfrm>
          <a:off x="205109" y="3764677"/>
          <a:ext cx="11758290" cy="3224784"/>
        </p:xfrm>
        <a:graphic>
          <a:graphicData uri="http://schemas.openxmlformats.org/drawingml/2006/table">
            <a:tbl>
              <a:tblPr firstRow="1" firstCol="1" bandRow="1">
                <a:tableStyleId>{5C22544A-7EE6-4342-B048-85BDC9FD1C3A}</a:tableStyleId>
              </a:tblPr>
              <a:tblGrid>
                <a:gridCol w="573702">
                  <a:extLst>
                    <a:ext uri="{9D8B030D-6E8A-4147-A177-3AD203B41FA5}">
                      <a16:colId xmlns:a16="http://schemas.microsoft.com/office/drawing/2014/main" val="2572016895"/>
                    </a:ext>
                  </a:extLst>
                </a:gridCol>
                <a:gridCol w="1139511">
                  <a:extLst>
                    <a:ext uri="{9D8B030D-6E8A-4147-A177-3AD203B41FA5}">
                      <a16:colId xmlns:a16="http://schemas.microsoft.com/office/drawing/2014/main" val="1531949574"/>
                    </a:ext>
                  </a:extLst>
                </a:gridCol>
                <a:gridCol w="852661">
                  <a:extLst>
                    <a:ext uri="{9D8B030D-6E8A-4147-A177-3AD203B41FA5}">
                      <a16:colId xmlns:a16="http://schemas.microsoft.com/office/drawing/2014/main" val="1534083355"/>
                    </a:ext>
                  </a:extLst>
                </a:gridCol>
                <a:gridCol w="1610581">
                  <a:extLst>
                    <a:ext uri="{9D8B030D-6E8A-4147-A177-3AD203B41FA5}">
                      <a16:colId xmlns:a16="http://schemas.microsoft.com/office/drawing/2014/main" val="2043332793"/>
                    </a:ext>
                  </a:extLst>
                </a:gridCol>
                <a:gridCol w="1121090">
                  <a:extLst>
                    <a:ext uri="{9D8B030D-6E8A-4147-A177-3AD203B41FA5}">
                      <a16:colId xmlns:a16="http://schemas.microsoft.com/office/drawing/2014/main" val="308258618"/>
                    </a:ext>
                  </a:extLst>
                </a:gridCol>
                <a:gridCol w="1536894">
                  <a:extLst>
                    <a:ext uri="{9D8B030D-6E8A-4147-A177-3AD203B41FA5}">
                      <a16:colId xmlns:a16="http://schemas.microsoft.com/office/drawing/2014/main" val="762592128"/>
                    </a:ext>
                  </a:extLst>
                </a:gridCol>
                <a:gridCol w="1163197">
                  <a:extLst>
                    <a:ext uri="{9D8B030D-6E8A-4147-A177-3AD203B41FA5}">
                      <a16:colId xmlns:a16="http://schemas.microsoft.com/office/drawing/2014/main" val="2613292700"/>
                    </a:ext>
                  </a:extLst>
                </a:gridCol>
                <a:gridCol w="1110564">
                  <a:extLst>
                    <a:ext uri="{9D8B030D-6E8A-4147-A177-3AD203B41FA5}">
                      <a16:colId xmlns:a16="http://schemas.microsoft.com/office/drawing/2014/main" val="2504683123"/>
                    </a:ext>
                  </a:extLst>
                </a:gridCol>
                <a:gridCol w="884240">
                  <a:extLst>
                    <a:ext uri="{9D8B030D-6E8A-4147-A177-3AD203B41FA5}">
                      <a16:colId xmlns:a16="http://schemas.microsoft.com/office/drawing/2014/main" val="683046855"/>
                    </a:ext>
                  </a:extLst>
                </a:gridCol>
                <a:gridCol w="884240">
                  <a:extLst>
                    <a:ext uri="{9D8B030D-6E8A-4147-A177-3AD203B41FA5}">
                      <a16:colId xmlns:a16="http://schemas.microsoft.com/office/drawing/2014/main" val="3454281380"/>
                    </a:ext>
                  </a:extLst>
                </a:gridCol>
                <a:gridCol w="881610">
                  <a:extLst>
                    <a:ext uri="{9D8B030D-6E8A-4147-A177-3AD203B41FA5}">
                      <a16:colId xmlns:a16="http://schemas.microsoft.com/office/drawing/2014/main" val="3024895662"/>
                    </a:ext>
                  </a:extLst>
                </a:gridCol>
              </a:tblGrid>
              <a:tr h="126435">
                <a:tc gridSpan="11">
                  <a:txBody>
                    <a:bodyPr/>
                    <a:lstStyle/>
                    <a:p>
                      <a:pPr algn="ctr">
                        <a:lnSpc>
                          <a:spcPct val="115000"/>
                        </a:lnSpc>
                        <a:spcAft>
                          <a:spcPts val="0"/>
                        </a:spcAft>
                      </a:pPr>
                      <a:r>
                        <a:rPr lang="it-IT" sz="800" dirty="0">
                          <a:effectLst/>
                        </a:rPr>
                        <a:t>DISPOSIZIONE AULE </a:t>
                      </a:r>
                      <a:r>
                        <a:rPr lang="it-IT" sz="800" dirty="0">
                          <a:effectLst/>
                          <a:highlight>
                            <a:srgbClr val="00FFFF"/>
                          </a:highlight>
                        </a:rPr>
                        <a:t>INFANZIA PELLALEPRE</a:t>
                      </a:r>
                      <a:r>
                        <a:rPr lang="it-IT" sz="800" dirty="0">
                          <a:effectLst/>
                        </a:rPr>
                        <a:t> A.S. </a:t>
                      </a:r>
                      <a:r>
                        <a:rPr lang="it-IT" sz="800" dirty="0">
                          <a:effectLst/>
                          <a:highlight>
                            <a:srgbClr val="00FFFF"/>
                          </a:highlight>
                        </a:rPr>
                        <a:t>2020-2021</a:t>
                      </a:r>
                      <a:r>
                        <a:rPr lang="it-IT" sz="800" dirty="0">
                          <a:effectLst/>
                        </a:rPr>
                        <a:t> DM 18/12/75 3 SEZIONI palloncini, aquiloni, arcobaleno</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823249147"/>
                  </a:ext>
                </a:extLst>
              </a:tr>
              <a:tr h="126435">
                <a:tc gridSpan="11">
                  <a:txBody>
                    <a:bodyPr/>
                    <a:lstStyle/>
                    <a:p>
                      <a:pPr algn="ctr">
                        <a:lnSpc>
                          <a:spcPct val="115000"/>
                        </a:lnSpc>
                        <a:spcAft>
                          <a:spcPts val="0"/>
                        </a:spcAft>
                      </a:pPr>
                      <a:r>
                        <a:rPr lang="it-IT" sz="800">
                          <a:effectLst/>
                        </a:rPr>
                        <a:t>PIANO TERRA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997598588"/>
                  </a:ext>
                </a:extLst>
              </a:tr>
              <a:tr h="529856">
                <a:tc>
                  <a:txBody>
                    <a:bodyPr/>
                    <a:lstStyle/>
                    <a:p>
                      <a:pPr algn="ctr">
                        <a:lnSpc>
                          <a:spcPct val="115000"/>
                        </a:lnSpc>
                        <a:spcAft>
                          <a:spcPts val="0"/>
                        </a:spcAft>
                      </a:pPr>
                      <a:r>
                        <a:rPr lang="it-IT" sz="800">
                          <a:effectLst/>
                        </a:rPr>
                        <a:t>MQ</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nchor="ctr"/>
                </a:tc>
                <a:tc>
                  <a:txBody>
                    <a:bodyPr/>
                    <a:lstStyle/>
                    <a:p>
                      <a:pPr algn="ctr">
                        <a:lnSpc>
                          <a:spcPct val="115000"/>
                        </a:lnSpc>
                        <a:spcAft>
                          <a:spcPts val="0"/>
                        </a:spcAft>
                      </a:pPr>
                      <a:r>
                        <a:rPr lang="it-IT" sz="800" dirty="0">
                          <a:effectLst/>
                        </a:rPr>
                        <a:t>DISPOSIZIONE INTERNA</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nchor="ctr"/>
                </a:tc>
                <a:tc>
                  <a:txBody>
                    <a:bodyPr/>
                    <a:lstStyle/>
                    <a:p>
                      <a:pPr algn="ctr">
                        <a:lnSpc>
                          <a:spcPct val="115000"/>
                        </a:lnSpc>
                        <a:spcAft>
                          <a:spcPts val="0"/>
                        </a:spcAft>
                      </a:pPr>
                      <a:r>
                        <a:rPr lang="it-IT" sz="800">
                          <a:effectLst/>
                        </a:rPr>
                        <a:t>: 3,10 ALUNNI (1,80+1,30)</a:t>
                      </a:r>
                    </a:p>
                    <a:p>
                      <a:pPr algn="ctr">
                        <a:lnSpc>
                          <a:spcPct val="115000"/>
                        </a:lnSpc>
                        <a:spcAft>
                          <a:spcPts val="0"/>
                        </a:spcAft>
                      </a:pPr>
                      <a:r>
                        <a:rPr lang="it-IT" sz="800">
                          <a:effectLst/>
                        </a:rPr>
                        <a:t>:0,40 MENSA se 2_3 sezioni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nchor="ctr"/>
                </a:tc>
                <a:tc>
                  <a:txBody>
                    <a:bodyPr/>
                    <a:lstStyle/>
                    <a:p>
                      <a:pPr algn="ctr">
                        <a:lnSpc>
                          <a:spcPct val="115000"/>
                        </a:lnSpc>
                        <a:spcAft>
                          <a:spcPts val="0"/>
                        </a:spcAft>
                      </a:pPr>
                      <a:r>
                        <a:rPr lang="it-IT" sz="800">
                          <a:effectLst/>
                        </a:rPr>
                        <a:t>ARROTONDAMENTO</a:t>
                      </a:r>
                    </a:p>
                    <a:p>
                      <a:pPr algn="ctr">
                        <a:lnSpc>
                          <a:spcPct val="115000"/>
                        </a:lnSpc>
                        <a:spcAft>
                          <a:spcPts val="0"/>
                        </a:spcAft>
                      </a:pPr>
                      <a:r>
                        <a:rPr lang="it-IT" sz="800">
                          <a:effectLst/>
                        </a:rPr>
                        <a:t>Per difetto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nchor="ctr"/>
                </a:tc>
                <a:tc>
                  <a:txBody>
                    <a:bodyPr/>
                    <a:lstStyle/>
                    <a:p>
                      <a:pPr algn="ctr">
                        <a:lnSpc>
                          <a:spcPct val="115000"/>
                        </a:lnSpc>
                        <a:spcAft>
                          <a:spcPts val="0"/>
                        </a:spcAft>
                      </a:pPr>
                      <a:r>
                        <a:rPr lang="it-IT" sz="800">
                          <a:effectLst/>
                        </a:rPr>
                        <a:t>DEROGA</a:t>
                      </a:r>
                    </a:p>
                    <a:p>
                      <a:pPr algn="ctr">
                        <a:lnSpc>
                          <a:spcPct val="115000"/>
                        </a:lnSpc>
                        <a:spcAft>
                          <a:spcPts val="0"/>
                        </a:spcAft>
                      </a:pPr>
                      <a:r>
                        <a:rPr lang="it-IT" sz="800">
                          <a:effectLst/>
                        </a:rPr>
                        <a:t>+5% arrotondato successivamente per difetto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nchor="ctr"/>
                </a:tc>
                <a:tc>
                  <a:txBody>
                    <a:bodyPr/>
                    <a:lstStyle/>
                    <a:p>
                      <a:pPr algn="ctr">
                        <a:lnSpc>
                          <a:spcPct val="115000"/>
                        </a:lnSpc>
                        <a:spcAft>
                          <a:spcPts val="0"/>
                        </a:spcAft>
                      </a:pPr>
                      <a:r>
                        <a:rPr lang="it-IT" sz="800" dirty="0">
                          <a:effectLst/>
                        </a:rPr>
                        <a:t>ALTRE AULE</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nchor="ctr"/>
                </a:tc>
                <a:tc>
                  <a:txBody>
                    <a:bodyPr/>
                    <a:lstStyle/>
                    <a:p>
                      <a:pPr algn="ctr">
                        <a:lnSpc>
                          <a:spcPct val="115000"/>
                        </a:lnSpc>
                        <a:spcAft>
                          <a:spcPts val="0"/>
                        </a:spcAft>
                      </a:pPr>
                      <a:r>
                        <a:rPr lang="it-IT" sz="800">
                          <a:effectLst/>
                        </a:rPr>
                        <a:t>N. ALUNNI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nchor="ctr"/>
                </a:tc>
                <a:tc>
                  <a:txBody>
                    <a:bodyPr/>
                    <a:lstStyle/>
                    <a:p>
                      <a:pPr algn="ctr">
                        <a:lnSpc>
                          <a:spcPct val="115000"/>
                        </a:lnSpc>
                        <a:spcAft>
                          <a:spcPts val="0"/>
                        </a:spcAft>
                      </a:pPr>
                      <a:r>
                        <a:rPr lang="it-IT" sz="800">
                          <a:effectLst/>
                        </a:rPr>
                        <a:t>MQ. EFFETTIVI PER ALUNNO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nchor="ctr"/>
                </a:tc>
                <a:tc>
                  <a:txBody>
                    <a:bodyPr/>
                    <a:lstStyle/>
                    <a:p>
                      <a:pPr algn="ctr">
                        <a:lnSpc>
                          <a:spcPct val="115000"/>
                        </a:lnSpc>
                        <a:spcAft>
                          <a:spcPts val="0"/>
                        </a:spcAft>
                      </a:pPr>
                      <a:r>
                        <a:rPr lang="it-IT" sz="800">
                          <a:effectLst/>
                        </a:rPr>
                        <a:t>CLASSE A.S. 2020_21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nchor="ctr"/>
                </a:tc>
                <a:tc>
                  <a:txBody>
                    <a:bodyPr/>
                    <a:lstStyle/>
                    <a:p>
                      <a:pPr algn="ctr">
                        <a:lnSpc>
                          <a:spcPct val="115000"/>
                        </a:lnSpc>
                        <a:spcAft>
                          <a:spcPts val="0"/>
                        </a:spcAft>
                      </a:pPr>
                      <a:r>
                        <a:rPr lang="it-IT" sz="800">
                          <a:effectLst/>
                        </a:rPr>
                        <a:t>NOTE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nchor="ctr"/>
                </a:tc>
                <a:tc>
                  <a:txBody>
                    <a:bodyPr/>
                    <a:lstStyle/>
                    <a:p>
                      <a:pPr algn="ctr">
                        <a:lnSpc>
                          <a:spcPct val="115000"/>
                        </a:lnSpc>
                        <a:spcAft>
                          <a:spcPts val="0"/>
                        </a:spcAft>
                      </a:pPr>
                      <a:r>
                        <a:rPr lang="it-IT" sz="800">
                          <a:effectLst/>
                        </a:rPr>
                        <a:t>INGRESSI N. ED ORARI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nchor="ctr"/>
                </a:tc>
                <a:extLst>
                  <a:ext uri="{0D108BD9-81ED-4DB2-BD59-A6C34878D82A}">
                    <a16:rowId xmlns:a16="http://schemas.microsoft.com/office/drawing/2014/main" val="3037955636"/>
                  </a:ext>
                </a:extLst>
              </a:tr>
              <a:tr h="126435">
                <a:tc>
                  <a:txBody>
                    <a:bodyPr/>
                    <a:lstStyle/>
                    <a:p>
                      <a:pPr algn="l">
                        <a:lnSpc>
                          <a:spcPct val="115000"/>
                        </a:lnSpc>
                        <a:spcAft>
                          <a:spcPts val="0"/>
                        </a:spcAft>
                      </a:pPr>
                      <a:r>
                        <a:rPr lang="it-IT" sz="800">
                          <a:effectLst/>
                        </a:rPr>
                        <a:t>104,83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indent="207010" algn="l">
                        <a:lnSpc>
                          <a:spcPct val="115000"/>
                        </a:lnSpc>
                        <a:spcAft>
                          <a:spcPts val="0"/>
                        </a:spcAft>
                      </a:pPr>
                      <a:r>
                        <a:rPr lang="it-IT" sz="800">
                          <a:effectLst/>
                        </a:rPr>
                        <a:t>MENSA INTERA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extLst>
                  <a:ext uri="{0D108BD9-81ED-4DB2-BD59-A6C34878D82A}">
                    <a16:rowId xmlns:a16="http://schemas.microsoft.com/office/drawing/2014/main" val="2084396872"/>
                  </a:ext>
                </a:extLst>
              </a:tr>
              <a:tr h="126435">
                <a:tc>
                  <a:txBody>
                    <a:bodyPr/>
                    <a:lstStyle/>
                    <a:p>
                      <a:pPr algn="l">
                        <a:lnSpc>
                          <a:spcPct val="115000"/>
                        </a:lnSpc>
                        <a:spcAft>
                          <a:spcPts val="0"/>
                        </a:spcAft>
                      </a:pPr>
                      <a:r>
                        <a:rPr lang="it-IT" sz="800">
                          <a:effectLst/>
                        </a:rPr>
                        <a:t>52,30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indent="207010" algn="l">
                        <a:lnSpc>
                          <a:spcPct val="115000"/>
                        </a:lnSpc>
                        <a:spcAft>
                          <a:spcPts val="0"/>
                        </a:spcAft>
                      </a:pPr>
                      <a:r>
                        <a:rPr lang="it-IT" sz="800">
                          <a:effectLst/>
                        </a:rPr>
                        <a:t>MENSA RIDOTTA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extLst>
                  <a:ext uri="{0D108BD9-81ED-4DB2-BD59-A6C34878D82A}">
                    <a16:rowId xmlns:a16="http://schemas.microsoft.com/office/drawing/2014/main" val="1221557949"/>
                  </a:ext>
                </a:extLst>
              </a:tr>
              <a:tr h="260908">
                <a:tc>
                  <a:txBody>
                    <a:bodyPr/>
                    <a:lstStyle/>
                    <a:p>
                      <a:pPr algn="l">
                        <a:lnSpc>
                          <a:spcPct val="115000"/>
                        </a:lnSpc>
                        <a:spcAft>
                          <a:spcPts val="0"/>
                        </a:spcAft>
                      </a:pPr>
                      <a:r>
                        <a:rPr lang="it-IT" sz="800">
                          <a:effectLst/>
                        </a:rPr>
                        <a:t>49,23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15,88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15,75=15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indent="207010" algn="l">
                        <a:lnSpc>
                          <a:spcPct val="115000"/>
                        </a:lnSpc>
                        <a:spcAft>
                          <a:spcPts val="0"/>
                        </a:spcAft>
                      </a:pPr>
                      <a:r>
                        <a:rPr lang="it-IT" sz="800">
                          <a:effectLst/>
                        </a:rPr>
                        <a:t>AULA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49,23:13=3.78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Gruppo A palloncini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1H</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extLst>
                  <a:ext uri="{0D108BD9-81ED-4DB2-BD59-A6C34878D82A}">
                    <a16:rowId xmlns:a16="http://schemas.microsoft.com/office/drawing/2014/main" val="2931782880"/>
                  </a:ext>
                </a:extLst>
              </a:tr>
              <a:tr h="126435">
                <a:tc>
                  <a:txBody>
                    <a:bodyPr/>
                    <a:lstStyle/>
                    <a:p>
                      <a:pPr algn="l">
                        <a:lnSpc>
                          <a:spcPct val="115000"/>
                        </a:lnSpc>
                        <a:spcAft>
                          <a:spcPts val="0"/>
                        </a:spcAft>
                      </a:pPr>
                      <a:r>
                        <a:rPr lang="it-IT" sz="800">
                          <a:effectLst/>
                        </a:rPr>
                        <a:t>18,50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indent="207010" algn="l">
                        <a:lnSpc>
                          <a:spcPct val="115000"/>
                        </a:lnSpc>
                        <a:spcAft>
                          <a:spcPts val="0"/>
                        </a:spcAft>
                      </a:pPr>
                      <a:r>
                        <a:rPr lang="it-IT" sz="800">
                          <a:effectLst/>
                        </a:rPr>
                        <a:t>RIPOSTIGLIO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extLst>
                  <a:ext uri="{0D108BD9-81ED-4DB2-BD59-A6C34878D82A}">
                    <a16:rowId xmlns:a16="http://schemas.microsoft.com/office/drawing/2014/main" val="2314676908"/>
                  </a:ext>
                </a:extLst>
              </a:tr>
              <a:tr h="126435">
                <a:tc>
                  <a:txBody>
                    <a:bodyPr/>
                    <a:lstStyle/>
                    <a:p>
                      <a:pPr algn="l">
                        <a:lnSpc>
                          <a:spcPct val="115000"/>
                        </a:lnSpc>
                        <a:spcAft>
                          <a:spcPts val="0"/>
                        </a:spcAft>
                      </a:pPr>
                      <a:r>
                        <a:rPr lang="it-IT" sz="800">
                          <a:effectLst/>
                        </a:rPr>
                        <a:t>7,84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indent="207010" algn="l">
                        <a:lnSpc>
                          <a:spcPct val="115000"/>
                        </a:lnSpc>
                        <a:spcAft>
                          <a:spcPts val="0"/>
                        </a:spcAft>
                      </a:pPr>
                      <a:r>
                        <a:rPr lang="it-IT" sz="800">
                          <a:effectLst/>
                        </a:rPr>
                        <a:t>RIPOSTIGLIO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gridSpan="5">
                  <a:txBody>
                    <a:bodyPr/>
                    <a:lstStyle/>
                    <a:p>
                      <a:pPr algn="l">
                        <a:lnSpc>
                          <a:spcPct val="115000"/>
                        </a:lnSpc>
                        <a:spcAft>
                          <a:spcPts val="0"/>
                        </a:spcAft>
                      </a:pPr>
                      <a:r>
                        <a:rPr lang="it-IT" sz="800">
                          <a:effectLst/>
                        </a:rPr>
                        <a:t>LOCALE ISOLAMENTO CASI SOSPETTI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053546927"/>
                  </a:ext>
                </a:extLst>
              </a:tr>
              <a:tr h="126435">
                <a:tc gridSpan="11">
                  <a:txBody>
                    <a:bodyPr/>
                    <a:lstStyle/>
                    <a:p>
                      <a:pPr algn="ctr">
                        <a:lnSpc>
                          <a:spcPct val="115000"/>
                        </a:lnSpc>
                        <a:spcAft>
                          <a:spcPts val="0"/>
                        </a:spcAft>
                      </a:pPr>
                      <a:r>
                        <a:rPr lang="it-IT" sz="800">
                          <a:effectLst/>
                        </a:rPr>
                        <a:t>PIANO PRIMO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214384697"/>
                  </a:ext>
                </a:extLst>
              </a:tr>
              <a:tr h="260908">
                <a:tc>
                  <a:txBody>
                    <a:bodyPr/>
                    <a:lstStyle/>
                    <a:p>
                      <a:pPr algn="l">
                        <a:lnSpc>
                          <a:spcPct val="115000"/>
                        </a:lnSpc>
                        <a:spcAft>
                          <a:spcPts val="0"/>
                        </a:spcAft>
                      </a:pPr>
                      <a:r>
                        <a:rPr lang="it-IT" sz="800">
                          <a:effectLst/>
                        </a:rPr>
                        <a:t>38,76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12,50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12,60=12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indent="207010"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38,76:10=3,87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Gruppo C</a:t>
                      </a:r>
                    </a:p>
                    <a:p>
                      <a:pPr algn="l">
                        <a:lnSpc>
                          <a:spcPct val="115000"/>
                        </a:lnSpc>
                        <a:spcAft>
                          <a:spcPts val="0"/>
                        </a:spcAft>
                      </a:pPr>
                      <a:r>
                        <a:rPr lang="it-IT" sz="800">
                          <a:effectLst/>
                        </a:rPr>
                        <a:t>arcobaleno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extLst>
                  <a:ext uri="{0D108BD9-81ED-4DB2-BD59-A6C34878D82A}">
                    <a16:rowId xmlns:a16="http://schemas.microsoft.com/office/drawing/2014/main" val="1177718079"/>
                  </a:ext>
                </a:extLst>
              </a:tr>
              <a:tr h="260908">
                <a:tc>
                  <a:txBody>
                    <a:bodyPr/>
                    <a:lstStyle/>
                    <a:p>
                      <a:pPr algn="l">
                        <a:lnSpc>
                          <a:spcPct val="115000"/>
                        </a:lnSpc>
                        <a:spcAft>
                          <a:spcPts val="0"/>
                        </a:spcAft>
                      </a:pPr>
                      <a:r>
                        <a:rPr lang="it-IT" sz="800">
                          <a:effectLst/>
                        </a:rPr>
                        <a:t>36,34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11,72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11,55=11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Sostegno gruppo 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extLst>
                  <a:ext uri="{0D108BD9-81ED-4DB2-BD59-A6C34878D82A}">
                    <a16:rowId xmlns:a16="http://schemas.microsoft.com/office/drawing/2014/main" val="3366055915"/>
                  </a:ext>
                </a:extLst>
              </a:tr>
              <a:tr h="126435">
                <a:tc>
                  <a:txBody>
                    <a:bodyPr/>
                    <a:lstStyle/>
                    <a:p>
                      <a:pPr algn="l">
                        <a:lnSpc>
                          <a:spcPct val="115000"/>
                        </a:lnSpc>
                        <a:spcAft>
                          <a:spcPts val="0"/>
                        </a:spcAft>
                      </a:pPr>
                      <a:r>
                        <a:rPr lang="it-IT" sz="800">
                          <a:effectLst/>
                        </a:rPr>
                        <a:t>34,20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11,03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11,55=11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extLst>
                  <a:ext uri="{0D108BD9-81ED-4DB2-BD59-A6C34878D82A}">
                    <a16:rowId xmlns:a16="http://schemas.microsoft.com/office/drawing/2014/main" val="3214468475"/>
                  </a:ext>
                </a:extLst>
              </a:tr>
              <a:tr h="395382">
                <a:tc gridSpan="2">
                  <a:txBody>
                    <a:bodyPr/>
                    <a:lstStyle/>
                    <a:p>
                      <a:pPr algn="l">
                        <a:lnSpc>
                          <a:spcPct val="115000"/>
                        </a:lnSpc>
                        <a:spcAft>
                          <a:spcPts val="0"/>
                        </a:spcAft>
                      </a:pPr>
                      <a:r>
                        <a:rPr lang="it-IT" sz="800">
                          <a:effectLst/>
                        </a:rPr>
                        <a:t>76,87-1,90 mq (area di un blocco 0,53x1,20; togliere 6 blocchi di armadietti, lasciare 3 blocchi)=74,97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hMerge="1">
                  <a:txBody>
                    <a:bodyPr/>
                    <a:lstStyle/>
                    <a:p>
                      <a:endParaRPr lang="it-IT"/>
                    </a:p>
                  </a:txBody>
                  <a:tcPr/>
                </a:tc>
                <a:tc>
                  <a:txBody>
                    <a:bodyPr/>
                    <a:lstStyle/>
                    <a:p>
                      <a:pPr algn="l">
                        <a:lnSpc>
                          <a:spcPct val="115000"/>
                        </a:lnSpc>
                        <a:spcAft>
                          <a:spcPts val="0"/>
                        </a:spcAft>
                      </a:pPr>
                      <a:r>
                        <a:rPr lang="it-IT" sz="800">
                          <a:effectLst/>
                        </a:rPr>
                        <a:t>24,18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24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25,20=25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indent="207010" algn="l">
                        <a:lnSpc>
                          <a:spcPct val="115000"/>
                        </a:lnSpc>
                        <a:spcAft>
                          <a:spcPts val="0"/>
                        </a:spcAft>
                      </a:pPr>
                      <a:r>
                        <a:rPr lang="it-IT" sz="800">
                          <a:effectLst/>
                        </a:rPr>
                        <a:t>SALONE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74,97:17=4,41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Gruppo B</a:t>
                      </a:r>
                    </a:p>
                    <a:p>
                      <a:pPr algn="l">
                        <a:lnSpc>
                          <a:spcPct val="115000"/>
                        </a:lnSpc>
                        <a:spcAft>
                          <a:spcPts val="0"/>
                        </a:spcAft>
                      </a:pPr>
                      <a:r>
                        <a:rPr lang="it-IT" sz="800">
                          <a:effectLst/>
                        </a:rPr>
                        <a:t>aquiloni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2H</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extLst>
                  <a:ext uri="{0D108BD9-81ED-4DB2-BD59-A6C34878D82A}">
                    <a16:rowId xmlns:a16="http://schemas.microsoft.com/office/drawing/2014/main" val="1798614397"/>
                  </a:ext>
                </a:extLst>
              </a:tr>
              <a:tr h="260908">
                <a:tc>
                  <a:txBody>
                    <a:bodyPr/>
                    <a:lstStyle/>
                    <a:p>
                      <a:pPr algn="l">
                        <a:lnSpc>
                          <a:spcPct val="115000"/>
                        </a:lnSpc>
                        <a:spcAft>
                          <a:spcPts val="0"/>
                        </a:spcAft>
                      </a:pPr>
                      <a:r>
                        <a:rPr lang="it-IT" sz="800">
                          <a:effectLst/>
                        </a:rPr>
                        <a:t>22,75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12,63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12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indent="207010" algn="l">
                        <a:lnSpc>
                          <a:spcPct val="115000"/>
                        </a:lnSpc>
                        <a:spcAft>
                          <a:spcPts val="0"/>
                        </a:spcAft>
                      </a:pPr>
                      <a:r>
                        <a:rPr lang="it-IT" sz="800">
                          <a:effectLst/>
                        </a:rPr>
                        <a:t>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Sostegno gruppo B</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tc>
                  <a:txBody>
                    <a:bodyPr/>
                    <a:lstStyle/>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3472" marR="63472" marT="0" marB="0"/>
                </a:tc>
                <a:extLst>
                  <a:ext uri="{0D108BD9-81ED-4DB2-BD59-A6C34878D82A}">
                    <a16:rowId xmlns:a16="http://schemas.microsoft.com/office/drawing/2014/main" val="2092148503"/>
                  </a:ext>
                </a:extLst>
              </a:tr>
            </a:tbl>
          </a:graphicData>
        </a:graphic>
      </p:graphicFrame>
    </p:spTree>
    <p:extLst>
      <p:ext uri="{BB962C8B-B14F-4D97-AF65-F5344CB8AC3E}">
        <p14:creationId xmlns:p14="http://schemas.microsoft.com/office/powerpoint/2010/main" val="1026805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6" y="143692"/>
            <a:ext cx="11593743" cy="613954"/>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  PRIMARIA DARFO</a:t>
            </a:r>
            <a:endParaRPr lang="it-IT" sz="3600" dirty="0"/>
          </a:p>
        </p:txBody>
      </p:sp>
      <p:sp>
        <p:nvSpPr>
          <p:cNvPr id="3" name="Segnaposto contenuto 2"/>
          <p:cNvSpPr>
            <a:spLocks noGrp="1"/>
          </p:cNvSpPr>
          <p:nvPr>
            <p:ph sz="half" idx="1"/>
          </p:nvPr>
        </p:nvSpPr>
        <p:spPr>
          <a:xfrm>
            <a:off x="241207" y="811639"/>
            <a:ext cx="5728519" cy="5915733"/>
          </a:xfrm>
        </p:spPr>
        <p:style>
          <a:lnRef idx="2">
            <a:schemeClr val="accent5"/>
          </a:lnRef>
          <a:fillRef idx="1">
            <a:schemeClr val="lt1"/>
          </a:fillRef>
          <a:effectRef idx="0">
            <a:schemeClr val="accent5"/>
          </a:effectRef>
          <a:fontRef idx="minor">
            <a:schemeClr val="dk1"/>
          </a:fontRef>
        </p:style>
        <p:txBody>
          <a:bodyPr>
            <a:normAutofit fontScale="40000" lnSpcReduction="20000"/>
          </a:bodyPr>
          <a:lstStyle/>
          <a:p>
            <a:pPr marL="0" indent="0">
              <a:buNone/>
            </a:pPr>
            <a:r>
              <a:rPr lang="it-IT" sz="2500" b="1" dirty="0" smtClean="0">
                <a:solidFill>
                  <a:srgbClr val="002060"/>
                </a:solidFill>
                <a:latin typeface="Times New Roman" panose="02020603050405020304" pitchFamily="18" charset="0"/>
                <a:cs typeface="Times New Roman" panose="02020603050405020304" pitchFamily="18" charset="0"/>
              </a:rPr>
              <a:t>ENTRATA</a:t>
            </a:r>
          </a:p>
          <a:p>
            <a:pPr marL="0" indent="0" algn="just">
              <a:buNone/>
            </a:pPr>
            <a:r>
              <a:rPr lang="it-IT" sz="2500" dirty="0" smtClean="0">
                <a:solidFill>
                  <a:srgbClr val="002060"/>
                </a:solidFill>
                <a:latin typeface="Times New Roman" panose="02020603050405020304" pitchFamily="18" charset="0"/>
                <a:cs typeface="Times New Roman" panose="02020603050405020304" pitchFamily="18" charset="0"/>
              </a:rPr>
              <a:t>Si utilizzano l’ingresso principale dalle scale 7, l’ingresso laterale dx «zona caldaia» 8, la scala d’emergenza 6 per suddividere gli alunni ed evitare assembramento.</a:t>
            </a:r>
          </a:p>
          <a:p>
            <a:pPr marL="0" indent="0" algn="just">
              <a:buNone/>
            </a:pPr>
            <a:r>
              <a:rPr lang="it-IT" sz="2500" dirty="0" smtClean="0">
                <a:solidFill>
                  <a:srgbClr val="002060"/>
                </a:solidFill>
                <a:latin typeface="Times New Roman" panose="02020603050405020304" pitchFamily="18" charset="0"/>
                <a:cs typeface="Times New Roman" panose="02020603050405020304" pitchFamily="18" charset="0"/>
              </a:rPr>
              <a:t>Le classi entrano secondo l’ordine seguente, vengono accolte dall’insegnante e si recano direttamente nelle aule senza sostare nell’atrio:</a:t>
            </a:r>
          </a:p>
          <a:p>
            <a:pPr marL="0" indent="0">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Ore 7.55 </a:t>
            </a:r>
          </a:p>
          <a:p>
            <a:pPr marL="0" indent="0">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ingresso principale 7: 4^B</a:t>
            </a: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ingresso laterale dx «zona caldaia» 8: 4^A</a:t>
            </a: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ingresso «scala emergenza» 6: 5^B</a:t>
            </a:r>
          </a:p>
          <a:p>
            <a:pPr marL="0" indent="0" algn="just">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Ore 8.05</a:t>
            </a:r>
          </a:p>
          <a:p>
            <a:pPr marL="0" indent="0">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ingresso </a:t>
            </a:r>
            <a:r>
              <a:rPr lang="it-IT" sz="2500" dirty="0">
                <a:solidFill>
                  <a:srgbClr val="002060"/>
                </a:solidFill>
                <a:latin typeface="Times New Roman" panose="02020603050405020304" pitchFamily="18" charset="0"/>
                <a:cs typeface="Times New Roman" panose="02020603050405020304" pitchFamily="18" charset="0"/>
              </a:rPr>
              <a:t>principale </a:t>
            </a:r>
            <a:r>
              <a:rPr lang="it-IT" sz="2500" dirty="0" smtClean="0">
                <a:solidFill>
                  <a:srgbClr val="002060"/>
                </a:solidFill>
                <a:latin typeface="Times New Roman" panose="02020603050405020304" pitchFamily="18" charset="0"/>
                <a:cs typeface="Times New Roman" panose="02020603050405020304" pitchFamily="18" charset="0"/>
              </a:rPr>
              <a:t>7 :1^B</a:t>
            </a:r>
            <a:endParaRPr lang="it-IT" sz="25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ingresso laterale </a:t>
            </a:r>
            <a:r>
              <a:rPr lang="it-IT" sz="2500" dirty="0" smtClean="0">
                <a:solidFill>
                  <a:srgbClr val="002060"/>
                </a:solidFill>
                <a:latin typeface="Times New Roman" panose="02020603050405020304" pitchFamily="18" charset="0"/>
                <a:cs typeface="Times New Roman" panose="02020603050405020304" pitchFamily="18" charset="0"/>
              </a:rPr>
              <a:t>dx «zona caldaia» 8: 5^C</a:t>
            </a:r>
            <a:endParaRPr lang="it-IT" sz="25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ingresso «scala emergenza» 6: 1^A</a:t>
            </a:r>
            <a:endParaRPr lang="it-IT" sz="25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Ore 8.10</a:t>
            </a: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ingresso </a:t>
            </a:r>
            <a:r>
              <a:rPr lang="it-IT" sz="2500" dirty="0">
                <a:solidFill>
                  <a:srgbClr val="002060"/>
                </a:solidFill>
                <a:latin typeface="Times New Roman" panose="02020603050405020304" pitchFamily="18" charset="0"/>
                <a:cs typeface="Times New Roman" panose="02020603050405020304" pitchFamily="18" charset="0"/>
              </a:rPr>
              <a:t>«scala emergenza» 6</a:t>
            </a:r>
            <a:r>
              <a:rPr lang="it-IT" sz="2500" dirty="0" smtClean="0">
                <a:solidFill>
                  <a:srgbClr val="002060"/>
                </a:solidFill>
                <a:latin typeface="Times New Roman" panose="02020603050405020304" pitchFamily="18" charset="0"/>
                <a:cs typeface="Times New Roman" panose="02020603050405020304" pitchFamily="18" charset="0"/>
              </a:rPr>
              <a:t>: 3^B</a:t>
            </a:r>
          </a:p>
          <a:p>
            <a:pPr marL="0" indent="0" algn="just">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Ore 8.15</a:t>
            </a:r>
          </a:p>
          <a:p>
            <a:pPr marL="0" indent="0">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ingresso principale 7: 2^A</a:t>
            </a:r>
          </a:p>
          <a:p>
            <a:pPr marL="0" indent="0" algn="just">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ingresso laterale dx «zona caldaia» 8 : </a:t>
            </a:r>
            <a:r>
              <a:rPr lang="it-IT" sz="2500" dirty="0" smtClean="0">
                <a:solidFill>
                  <a:srgbClr val="002060"/>
                </a:solidFill>
                <a:latin typeface="Times New Roman" panose="02020603050405020304" pitchFamily="18" charset="0"/>
                <a:cs typeface="Times New Roman" panose="02020603050405020304" pitchFamily="18" charset="0"/>
              </a:rPr>
              <a:t>5^A</a:t>
            </a:r>
            <a:endParaRPr lang="it-IT" sz="25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ingresso «scala emergenza» 6: </a:t>
            </a:r>
            <a:r>
              <a:rPr lang="it-IT" sz="2500" dirty="0" smtClean="0">
                <a:solidFill>
                  <a:srgbClr val="002060"/>
                </a:solidFill>
                <a:latin typeface="Times New Roman" panose="02020603050405020304" pitchFamily="18" charset="0"/>
                <a:cs typeface="Times New Roman" panose="02020603050405020304" pitchFamily="18" charset="0"/>
              </a:rPr>
              <a:t>3^A</a:t>
            </a:r>
            <a:endParaRPr lang="it-IT" sz="25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b="1" dirty="0">
                <a:solidFill>
                  <a:srgbClr val="002060"/>
                </a:solidFill>
                <a:latin typeface="Times New Roman" panose="02020603050405020304" pitchFamily="18" charset="0"/>
                <a:cs typeface="Times New Roman" panose="02020603050405020304" pitchFamily="18" charset="0"/>
              </a:rPr>
              <a:t>SERVIZIO ANTICIPO</a:t>
            </a:r>
            <a:r>
              <a:rPr lang="it-IT" sz="2500" dirty="0">
                <a:solidFill>
                  <a:srgbClr val="002060"/>
                </a:solidFill>
                <a:latin typeface="Times New Roman" panose="02020603050405020304" pitchFamily="18" charset="0"/>
                <a:cs typeface="Times New Roman" panose="02020603050405020304" pitchFamily="18" charset="0"/>
              </a:rPr>
              <a:t>: </a:t>
            </a:r>
            <a:r>
              <a:rPr lang="it-IT" sz="2500" dirty="0" smtClean="0">
                <a:solidFill>
                  <a:srgbClr val="002060"/>
                </a:solidFill>
                <a:latin typeface="Times New Roman" panose="02020603050405020304" pitchFamily="18" charset="0"/>
                <a:cs typeface="Times New Roman" panose="02020603050405020304" pitchFamily="18" charset="0"/>
              </a:rPr>
              <a:t>segnali </a:t>
            </a:r>
            <a:r>
              <a:rPr lang="it-IT" sz="2500" dirty="0">
                <a:solidFill>
                  <a:srgbClr val="002060"/>
                </a:solidFill>
                <a:latin typeface="Times New Roman" panose="02020603050405020304" pitchFamily="18" charset="0"/>
                <a:cs typeface="Times New Roman" panose="02020603050405020304" pitchFamily="18" charset="0"/>
              </a:rPr>
              <a:t>a pavimento per distanziare gli alunni, calcolare il totale ed eventualmente fare graduatoria degli ammessi in base alla capienza </a:t>
            </a:r>
            <a:r>
              <a:rPr lang="it-IT" sz="2500" dirty="0" smtClean="0">
                <a:solidFill>
                  <a:srgbClr val="002060"/>
                </a:solidFill>
                <a:latin typeface="Times New Roman" panose="02020603050405020304" pitchFamily="18" charset="0"/>
                <a:cs typeface="Times New Roman" panose="02020603050405020304" pitchFamily="18" charset="0"/>
              </a:rPr>
              <a:t>dell’atrio.</a:t>
            </a: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La responsabilità dei docenti sugli alunni inizia alle 7.55 pertanto le classi che entrano in orari successivi sono accolte dai docenti alle 7.55 ed attendono nel giardino, distribuite all’interno della pertinenza utilizzando eventualmente le posizioni già assegnate della prova di evacuazione e mantenendo il distanziamento.</a:t>
            </a:r>
          </a:p>
          <a:p>
            <a:pPr marL="0" indent="0" algn="just">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smtClean="0">
                <a:solidFill>
                  <a:srgbClr val="FF0000"/>
                </a:solidFill>
                <a:latin typeface="Times New Roman" panose="02020603050405020304" pitchFamily="18" charset="0"/>
                <a:cs typeface="Times New Roman" panose="02020603050405020304" pitchFamily="18" charset="0"/>
              </a:rPr>
              <a:t>Gli alunni si recano fin da subito presso gli ingressi assegnati; non è in alcun modo consentita la sosta o l’intrattenimento sul piazzale e nelle aree adibite ad accoglienza. </a:t>
            </a:r>
          </a:p>
          <a:p>
            <a:pPr marL="0" indent="0">
              <a:buNone/>
            </a:pPr>
            <a:endParaRPr lang="it-IT" dirty="0"/>
          </a:p>
        </p:txBody>
      </p:sp>
      <p:sp>
        <p:nvSpPr>
          <p:cNvPr id="6" name="Segnaposto contenuto 2"/>
          <p:cNvSpPr>
            <a:spLocks noGrp="1"/>
          </p:cNvSpPr>
          <p:nvPr>
            <p:ph sz="half" idx="2"/>
          </p:nvPr>
        </p:nvSpPr>
        <p:spPr>
          <a:xfrm>
            <a:off x="6074229" y="811639"/>
            <a:ext cx="5760721" cy="5915733"/>
          </a:xfrm>
        </p:spPr>
        <p:style>
          <a:lnRef idx="2">
            <a:schemeClr val="accent5"/>
          </a:lnRef>
          <a:fillRef idx="1">
            <a:schemeClr val="lt1"/>
          </a:fillRef>
          <a:effectRef idx="0">
            <a:schemeClr val="accent5"/>
          </a:effectRef>
          <a:fontRef idx="minor">
            <a:schemeClr val="dk1"/>
          </a:fontRef>
        </p:style>
        <p:txBody>
          <a:bodyPr>
            <a:normAutofit fontScale="40000" lnSpcReduction="20000"/>
          </a:bodyPr>
          <a:lstStyle/>
          <a:p>
            <a:pPr marL="0" indent="0">
              <a:buNone/>
            </a:pPr>
            <a:r>
              <a:rPr lang="it-IT" sz="2500" b="1" dirty="0" smtClean="0">
                <a:solidFill>
                  <a:srgbClr val="002060"/>
                </a:solidFill>
                <a:latin typeface="Times New Roman" panose="02020603050405020304" pitchFamily="18" charset="0"/>
                <a:cs typeface="Times New Roman" panose="02020603050405020304" pitchFamily="18" charset="0"/>
              </a:rPr>
              <a:t>USCITA</a:t>
            </a:r>
          </a:p>
          <a:p>
            <a:pPr marL="0" indent="0" algn="just">
              <a:buNone/>
            </a:pPr>
            <a:r>
              <a:rPr lang="it-IT" sz="2500" dirty="0">
                <a:solidFill>
                  <a:srgbClr val="002060"/>
                </a:solidFill>
                <a:latin typeface="Times New Roman" panose="02020603050405020304" pitchFamily="18" charset="0"/>
                <a:cs typeface="Times New Roman" panose="02020603050405020304" pitchFamily="18" charset="0"/>
              </a:rPr>
              <a:t>Si utilizzano </a:t>
            </a:r>
            <a:r>
              <a:rPr lang="it-IT" sz="2500" dirty="0" smtClean="0">
                <a:solidFill>
                  <a:srgbClr val="002060"/>
                </a:solidFill>
                <a:latin typeface="Times New Roman" panose="02020603050405020304" pitchFamily="18" charset="0"/>
                <a:cs typeface="Times New Roman" panose="02020603050405020304" pitchFamily="18" charset="0"/>
              </a:rPr>
              <a:t>l’uscita </a:t>
            </a:r>
            <a:r>
              <a:rPr lang="it-IT" sz="2500" dirty="0">
                <a:solidFill>
                  <a:srgbClr val="002060"/>
                </a:solidFill>
                <a:latin typeface="Times New Roman" panose="02020603050405020304" pitchFamily="18" charset="0"/>
                <a:cs typeface="Times New Roman" panose="02020603050405020304" pitchFamily="18" charset="0"/>
              </a:rPr>
              <a:t>principale dalle scale 7, </a:t>
            </a:r>
            <a:r>
              <a:rPr lang="it-IT" sz="2500" dirty="0" smtClean="0">
                <a:solidFill>
                  <a:srgbClr val="002060"/>
                </a:solidFill>
                <a:latin typeface="Times New Roman" panose="02020603050405020304" pitchFamily="18" charset="0"/>
                <a:cs typeface="Times New Roman" panose="02020603050405020304" pitchFamily="18" charset="0"/>
              </a:rPr>
              <a:t>l’uscita </a:t>
            </a:r>
            <a:r>
              <a:rPr lang="it-IT" sz="2500" dirty="0">
                <a:solidFill>
                  <a:srgbClr val="002060"/>
                </a:solidFill>
                <a:latin typeface="Times New Roman" panose="02020603050405020304" pitchFamily="18" charset="0"/>
                <a:cs typeface="Times New Roman" panose="02020603050405020304" pitchFamily="18" charset="0"/>
              </a:rPr>
              <a:t>laterale dx «zona caldaia» 8, la scala d’emergenza 6 per suddividere gli alunni ed evitare assembramento.</a:t>
            </a: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Le classi escono secondo l’ordine seguente, vengono accompagnate direttamente dall’insegnante </a:t>
            </a:r>
          </a:p>
          <a:p>
            <a:pPr marL="0" indent="0">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Ore 12:05 </a:t>
            </a:r>
          </a:p>
          <a:p>
            <a:pPr marL="0" indent="0">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uscita principale 7: 1^B settimana corta</a:t>
            </a:r>
          </a:p>
          <a:p>
            <a:pPr marL="0" indent="0">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Ore </a:t>
            </a:r>
            <a:r>
              <a:rPr lang="it-IT" sz="2500" dirty="0" smtClean="0">
                <a:solidFill>
                  <a:srgbClr val="002060"/>
                </a:solidFill>
                <a:latin typeface="Times New Roman" panose="02020603050405020304" pitchFamily="18" charset="0"/>
                <a:cs typeface="Times New Roman" panose="02020603050405020304" pitchFamily="18" charset="0"/>
              </a:rPr>
              <a:t>12.55 </a:t>
            </a:r>
            <a:endParaRPr lang="it-IT" sz="25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uscita principale </a:t>
            </a:r>
            <a:r>
              <a:rPr lang="it-IT" sz="2500" dirty="0">
                <a:solidFill>
                  <a:srgbClr val="002060"/>
                </a:solidFill>
                <a:latin typeface="Times New Roman" panose="02020603050405020304" pitchFamily="18" charset="0"/>
                <a:cs typeface="Times New Roman" panose="02020603050405020304" pitchFamily="18" charset="0"/>
              </a:rPr>
              <a:t>7: 4^B</a:t>
            </a:r>
          </a:p>
          <a:p>
            <a:pPr marL="0" indent="0" algn="just">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uscita</a:t>
            </a:r>
            <a:r>
              <a:rPr lang="it-IT" sz="2500" dirty="0" smtClean="0">
                <a:solidFill>
                  <a:srgbClr val="002060"/>
                </a:solidFill>
                <a:latin typeface="Times New Roman" panose="02020603050405020304" pitchFamily="18" charset="0"/>
                <a:cs typeface="Times New Roman" panose="02020603050405020304" pitchFamily="18" charset="0"/>
              </a:rPr>
              <a:t> </a:t>
            </a:r>
            <a:r>
              <a:rPr lang="it-IT" sz="2500" dirty="0">
                <a:solidFill>
                  <a:srgbClr val="002060"/>
                </a:solidFill>
                <a:latin typeface="Times New Roman" panose="02020603050405020304" pitchFamily="18" charset="0"/>
                <a:cs typeface="Times New Roman" panose="02020603050405020304" pitchFamily="18" charset="0"/>
              </a:rPr>
              <a:t>laterale dx «zona caldaia» 8: 4^A</a:t>
            </a: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uscita «scala </a:t>
            </a:r>
            <a:r>
              <a:rPr lang="it-IT" sz="2500" dirty="0">
                <a:solidFill>
                  <a:srgbClr val="002060"/>
                </a:solidFill>
                <a:latin typeface="Times New Roman" panose="02020603050405020304" pitchFamily="18" charset="0"/>
                <a:cs typeface="Times New Roman" panose="02020603050405020304" pitchFamily="18" charset="0"/>
              </a:rPr>
              <a:t>emergenza» 6: 5^B</a:t>
            </a:r>
          </a:p>
          <a:p>
            <a:pPr marL="0" indent="0" algn="just">
              <a:lnSpc>
                <a:spcPct val="120000"/>
              </a:lnSpc>
              <a:spcBef>
                <a:spcPts val="0"/>
              </a:spcBef>
              <a:spcAft>
                <a:spcPts val="0"/>
              </a:spcAft>
              <a:buNone/>
            </a:pPr>
            <a:endParaRPr lang="it-IT" sz="25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Ore </a:t>
            </a:r>
            <a:r>
              <a:rPr lang="it-IT" sz="2500" dirty="0" smtClean="0">
                <a:solidFill>
                  <a:srgbClr val="002060"/>
                </a:solidFill>
                <a:latin typeface="Times New Roman" panose="02020603050405020304" pitchFamily="18" charset="0"/>
                <a:cs typeface="Times New Roman" panose="02020603050405020304" pitchFamily="18" charset="0"/>
              </a:rPr>
              <a:t>13.05</a:t>
            </a:r>
            <a:endParaRPr lang="it-IT" sz="25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uscita </a:t>
            </a:r>
            <a:r>
              <a:rPr lang="it-IT" sz="2500" dirty="0">
                <a:solidFill>
                  <a:srgbClr val="002060"/>
                </a:solidFill>
                <a:latin typeface="Times New Roman" panose="02020603050405020304" pitchFamily="18" charset="0"/>
                <a:cs typeface="Times New Roman" panose="02020603050405020304" pitchFamily="18" charset="0"/>
              </a:rPr>
              <a:t>principale 7 </a:t>
            </a:r>
            <a:r>
              <a:rPr lang="it-IT" sz="2500" dirty="0" smtClean="0">
                <a:solidFill>
                  <a:srgbClr val="002060"/>
                </a:solidFill>
                <a:latin typeface="Times New Roman" panose="02020603050405020304" pitchFamily="18" charset="0"/>
                <a:cs typeface="Times New Roman" panose="02020603050405020304" pitchFamily="18" charset="0"/>
              </a:rPr>
              <a:t>:-</a:t>
            </a:r>
            <a:endParaRPr lang="it-IT" sz="25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uscita</a:t>
            </a:r>
            <a:r>
              <a:rPr lang="it-IT" sz="2500" dirty="0" smtClean="0">
                <a:solidFill>
                  <a:srgbClr val="002060"/>
                </a:solidFill>
                <a:latin typeface="Times New Roman" panose="02020603050405020304" pitchFamily="18" charset="0"/>
                <a:cs typeface="Times New Roman" panose="02020603050405020304" pitchFamily="18" charset="0"/>
              </a:rPr>
              <a:t> </a:t>
            </a:r>
            <a:r>
              <a:rPr lang="it-IT" sz="2500" dirty="0">
                <a:solidFill>
                  <a:srgbClr val="002060"/>
                </a:solidFill>
                <a:latin typeface="Times New Roman" panose="02020603050405020304" pitchFamily="18" charset="0"/>
                <a:cs typeface="Times New Roman" panose="02020603050405020304" pitchFamily="18" charset="0"/>
              </a:rPr>
              <a:t>laterale dx «zona caldaia» 8: 5^C</a:t>
            </a: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uscita </a:t>
            </a:r>
            <a:r>
              <a:rPr lang="it-IT" sz="2500" dirty="0">
                <a:solidFill>
                  <a:srgbClr val="002060"/>
                </a:solidFill>
                <a:latin typeface="Times New Roman" panose="02020603050405020304" pitchFamily="18" charset="0"/>
                <a:cs typeface="Times New Roman" panose="02020603050405020304" pitchFamily="18" charset="0"/>
              </a:rPr>
              <a:t>«scala emergenza» 6: 1^A</a:t>
            </a:r>
          </a:p>
          <a:p>
            <a:pPr marL="0" indent="0" algn="just">
              <a:lnSpc>
                <a:spcPct val="120000"/>
              </a:lnSpc>
              <a:spcBef>
                <a:spcPts val="0"/>
              </a:spcBef>
              <a:spcAft>
                <a:spcPts val="0"/>
              </a:spcAft>
              <a:buNone/>
            </a:pPr>
            <a:endParaRPr lang="it-IT" sz="25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Ore </a:t>
            </a:r>
            <a:r>
              <a:rPr lang="it-IT" sz="2500" dirty="0" smtClean="0">
                <a:solidFill>
                  <a:srgbClr val="002060"/>
                </a:solidFill>
                <a:latin typeface="Times New Roman" panose="02020603050405020304" pitchFamily="18" charset="0"/>
                <a:cs typeface="Times New Roman" panose="02020603050405020304" pitchFamily="18" charset="0"/>
              </a:rPr>
              <a:t>13.10</a:t>
            </a:r>
            <a:endParaRPr lang="it-IT" sz="25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uscita</a:t>
            </a:r>
            <a:r>
              <a:rPr lang="it-IT" sz="2500" dirty="0" smtClean="0">
                <a:solidFill>
                  <a:srgbClr val="002060"/>
                </a:solidFill>
                <a:latin typeface="Times New Roman" panose="02020603050405020304" pitchFamily="18" charset="0"/>
                <a:cs typeface="Times New Roman" panose="02020603050405020304" pitchFamily="18" charset="0"/>
              </a:rPr>
              <a:t> </a:t>
            </a:r>
            <a:r>
              <a:rPr lang="it-IT" sz="2500" dirty="0">
                <a:solidFill>
                  <a:srgbClr val="002060"/>
                </a:solidFill>
                <a:latin typeface="Times New Roman" panose="02020603050405020304" pitchFamily="18" charset="0"/>
                <a:cs typeface="Times New Roman" panose="02020603050405020304" pitchFamily="18" charset="0"/>
              </a:rPr>
              <a:t>«scala emergenza» 6: 3^B</a:t>
            </a:r>
          </a:p>
          <a:p>
            <a:pPr marL="0" indent="0" algn="just">
              <a:lnSpc>
                <a:spcPct val="120000"/>
              </a:lnSpc>
              <a:spcBef>
                <a:spcPts val="0"/>
              </a:spcBef>
              <a:spcAft>
                <a:spcPts val="0"/>
              </a:spcAft>
              <a:buNone/>
            </a:pPr>
            <a:endParaRPr lang="it-IT" sz="25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Ore </a:t>
            </a:r>
            <a:r>
              <a:rPr lang="it-IT" sz="2500" dirty="0" smtClean="0">
                <a:solidFill>
                  <a:srgbClr val="002060"/>
                </a:solidFill>
                <a:latin typeface="Times New Roman" panose="02020603050405020304" pitchFamily="18" charset="0"/>
                <a:cs typeface="Times New Roman" panose="02020603050405020304" pitchFamily="18" charset="0"/>
              </a:rPr>
              <a:t>13.15</a:t>
            </a:r>
            <a:endParaRPr lang="it-IT" sz="25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uscita</a:t>
            </a:r>
            <a:r>
              <a:rPr lang="it-IT" sz="2500" dirty="0" smtClean="0">
                <a:solidFill>
                  <a:srgbClr val="002060"/>
                </a:solidFill>
                <a:latin typeface="Times New Roman" panose="02020603050405020304" pitchFamily="18" charset="0"/>
                <a:cs typeface="Times New Roman" panose="02020603050405020304" pitchFamily="18" charset="0"/>
              </a:rPr>
              <a:t> </a:t>
            </a:r>
            <a:r>
              <a:rPr lang="it-IT" sz="2500" dirty="0">
                <a:solidFill>
                  <a:srgbClr val="002060"/>
                </a:solidFill>
                <a:latin typeface="Times New Roman" panose="02020603050405020304" pitchFamily="18" charset="0"/>
                <a:cs typeface="Times New Roman" panose="02020603050405020304" pitchFamily="18" charset="0"/>
              </a:rPr>
              <a:t>principale 7: 2^A</a:t>
            </a: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uscita </a:t>
            </a:r>
            <a:r>
              <a:rPr lang="it-IT" sz="2500" dirty="0">
                <a:solidFill>
                  <a:srgbClr val="002060"/>
                </a:solidFill>
                <a:latin typeface="Times New Roman" panose="02020603050405020304" pitchFamily="18" charset="0"/>
                <a:cs typeface="Times New Roman" panose="02020603050405020304" pitchFamily="18" charset="0"/>
              </a:rPr>
              <a:t>laterale dx «zona caldaia» 8 : 5^A</a:t>
            </a:r>
          </a:p>
          <a:p>
            <a:pPr marL="0" indent="0" algn="just">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uscita</a:t>
            </a:r>
            <a:r>
              <a:rPr lang="it-IT" sz="2500" dirty="0" smtClean="0">
                <a:solidFill>
                  <a:srgbClr val="002060"/>
                </a:solidFill>
                <a:latin typeface="Times New Roman" panose="02020603050405020304" pitchFamily="18" charset="0"/>
                <a:cs typeface="Times New Roman" panose="02020603050405020304" pitchFamily="18" charset="0"/>
              </a:rPr>
              <a:t> </a:t>
            </a:r>
            <a:r>
              <a:rPr lang="it-IT" sz="2500" dirty="0">
                <a:solidFill>
                  <a:srgbClr val="002060"/>
                </a:solidFill>
                <a:latin typeface="Times New Roman" panose="02020603050405020304" pitchFamily="18" charset="0"/>
                <a:cs typeface="Times New Roman" panose="02020603050405020304" pitchFamily="18" charset="0"/>
              </a:rPr>
              <a:t>«scala emergenza» 6: 3^A</a:t>
            </a:r>
          </a:p>
          <a:p>
            <a:pPr marL="0" indent="0" algn="just">
              <a:lnSpc>
                <a:spcPct val="120000"/>
              </a:lnSpc>
              <a:spcBef>
                <a:spcPts val="0"/>
              </a:spcBef>
              <a:spcAft>
                <a:spcPts val="0"/>
              </a:spcAft>
              <a:buNone/>
            </a:pPr>
            <a:endParaRPr lang="it-IT" sz="28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800" dirty="0" smtClean="0">
                <a:solidFill>
                  <a:srgbClr val="002060"/>
                </a:solidFill>
                <a:latin typeface="Times New Roman" panose="02020603050405020304" pitchFamily="18" charset="0"/>
                <a:cs typeface="Times New Roman" panose="02020603050405020304" pitchFamily="18" charset="0"/>
              </a:rPr>
              <a:t>Gli </a:t>
            </a:r>
            <a:r>
              <a:rPr lang="it-IT" sz="2800" dirty="0">
                <a:solidFill>
                  <a:srgbClr val="002060"/>
                </a:solidFill>
                <a:latin typeface="Times New Roman" panose="02020603050405020304" pitchFamily="18" charset="0"/>
                <a:cs typeface="Times New Roman" panose="02020603050405020304" pitchFamily="18" charset="0"/>
              </a:rPr>
              <a:t>alunni fruitori del servizio mensa rimangono nell’atrio principale, distanziati</a:t>
            </a:r>
            <a:r>
              <a:rPr lang="it-IT" sz="2800" dirty="0" smtClean="0">
                <a:solidFill>
                  <a:srgbClr val="002060"/>
                </a:solidFill>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endParaRPr lang="it-IT" sz="28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800" b="1" dirty="0" smtClean="0">
                <a:solidFill>
                  <a:srgbClr val="002060"/>
                </a:solidFill>
                <a:latin typeface="Times New Roman" panose="02020603050405020304" pitchFamily="18" charset="0"/>
                <a:cs typeface="Times New Roman" panose="02020603050405020304" pitchFamily="18" charset="0"/>
              </a:rPr>
              <a:t>MENSA: viene organizzato in DUE TURNI con alunni Scuola Secondaria</a:t>
            </a:r>
          </a:p>
          <a:p>
            <a:pPr marL="0" indent="0" algn="just">
              <a:lnSpc>
                <a:spcPct val="120000"/>
              </a:lnSpc>
              <a:spcBef>
                <a:spcPts val="0"/>
              </a:spcBef>
              <a:spcAft>
                <a:spcPts val="0"/>
              </a:spcAft>
              <a:buNone/>
            </a:pPr>
            <a:r>
              <a:rPr lang="it-IT" sz="2800" b="1" dirty="0" smtClean="0">
                <a:solidFill>
                  <a:srgbClr val="002060"/>
                </a:solidFill>
                <a:latin typeface="Times New Roman" panose="02020603050405020304" pitchFamily="18" charset="0"/>
                <a:cs typeface="Times New Roman" panose="02020603050405020304" pitchFamily="18" charset="0"/>
              </a:rPr>
              <a:t>Ore 12.00-12.40 circa: 1^B settimana corta</a:t>
            </a:r>
            <a:endParaRPr lang="it-IT" sz="2500" b="1"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Ore 12.40-13.00 circa: igienizzazione</a:t>
            </a:r>
          </a:p>
          <a:p>
            <a:pPr marL="0" indent="0" algn="just">
              <a:lnSpc>
                <a:spcPct val="120000"/>
              </a:lnSpc>
              <a:spcBef>
                <a:spcPts val="0"/>
              </a:spcBef>
              <a:spcAft>
                <a:spcPts val="0"/>
              </a:spcAft>
              <a:buNone/>
            </a:pPr>
            <a:r>
              <a:rPr lang="it-IT" sz="2500" b="1" dirty="0" smtClean="0">
                <a:solidFill>
                  <a:srgbClr val="002060"/>
                </a:solidFill>
                <a:latin typeface="Times New Roman" panose="02020603050405020304" pitchFamily="18" charset="0"/>
                <a:cs typeface="Times New Roman" panose="02020603050405020304" pitchFamily="18" charset="0"/>
              </a:rPr>
              <a:t>Ore 13.00-13.40: altri alunni scuola Primaria e Secondaria</a:t>
            </a:r>
          </a:p>
          <a:p>
            <a:pPr marL="0" indent="0" algn="just">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smtClean="0">
                <a:solidFill>
                  <a:srgbClr val="FF0000"/>
                </a:solidFill>
                <a:latin typeface="Times New Roman" panose="02020603050405020304" pitchFamily="18" charset="0"/>
                <a:cs typeface="Times New Roman" panose="02020603050405020304" pitchFamily="18" charset="0"/>
              </a:rPr>
              <a:t>Il deflusso deve essere rapido come la consegna degli alunni; non è consentita la sosta sul piazzale antistante per nessun motivo né all’interno né all’esterno del plesso.</a:t>
            </a:r>
          </a:p>
          <a:p>
            <a:pPr marL="0" indent="0">
              <a:buNone/>
            </a:pPr>
            <a:endParaRPr lang="it-IT" sz="1400" dirty="0" smtClean="0"/>
          </a:p>
          <a:p>
            <a:pPr marL="0" indent="0">
              <a:buNone/>
            </a:pPr>
            <a:endParaRPr lang="it-IT" sz="14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6" y="89699"/>
            <a:ext cx="1189635" cy="721940"/>
          </a:xfrm>
          <a:prstGeom prst="rect">
            <a:avLst/>
          </a:prstGeom>
        </p:spPr>
      </p:pic>
      <p:sp>
        <p:nvSpPr>
          <p:cNvPr id="4" name="Segnaposto numero diapositiva 3"/>
          <p:cNvSpPr>
            <a:spLocks noGrp="1"/>
          </p:cNvSpPr>
          <p:nvPr>
            <p:ph type="sldNum" sz="quarter" idx="12"/>
          </p:nvPr>
        </p:nvSpPr>
        <p:spPr/>
        <p:txBody>
          <a:bodyPr/>
          <a:lstStyle/>
          <a:p>
            <a:fld id="{D57F1E4F-1CFF-5643-939E-02111984F565}" type="slidenum">
              <a:rPr lang="en-US" smtClean="0"/>
              <a:t>16</a:t>
            </a:fld>
            <a:endParaRPr lang="en-US" dirty="0"/>
          </a:p>
        </p:txBody>
      </p:sp>
    </p:spTree>
    <p:extLst>
      <p:ext uri="{BB962C8B-B14F-4D97-AF65-F5344CB8AC3E}">
        <p14:creationId xmlns:p14="http://schemas.microsoft.com/office/powerpoint/2010/main" val="13165531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6" y="585216"/>
            <a:ext cx="11676473" cy="81251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        PRINCIPALI ATTORI COINVOLTI E COMPETENZE</a:t>
            </a:r>
            <a:endParaRPr lang="it-IT" sz="3600" dirty="0"/>
          </a:p>
        </p:txBody>
      </p:sp>
      <p:sp>
        <p:nvSpPr>
          <p:cNvPr id="3" name="Segnaposto contenuto 2"/>
          <p:cNvSpPr>
            <a:spLocks noGrp="1"/>
          </p:cNvSpPr>
          <p:nvPr>
            <p:ph sz="half" idx="1"/>
          </p:nvPr>
        </p:nvSpPr>
        <p:spPr>
          <a:xfrm>
            <a:off x="241207" y="1581976"/>
            <a:ext cx="3827874" cy="5047423"/>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COMUNE DARFO B.T.:</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t>
            </a:r>
            <a:r>
              <a:rPr lang="it-IT" sz="2000" b="1" dirty="0" smtClean="0">
                <a:solidFill>
                  <a:srgbClr val="FF0000"/>
                </a:solidFill>
                <a:latin typeface="Times New Roman" panose="02020603050405020304" pitchFamily="18" charset="0"/>
                <a:cs typeface="Times New Roman" panose="02020603050405020304" pitchFamily="18" charset="0"/>
              </a:rPr>
              <a:t>aprire nuovi cancelli fronte parco e zona caldaia</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-modificare planimetrie</a:t>
            </a:r>
            <a:r>
              <a:rPr lang="it-IT" sz="2000" dirty="0" smtClean="0">
                <a:solidFill>
                  <a:srgbClr val="002060"/>
                </a:solidFill>
              </a:rPr>
              <a:t> </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-verificare sulla planimetria «aula ricreativa» per cambio destinazione d’uso</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-svuotare completamente le aule</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-acquistare segnaletica, cartellonistica e provvedere al posizionamento in accordo con </a:t>
            </a:r>
            <a:r>
              <a:rPr lang="it-IT" sz="2000" dirty="0" smtClean="0">
                <a:solidFill>
                  <a:srgbClr val="002060"/>
                </a:solidFill>
                <a:latin typeface="Times New Roman" panose="02020603050405020304" pitchFamily="18" charset="0"/>
                <a:cs typeface="Times New Roman" panose="02020603050405020304" pitchFamily="18" charset="0"/>
              </a:rPr>
              <a:t>RSPP, RSL</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-evadere richieste manutenzione ordinaria e straordinaria già </a:t>
            </a:r>
            <a:r>
              <a:rPr lang="it-IT" sz="2000" dirty="0" smtClean="0">
                <a:solidFill>
                  <a:srgbClr val="002060"/>
                </a:solidFill>
                <a:latin typeface="Times New Roman" panose="02020603050405020304" pitchFamily="18" charset="0"/>
                <a:cs typeface="Times New Roman" panose="02020603050405020304" pitchFamily="18" charset="0"/>
              </a:rPr>
              <a:t>inviate</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t>
            </a:r>
            <a:r>
              <a:rPr lang="it-IT" sz="2000" dirty="0">
                <a:solidFill>
                  <a:srgbClr val="002060"/>
                </a:solidFill>
                <a:latin typeface="Times New Roman" panose="02020603050405020304" pitchFamily="18" charset="0"/>
                <a:cs typeface="Times New Roman" panose="02020603050405020304" pitchFamily="18" charset="0"/>
              </a:rPr>
              <a:t>contattare ditta autotrasporti per </a:t>
            </a:r>
            <a:r>
              <a:rPr lang="it-IT" sz="2000" dirty="0" smtClean="0">
                <a:solidFill>
                  <a:srgbClr val="002060"/>
                </a:solidFill>
                <a:latin typeface="Times New Roman" panose="02020603050405020304" pitchFamily="18" charset="0"/>
                <a:cs typeface="Times New Roman" panose="02020603050405020304" pitchFamily="18" charset="0"/>
              </a:rPr>
              <a:t>variazione orari </a:t>
            </a:r>
            <a:r>
              <a:rPr lang="it-IT" sz="2000" dirty="0">
                <a:solidFill>
                  <a:srgbClr val="002060"/>
                </a:solidFill>
                <a:latin typeface="Times New Roman" panose="02020603050405020304" pitchFamily="18" charset="0"/>
                <a:cs typeface="Times New Roman" panose="02020603050405020304" pitchFamily="18" charset="0"/>
              </a:rPr>
              <a:t>come da presente </a:t>
            </a:r>
            <a:r>
              <a:rPr lang="it-IT" sz="2000" dirty="0" smtClean="0">
                <a:solidFill>
                  <a:srgbClr val="002060"/>
                </a:solidFill>
                <a:latin typeface="Times New Roman" panose="02020603050405020304" pitchFamily="18" charset="0"/>
                <a:cs typeface="Times New Roman" panose="02020603050405020304" pitchFamily="18" charset="0"/>
              </a:rPr>
              <a:t>studio</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t>
            </a:r>
            <a:r>
              <a:rPr lang="it-IT" sz="2000" dirty="0">
                <a:solidFill>
                  <a:srgbClr val="002060"/>
                </a:solidFill>
                <a:latin typeface="Times New Roman" panose="02020603050405020304" pitchFamily="18" charset="0"/>
                <a:cs typeface="Times New Roman" panose="02020603050405020304" pitchFamily="18" charset="0"/>
              </a:rPr>
              <a:t>richiesta collaborazione protezione civile o volontari al mattino e al termine delle lezioni per regolare afflusso/ deflusso ed evitare </a:t>
            </a:r>
            <a:r>
              <a:rPr lang="it-IT" sz="2000" dirty="0" smtClean="0">
                <a:solidFill>
                  <a:srgbClr val="002060"/>
                </a:solidFill>
                <a:latin typeface="Times New Roman" panose="02020603050405020304" pitchFamily="18" charset="0"/>
                <a:cs typeface="Times New Roman" panose="02020603050405020304" pitchFamily="18" charset="0"/>
              </a:rPr>
              <a:t>assembramento-</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-acquisto e installazione LIM aule sprovviste</a:t>
            </a: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smtClean="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smtClean="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smtClean="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endParaRPr>
          </a:p>
        </p:txBody>
      </p:sp>
      <p:sp>
        <p:nvSpPr>
          <p:cNvPr id="4" name="Segnaposto contenuto 3"/>
          <p:cNvSpPr>
            <a:spLocks noGrp="1"/>
          </p:cNvSpPr>
          <p:nvPr>
            <p:ph sz="half" idx="2"/>
          </p:nvPr>
        </p:nvSpPr>
        <p:spPr>
          <a:xfrm>
            <a:off x="4221480" y="1581976"/>
            <a:ext cx="2865121" cy="5047423"/>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RSPP:</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-accordarsi con </a:t>
            </a:r>
            <a:r>
              <a:rPr lang="it-IT" sz="2000" dirty="0" smtClean="0">
                <a:solidFill>
                  <a:srgbClr val="002060"/>
                </a:solidFill>
                <a:latin typeface="Times New Roman" panose="02020603050405020304" pitchFamily="18" charset="0"/>
                <a:cs typeface="Times New Roman" panose="02020603050405020304" pitchFamily="18" charset="0"/>
              </a:rPr>
              <a:t>Comune e RLS circa </a:t>
            </a:r>
            <a:r>
              <a:rPr lang="it-IT" sz="2000" dirty="0">
                <a:solidFill>
                  <a:srgbClr val="002060"/>
                </a:solidFill>
                <a:latin typeface="Times New Roman" panose="02020603050405020304" pitchFamily="18" charset="0"/>
                <a:cs typeface="Times New Roman" panose="02020603050405020304" pitchFamily="18" charset="0"/>
              </a:rPr>
              <a:t>la segnaletica e cartellonistica da acquistare e come, dove  posizionare</a:t>
            </a:r>
            <a:r>
              <a:rPr lang="it-IT" sz="2000" dirty="0" smtClean="0">
                <a:solidFill>
                  <a:srgbClr val="002060"/>
                </a:solidFill>
                <a:latin typeface="Times New Roman" panose="02020603050405020304" pitchFamily="18" charset="0"/>
                <a:cs typeface="Times New Roman" panose="02020603050405020304" pitchFamily="18" charset="0"/>
              </a:rPr>
              <a:t>.</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-verificare fattibilità di eventuale utilizzo scala d’emergenza per ingresso/ uscita</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-aggiornare DVR</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-prevedere </a:t>
            </a:r>
            <a:r>
              <a:rPr lang="it-IT" sz="2000" dirty="0">
                <a:solidFill>
                  <a:srgbClr val="002060"/>
                </a:solidFill>
                <a:latin typeface="Times New Roman" panose="02020603050405020304" pitchFamily="18" charset="0"/>
                <a:cs typeface="Times New Roman" panose="02020603050405020304" pitchFamily="18" charset="0"/>
              </a:rPr>
              <a:t>formazione per </a:t>
            </a:r>
            <a:r>
              <a:rPr lang="it-IT" sz="2000" dirty="0" smtClean="0">
                <a:solidFill>
                  <a:srgbClr val="002060"/>
                </a:solidFill>
                <a:latin typeface="Times New Roman" panose="02020603050405020304" pitchFamily="18" charset="0"/>
                <a:cs typeface="Times New Roman" panose="02020603050405020304" pitchFamily="18" charset="0"/>
              </a:rPr>
              <a:t>personale Docente/ Ata</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06" y="400966"/>
            <a:ext cx="1189635" cy="721940"/>
          </a:xfrm>
          <a:prstGeom prst="rect">
            <a:avLst/>
          </a:prstGeom>
        </p:spPr>
      </p:pic>
      <p:sp>
        <p:nvSpPr>
          <p:cNvPr id="6" name="Segnaposto contenuto 3"/>
          <p:cNvSpPr txBox="1">
            <a:spLocks/>
          </p:cNvSpPr>
          <p:nvPr/>
        </p:nvSpPr>
        <p:spPr>
          <a:xfrm>
            <a:off x="7208521" y="1581977"/>
            <a:ext cx="2194559" cy="5047422"/>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RLS:</a:t>
            </a:r>
          </a:p>
          <a:p>
            <a:pPr marL="0" indent="0" algn="just">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-numerare le entrate/ uscite</a:t>
            </a:r>
          </a:p>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-supervisionare le operazioni</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-collaborare </a:t>
            </a:r>
            <a:r>
              <a:rPr lang="it-IT" sz="2000" dirty="0">
                <a:solidFill>
                  <a:srgbClr val="002060"/>
                </a:solidFill>
                <a:latin typeface="Times New Roman" panose="02020603050405020304" pitchFamily="18" charset="0"/>
                <a:cs typeface="Times New Roman" panose="02020603050405020304" pitchFamily="18" charset="0"/>
              </a:rPr>
              <a:t>con Comune e RSPP per acquisto e predisposizione segnaletica</a:t>
            </a:r>
            <a:endParaRPr lang="it-IT" sz="2000" dirty="0">
              <a:latin typeface="Times New Roman" panose="02020603050405020304" pitchFamily="18" charset="0"/>
              <a:cs typeface="Times New Roman" panose="02020603050405020304" pitchFamily="18" charset="0"/>
            </a:endParaRPr>
          </a:p>
          <a:p>
            <a:pPr marL="0" indent="0">
              <a:buFont typeface="Tw Cen MT" panose="020B0602020104020603" pitchFamily="34" charset="0"/>
              <a:buNone/>
            </a:pPr>
            <a:endParaRPr lang="it-IT" dirty="0">
              <a:latin typeface="Times New Roman" panose="02020603050405020304" pitchFamily="18" charset="0"/>
              <a:cs typeface="Times New Roman" panose="02020603050405020304" pitchFamily="18" charset="0"/>
            </a:endParaRPr>
          </a:p>
        </p:txBody>
      </p:sp>
      <p:sp>
        <p:nvSpPr>
          <p:cNvPr id="7" name="Segnaposto contenuto 3"/>
          <p:cNvSpPr txBox="1">
            <a:spLocks/>
          </p:cNvSpPr>
          <p:nvPr/>
        </p:nvSpPr>
        <p:spPr>
          <a:xfrm>
            <a:off x="9525000" y="1581976"/>
            <a:ext cx="2392679" cy="5047423"/>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MC:</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-prevedere formazione per </a:t>
            </a:r>
            <a:r>
              <a:rPr lang="it-IT" sz="2000" dirty="0" smtClean="0">
                <a:solidFill>
                  <a:srgbClr val="002060"/>
                </a:solidFill>
                <a:latin typeface="Times New Roman" panose="02020603050405020304" pitchFamily="18" charset="0"/>
                <a:cs typeface="Times New Roman" panose="02020603050405020304" pitchFamily="18" charset="0"/>
              </a:rPr>
              <a:t>personale Docente/ Ata</a:t>
            </a:r>
            <a:endParaRPr lang="it-IT" dirty="0">
              <a:latin typeface="Times New Roman" panose="02020603050405020304" pitchFamily="18" charset="0"/>
              <a:cs typeface="Times New Roman" panose="02020603050405020304" pitchFamily="18" charset="0"/>
            </a:endParaRPr>
          </a:p>
        </p:txBody>
      </p:sp>
      <p:sp>
        <p:nvSpPr>
          <p:cNvPr id="8" name="Segnaposto numero diapositiva 7"/>
          <p:cNvSpPr>
            <a:spLocks noGrp="1"/>
          </p:cNvSpPr>
          <p:nvPr>
            <p:ph type="sldNum" sz="quarter" idx="12"/>
          </p:nvPr>
        </p:nvSpPr>
        <p:spPr/>
        <p:txBody>
          <a:bodyPr/>
          <a:lstStyle/>
          <a:p>
            <a:fld id="{D57F1E4F-1CFF-5643-939E-02111984F565}" type="slidenum">
              <a:rPr lang="en-US" smtClean="0"/>
              <a:t>17</a:t>
            </a:fld>
            <a:endParaRPr lang="en-US" dirty="0"/>
          </a:p>
        </p:txBody>
      </p:sp>
    </p:spTree>
    <p:extLst>
      <p:ext uri="{BB962C8B-B14F-4D97-AF65-F5344CB8AC3E}">
        <p14:creationId xmlns:p14="http://schemas.microsoft.com/office/powerpoint/2010/main" val="42261310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2069" y="75966"/>
            <a:ext cx="11746716" cy="562209"/>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    PIANO UTLIZZO PRIMARIA DARFO</a:t>
            </a:r>
            <a:endParaRPr lang="it-IT" sz="36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9" y="75965"/>
            <a:ext cx="1073892" cy="562209"/>
          </a:xfrm>
          <a:prstGeom prst="rect">
            <a:avLst/>
          </a:prstGeom>
        </p:spPr>
      </p:pic>
      <p:sp>
        <p:nvSpPr>
          <p:cNvPr id="7" name="Segnaposto numero diapositiva 6"/>
          <p:cNvSpPr>
            <a:spLocks noGrp="1"/>
          </p:cNvSpPr>
          <p:nvPr>
            <p:ph type="sldNum" sz="quarter" idx="12"/>
          </p:nvPr>
        </p:nvSpPr>
        <p:spPr/>
        <p:txBody>
          <a:bodyPr/>
          <a:lstStyle/>
          <a:p>
            <a:fld id="{D57F1E4F-1CFF-5643-939E-02111984F565}" type="slidenum">
              <a:rPr lang="en-US" smtClean="0"/>
              <a:t>18</a:t>
            </a:fld>
            <a:endParaRPr lang="en-US"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2154105149"/>
              </p:ext>
            </p:extLst>
          </p:nvPr>
        </p:nvGraphicFramePr>
        <p:xfrm>
          <a:off x="222067" y="733926"/>
          <a:ext cx="11746719" cy="6711052"/>
        </p:xfrm>
        <a:graphic>
          <a:graphicData uri="http://schemas.openxmlformats.org/drawingml/2006/table">
            <a:tbl>
              <a:tblPr firstRow="1" firstCol="1" bandRow="1">
                <a:tableStyleId>{5C22544A-7EE6-4342-B048-85BDC9FD1C3A}</a:tableStyleId>
              </a:tblPr>
              <a:tblGrid>
                <a:gridCol w="612006">
                  <a:extLst>
                    <a:ext uri="{9D8B030D-6E8A-4147-A177-3AD203B41FA5}">
                      <a16:colId xmlns:a16="http://schemas.microsoft.com/office/drawing/2014/main" val="207419496"/>
                    </a:ext>
                  </a:extLst>
                </a:gridCol>
                <a:gridCol w="1240184">
                  <a:extLst>
                    <a:ext uri="{9D8B030D-6E8A-4147-A177-3AD203B41FA5}">
                      <a16:colId xmlns:a16="http://schemas.microsoft.com/office/drawing/2014/main" val="2102960633"/>
                    </a:ext>
                  </a:extLst>
                </a:gridCol>
                <a:gridCol w="781857">
                  <a:extLst>
                    <a:ext uri="{9D8B030D-6E8A-4147-A177-3AD203B41FA5}">
                      <a16:colId xmlns:a16="http://schemas.microsoft.com/office/drawing/2014/main" val="3104932747"/>
                    </a:ext>
                  </a:extLst>
                </a:gridCol>
                <a:gridCol w="1614938">
                  <a:extLst>
                    <a:ext uri="{9D8B030D-6E8A-4147-A177-3AD203B41FA5}">
                      <a16:colId xmlns:a16="http://schemas.microsoft.com/office/drawing/2014/main" val="3517881854"/>
                    </a:ext>
                  </a:extLst>
                </a:gridCol>
                <a:gridCol w="1221312">
                  <a:extLst>
                    <a:ext uri="{9D8B030D-6E8A-4147-A177-3AD203B41FA5}">
                      <a16:colId xmlns:a16="http://schemas.microsoft.com/office/drawing/2014/main" val="3124704882"/>
                    </a:ext>
                  </a:extLst>
                </a:gridCol>
                <a:gridCol w="1108081">
                  <a:extLst>
                    <a:ext uri="{9D8B030D-6E8A-4147-A177-3AD203B41FA5}">
                      <a16:colId xmlns:a16="http://schemas.microsoft.com/office/drawing/2014/main" val="853492962"/>
                    </a:ext>
                  </a:extLst>
                </a:gridCol>
                <a:gridCol w="1145825">
                  <a:extLst>
                    <a:ext uri="{9D8B030D-6E8A-4147-A177-3AD203B41FA5}">
                      <a16:colId xmlns:a16="http://schemas.microsoft.com/office/drawing/2014/main" val="2795710923"/>
                    </a:ext>
                  </a:extLst>
                </a:gridCol>
                <a:gridCol w="781857">
                  <a:extLst>
                    <a:ext uri="{9D8B030D-6E8A-4147-A177-3AD203B41FA5}">
                      <a16:colId xmlns:a16="http://schemas.microsoft.com/office/drawing/2014/main" val="3316084571"/>
                    </a:ext>
                  </a:extLst>
                </a:gridCol>
                <a:gridCol w="970580">
                  <a:extLst>
                    <a:ext uri="{9D8B030D-6E8A-4147-A177-3AD203B41FA5}">
                      <a16:colId xmlns:a16="http://schemas.microsoft.com/office/drawing/2014/main" val="1771579347"/>
                    </a:ext>
                  </a:extLst>
                </a:gridCol>
                <a:gridCol w="1385772">
                  <a:extLst>
                    <a:ext uri="{9D8B030D-6E8A-4147-A177-3AD203B41FA5}">
                      <a16:colId xmlns:a16="http://schemas.microsoft.com/office/drawing/2014/main" val="4062187321"/>
                    </a:ext>
                  </a:extLst>
                </a:gridCol>
                <a:gridCol w="884307">
                  <a:extLst>
                    <a:ext uri="{9D8B030D-6E8A-4147-A177-3AD203B41FA5}">
                      <a16:colId xmlns:a16="http://schemas.microsoft.com/office/drawing/2014/main" val="1289599814"/>
                    </a:ext>
                  </a:extLst>
                </a:gridCol>
              </a:tblGrid>
              <a:tr h="133622">
                <a:tc gridSpan="11">
                  <a:txBody>
                    <a:bodyPr/>
                    <a:lstStyle/>
                    <a:p>
                      <a:pPr algn="ctr">
                        <a:lnSpc>
                          <a:spcPct val="115000"/>
                        </a:lnSpc>
                        <a:spcAft>
                          <a:spcPts val="1000"/>
                        </a:spcAft>
                      </a:pPr>
                      <a:r>
                        <a:rPr lang="it-IT" sz="800" dirty="0">
                          <a:effectLst/>
                        </a:rPr>
                        <a:t>DISPOSIZIONE AULE </a:t>
                      </a:r>
                      <a:r>
                        <a:rPr lang="it-IT" sz="800" dirty="0">
                          <a:effectLst/>
                          <a:highlight>
                            <a:srgbClr val="00FFFF"/>
                          </a:highlight>
                        </a:rPr>
                        <a:t>PRIMARIA DARFO</a:t>
                      </a:r>
                      <a:r>
                        <a:rPr lang="it-IT" sz="800" dirty="0">
                          <a:effectLst/>
                        </a:rPr>
                        <a:t> A.S. </a:t>
                      </a:r>
                      <a:r>
                        <a:rPr lang="it-IT" sz="800" dirty="0">
                          <a:effectLst/>
                          <a:highlight>
                            <a:srgbClr val="00FFFF"/>
                          </a:highlight>
                        </a:rPr>
                        <a:t>2020-2021</a:t>
                      </a:r>
                      <a:r>
                        <a:rPr lang="it-IT" sz="800" dirty="0">
                          <a:effectLst/>
                        </a:rPr>
                        <a:t> DM 18/12/75</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279257952"/>
                  </a:ext>
                </a:extLst>
              </a:tr>
              <a:tr h="400866">
                <a:tc>
                  <a:txBody>
                    <a:bodyPr/>
                    <a:lstStyle/>
                    <a:p>
                      <a:pPr algn="ctr">
                        <a:lnSpc>
                          <a:spcPct val="115000"/>
                        </a:lnSpc>
                        <a:spcAft>
                          <a:spcPts val="0"/>
                        </a:spcAft>
                      </a:pPr>
                      <a:r>
                        <a:rPr lang="it-IT" sz="800">
                          <a:effectLst/>
                        </a:rPr>
                        <a:t>MQ</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nchor="ctr"/>
                </a:tc>
                <a:tc>
                  <a:txBody>
                    <a:bodyPr/>
                    <a:lstStyle/>
                    <a:p>
                      <a:pPr algn="ctr">
                        <a:lnSpc>
                          <a:spcPct val="115000"/>
                        </a:lnSpc>
                        <a:spcAft>
                          <a:spcPts val="0"/>
                        </a:spcAft>
                      </a:pPr>
                      <a:r>
                        <a:rPr lang="it-IT" sz="800">
                          <a:effectLst/>
                        </a:rPr>
                        <a:t>DISPOSIZIONE INTERNA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nchor="ctr"/>
                </a:tc>
                <a:tc>
                  <a:txBody>
                    <a:bodyPr/>
                    <a:lstStyle/>
                    <a:p>
                      <a:pPr algn="ctr">
                        <a:lnSpc>
                          <a:spcPct val="115000"/>
                        </a:lnSpc>
                        <a:spcAft>
                          <a:spcPts val="0"/>
                        </a:spcAft>
                      </a:pPr>
                      <a:r>
                        <a:rPr lang="it-IT" sz="800">
                          <a:effectLst/>
                        </a:rPr>
                        <a:t>: 1.80 N. ALUNNI</a:t>
                      </a:r>
                    </a:p>
                    <a:p>
                      <a:pPr algn="ctr">
                        <a:lnSpc>
                          <a:spcPct val="115000"/>
                        </a:lnSpc>
                        <a:spcAft>
                          <a:spcPts val="0"/>
                        </a:spcAft>
                      </a:pPr>
                      <a:r>
                        <a:rPr lang="it-IT" sz="800">
                          <a:effectLst/>
                        </a:rPr>
                        <a:t>:0,70 per MENSA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nchor="ctr"/>
                </a:tc>
                <a:tc>
                  <a:txBody>
                    <a:bodyPr/>
                    <a:lstStyle/>
                    <a:p>
                      <a:pPr algn="ctr">
                        <a:lnSpc>
                          <a:spcPct val="115000"/>
                        </a:lnSpc>
                        <a:spcAft>
                          <a:spcPts val="0"/>
                        </a:spcAft>
                      </a:pPr>
                      <a:r>
                        <a:rPr lang="it-IT" sz="800">
                          <a:effectLst/>
                        </a:rPr>
                        <a:t>ARROTONDAMENTO</a:t>
                      </a:r>
                    </a:p>
                    <a:p>
                      <a:pPr algn="ctr">
                        <a:lnSpc>
                          <a:spcPct val="115000"/>
                        </a:lnSpc>
                        <a:spcAft>
                          <a:spcPts val="0"/>
                        </a:spcAft>
                      </a:pPr>
                      <a:r>
                        <a:rPr lang="it-IT" sz="800">
                          <a:effectLst/>
                        </a:rPr>
                        <a:t>Per difetto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nchor="ctr"/>
                </a:tc>
                <a:tc>
                  <a:txBody>
                    <a:bodyPr/>
                    <a:lstStyle/>
                    <a:p>
                      <a:pPr algn="ctr">
                        <a:lnSpc>
                          <a:spcPct val="115000"/>
                        </a:lnSpc>
                        <a:spcAft>
                          <a:spcPts val="0"/>
                        </a:spcAft>
                      </a:pPr>
                      <a:r>
                        <a:rPr lang="it-IT" sz="800">
                          <a:effectLst/>
                        </a:rPr>
                        <a:t>DEROGA</a:t>
                      </a:r>
                    </a:p>
                    <a:p>
                      <a:pPr algn="ctr">
                        <a:lnSpc>
                          <a:spcPct val="115000"/>
                        </a:lnSpc>
                        <a:spcAft>
                          <a:spcPts val="0"/>
                        </a:spcAft>
                      </a:pPr>
                      <a:r>
                        <a:rPr lang="it-IT" sz="800">
                          <a:effectLst/>
                        </a:rPr>
                        <a:t>+5% arrotondato successivamente per difetto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nchor="ctr"/>
                </a:tc>
                <a:tc>
                  <a:txBody>
                    <a:bodyPr/>
                    <a:lstStyle/>
                    <a:p>
                      <a:pPr algn="ctr">
                        <a:lnSpc>
                          <a:spcPct val="115000"/>
                        </a:lnSpc>
                        <a:spcAft>
                          <a:spcPts val="0"/>
                        </a:spcAft>
                      </a:pPr>
                      <a:r>
                        <a:rPr lang="it-IT" sz="800">
                          <a:effectLst/>
                        </a:rPr>
                        <a:t>ALTRE AULE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nchor="ctr"/>
                </a:tc>
                <a:tc>
                  <a:txBody>
                    <a:bodyPr/>
                    <a:lstStyle/>
                    <a:p>
                      <a:pPr algn="ctr">
                        <a:lnSpc>
                          <a:spcPct val="115000"/>
                        </a:lnSpc>
                        <a:spcAft>
                          <a:spcPts val="0"/>
                        </a:spcAft>
                      </a:pPr>
                      <a:r>
                        <a:rPr lang="it-IT" sz="800">
                          <a:effectLst/>
                        </a:rPr>
                        <a:t>MQ EFFETTIVI PER ALUNNO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nchor="ctr"/>
                </a:tc>
                <a:tc>
                  <a:txBody>
                    <a:bodyPr/>
                    <a:lstStyle/>
                    <a:p>
                      <a:pPr algn="ctr">
                        <a:lnSpc>
                          <a:spcPct val="115000"/>
                        </a:lnSpc>
                        <a:spcAft>
                          <a:spcPts val="0"/>
                        </a:spcAft>
                      </a:pPr>
                      <a:r>
                        <a:rPr lang="it-IT" sz="800">
                          <a:effectLst/>
                        </a:rPr>
                        <a:t>N. ALUNNI</a:t>
                      </a:r>
                    </a:p>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nchor="ctr"/>
                </a:tc>
                <a:tc>
                  <a:txBody>
                    <a:bodyPr/>
                    <a:lstStyle/>
                    <a:p>
                      <a:pPr algn="ctr">
                        <a:lnSpc>
                          <a:spcPct val="115000"/>
                        </a:lnSpc>
                        <a:spcAft>
                          <a:spcPts val="0"/>
                        </a:spcAft>
                      </a:pPr>
                      <a:r>
                        <a:rPr lang="it-IT" sz="800">
                          <a:effectLst/>
                        </a:rPr>
                        <a:t>CLASSE PER A.S.2020/21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nchor="ctr"/>
                </a:tc>
                <a:tc>
                  <a:txBody>
                    <a:bodyPr/>
                    <a:lstStyle/>
                    <a:p>
                      <a:pPr algn="ctr">
                        <a:lnSpc>
                          <a:spcPct val="115000"/>
                        </a:lnSpc>
                        <a:spcAft>
                          <a:spcPts val="0"/>
                        </a:spcAft>
                      </a:pPr>
                      <a:r>
                        <a:rPr lang="it-IT" sz="800">
                          <a:effectLst/>
                        </a:rPr>
                        <a:t>NOTE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nchor="ctr"/>
                </a:tc>
                <a:tc>
                  <a:txBody>
                    <a:bodyPr/>
                    <a:lstStyle/>
                    <a:p>
                      <a:pPr algn="ctr">
                        <a:lnSpc>
                          <a:spcPct val="115000"/>
                        </a:lnSpc>
                        <a:spcAft>
                          <a:spcPts val="0"/>
                        </a:spcAft>
                      </a:pPr>
                      <a:r>
                        <a:rPr lang="it-IT" sz="800">
                          <a:effectLst/>
                        </a:rPr>
                        <a:t>INGRESSI</a:t>
                      </a:r>
                    </a:p>
                    <a:p>
                      <a:pPr algn="ctr">
                        <a:lnSpc>
                          <a:spcPct val="115000"/>
                        </a:lnSpc>
                        <a:spcAft>
                          <a:spcPts val="0"/>
                        </a:spcAft>
                      </a:pPr>
                      <a:r>
                        <a:rPr lang="it-IT" sz="800">
                          <a:effectLst/>
                        </a:rPr>
                        <a:t>N. ED ORARI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nchor="ctr"/>
                </a:tc>
                <a:extLst>
                  <a:ext uri="{0D108BD9-81ED-4DB2-BD59-A6C34878D82A}">
                    <a16:rowId xmlns:a16="http://schemas.microsoft.com/office/drawing/2014/main" val="447514970"/>
                  </a:ext>
                </a:extLst>
              </a:tr>
              <a:tr h="133622">
                <a:tc gridSpan="11">
                  <a:txBody>
                    <a:bodyPr/>
                    <a:lstStyle/>
                    <a:p>
                      <a:pPr algn="ctr">
                        <a:lnSpc>
                          <a:spcPct val="115000"/>
                        </a:lnSpc>
                        <a:spcAft>
                          <a:spcPts val="0"/>
                        </a:spcAft>
                      </a:pPr>
                      <a:r>
                        <a:rPr lang="it-IT" sz="800">
                          <a:effectLst/>
                        </a:rPr>
                        <a:t>PIANO SEMINTERRATO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647634244"/>
                  </a:ext>
                </a:extLst>
              </a:tr>
              <a:tr h="267244">
                <a:tc>
                  <a:txBody>
                    <a:bodyPr/>
                    <a:lstStyle/>
                    <a:p>
                      <a:pPr algn="l">
                        <a:lnSpc>
                          <a:spcPct val="115000"/>
                        </a:lnSpc>
                        <a:spcAft>
                          <a:spcPts val="0"/>
                        </a:spcAft>
                      </a:pPr>
                      <a:r>
                        <a:rPr lang="it-IT" sz="800">
                          <a:effectLst/>
                        </a:rPr>
                        <a:t>62,22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34,56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34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35,70=35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INGLESE 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62,22:22=2,82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4A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8 </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125817016"/>
                  </a:ext>
                </a:extLst>
              </a:tr>
              <a:tr h="322747">
                <a:tc>
                  <a:txBody>
                    <a:bodyPr/>
                    <a:lstStyle/>
                    <a:p>
                      <a:pPr algn="l">
                        <a:lnSpc>
                          <a:spcPct val="115000"/>
                        </a:lnSpc>
                        <a:spcAft>
                          <a:spcPts val="0"/>
                        </a:spcAft>
                      </a:pPr>
                      <a:r>
                        <a:rPr lang="it-IT" sz="800">
                          <a:effectLst/>
                        </a:rPr>
                        <a:t>62,83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34,90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34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35,70=35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INGLESE 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62,83:18=3,49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18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dirty="0">
                          <a:effectLst/>
                        </a:rPr>
                        <a:t>5C</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8</a:t>
                      </a:r>
                    </a:p>
                    <a:p>
                      <a:pPr algn="l">
                        <a:lnSpc>
                          <a:spcPct val="115000"/>
                        </a:lnSpc>
                        <a:spcAft>
                          <a:spcPts val="0"/>
                        </a:spcAft>
                      </a:pPr>
                      <a:r>
                        <a:rPr lang="it-IT"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2952912286"/>
                  </a:ext>
                </a:extLst>
              </a:tr>
              <a:tr h="322747">
                <a:tc>
                  <a:txBody>
                    <a:bodyPr/>
                    <a:lstStyle/>
                    <a:p>
                      <a:pPr algn="l">
                        <a:lnSpc>
                          <a:spcPct val="115000"/>
                        </a:lnSpc>
                        <a:spcAft>
                          <a:spcPts val="0"/>
                        </a:spcAft>
                      </a:pPr>
                      <a:r>
                        <a:rPr lang="it-IT" sz="800">
                          <a:effectLst/>
                        </a:rPr>
                        <a:t>62,55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34,75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34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36,48=36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LAB.1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62,55:20=3,12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5A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highlight>
                            <a:srgbClr val="00FFFF"/>
                          </a:highlight>
                        </a:rPr>
                        <a:t>2H</a:t>
                      </a:r>
                      <a:r>
                        <a:rPr lang="it-IT" sz="800">
                          <a:effectLst/>
                        </a:rPr>
                        <a:t> rimane in classe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8</a:t>
                      </a:r>
                    </a:p>
                    <a:p>
                      <a:pPr algn="l">
                        <a:lnSpc>
                          <a:spcPct val="115000"/>
                        </a:lnSpc>
                        <a:spcAft>
                          <a:spcPts val="0"/>
                        </a:spcAft>
                      </a:pPr>
                      <a:r>
                        <a:rPr lang="it-IT"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1027875405"/>
                  </a:ext>
                </a:extLst>
              </a:tr>
              <a:tr h="267244">
                <a:tc>
                  <a:txBody>
                    <a:bodyPr/>
                    <a:lstStyle/>
                    <a:p>
                      <a:pPr algn="l">
                        <a:lnSpc>
                          <a:spcPct val="115000"/>
                        </a:lnSpc>
                        <a:spcAft>
                          <a:spcPts val="0"/>
                        </a:spcAft>
                      </a:pPr>
                      <a:r>
                        <a:rPr lang="it-IT" sz="800">
                          <a:effectLst/>
                        </a:rPr>
                        <a:t>63,72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35,40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35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37;17=37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LAB.2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63,72:23=2,77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highlight>
                            <a:srgbClr val="00FFFF"/>
                          </a:highlight>
                        </a:rPr>
                        <a:t>1H</a:t>
                      </a:r>
                      <a:r>
                        <a:rPr lang="it-IT" sz="800">
                          <a:effectLst/>
                        </a:rPr>
                        <a:t> rimane in classe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7</a:t>
                      </a:r>
                    </a:p>
                    <a:p>
                      <a:pPr algn="l">
                        <a:lnSpc>
                          <a:spcPct val="115000"/>
                        </a:lnSpc>
                        <a:spcAft>
                          <a:spcPts val="0"/>
                        </a:spcAft>
                      </a:pPr>
                      <a:r>
                        <a:rPr lang="it-IT"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2898497579"/>
                  </a:ext>
                </a:extLst>
              </a:tr>
              <a:tr h="161372">
                <a:tc>
                  <a:txBody>
                    <a:bodyPr/>
                    <a:lstStyle/>
                    <a:p>
                      <a:pPr algn="l">
                        <a:lnSpc>
                          <a:spcPct val="115000"/>
                        </a:lnSpc>
                        <a:spcAft>
                          <a:spcPts val="0"/>
                        </a:spcAft>
                      </a:pPr>
                      <a:r>
                        <a:rPr lang="it-IT" sz="800">
                          <a:effectLst/>
                        </a:rPr>
                        <a:t>136,70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75,94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79,74=79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EX PALESTRA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3041050315"/>
                  </a:ext>
                </a:extLst>
              </a:tr>
              <a:tr h="133622">
                <a:tc gridSpan="11">
                  <a:txBody>
                    <a:bodyPr/>
                    <a:lstStyle/>
                    <a:p>
                      <a:pPr algn="ctr">
                        <a:lnSpc>
                          <a:spcPct val="115000"/>
                        </a:lnSpc>
                        <a:spcAft>
                          <a:spcPts val="0"/>
                        </a:spcAft>
                      </a:pPr>
                      <a:r>
                        <a:rPr lang="it-IT" sz="800">
                          <a:effectLst/>
                        </a:rPr>
                        <a:t>PIANO RIALZATO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396124265"/>
                  </a:ext>
                </a:extLst>
              </a:tr>
              <a:tr h="133622">
                <a:tc>
                  <a:txBody>
                    <a:bodyPr/>
                    <a:lstStyle/>
                    <a:p>
                      <a:pPr algn="l">
                        <a:lnSpc>
                          <a:spcPct val="115000"/>
                        </a:lnSpc>
                        <a:spcAft>
                          <a:spcPts val="0"/>
                        </a:spcAft>
                      </a:pPr>
                      <a:r>
                        <a:rPr lang="it-IT" sz="800">
                          <a:effectLst/>
                        </a:rPr>
                        <a:t>50,03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27,79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29,18=29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PC</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650703240"/>
                  </a:ext>
                </a:extLst>
              </a:tr>
              <a:tr h="403433">
                <a:tc>
                  <a:txBody>
                    <a:bodyPr/>
                    <a:lstStyle/>
                    <a:p>
                      <a:pPr algn="l">
                        <a:lnSpc>
                          <a:spcPct val="115000"/>
                        </a:lnSpc>
                        <a:spcAft>
                          <a:spcPts val="0"/>
                        </a:spcAft>
                      </a:pPr>
                      <a:r>
                        <a:rPr lang="it-IT" sz="800">
                          <a:effectLst/>
                        </a:rPr>
                        <a:t>49,64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27,57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28,35=28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49,64:17=2,92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4B</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highlight>
                            <a:srgbClr val="00FFFF"/>
                          </a:highlight>
                        </a:rPr>
                        <a:t>3H</a:t>
                      </a:r>
                      <a:r>
                        <a:rPr lang="it-IT" sz="800">
                          <a:effectLst/>
                        </a:rPr>
                        <a:t> portare fuori</a:t>
                      </a:r>
                    </a:p>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7</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166856948"/>
                  </a:ext>
                </a:extLst>
              </a:tr>
              <a:tr h="242060">
                <a:tc>
                  <a:txBody>
                    <a:bodyPr/>
                    <a:lstStyle/>
                    <a:p>
                      <a:pPr algn="l">
                        <a:lnSpc>
                          <a:spcPct val="115000"/>
                        </a:lnSpc>
                        <a:spcAft>
                          <a:spcPts val="0"/>
                        </a:spcAft>
                      </a:pPr>
                      <a:r>
                        <a:rPr lang="it-IT" sz="800">
                          <a:effectLst/>
                        </a:rPr>
                        <a:t>49,76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27,64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29,02=29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highlight>
                            <a:srgbClr val="FFFF00"/>
                          </a:highligh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highlight>
                            <a:srgbClr val="FFFF00"/>
                          </a:highligh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dirty="0">
                          <a:effectLst/>
                        </a:rPr>
                        <a:t>USARE PER </a:t>
                      </a:r>
                      <a:r>
                        <a:rPr lang="it-IT" sz="800" dirty="0" smtClean="0">
                          <a:effectLst/>
                        </a:rPr>
                        <a:t>SDOPPIAMENTO</a:t>
                      </a:r>
                      <a:endParaRPr lang="it-IT" sz="800" dirty="0">
                        <a:effectLst/>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3451639771"/>
                  </a:ext>
                </a:extLst>
              </a:tr>
              <a:tr h="133622">
                <a:tc>
                  <a:txBody>
                    <a:bodyPr/>
                    <a:lstStyle/>
                    <a:p>
                      <a:pPr algn="l">
                        <a:lnSpc>
                          <a:spcPct val="115000"/>
                        </a:lnSpc>
                        <a:spcAft>
                          <a:spcPts val="0"/>
                        </a:spcAft>
                      </a:pPr>
                      <a:r>
                        <a:rPr lang="it-IT" sz="800">
                          <a:effectLst/>
                        </a:rPr>
                        <a:t>49,35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27,41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28,78=28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4B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2782991418"/>
                  </a:ext>
                </a:extLst>
              </a:tr>
              <a:tr h="242060">
                <a:tc>
                  <a:txBody>
                    <a:bodyPr/>
                    <a:lstStyle/>
                    <a:p>
                      <a:pPr algn="l">
                        <a:lnSpc>
                          <a:spcPct val="115000"/>
                        </a:lnSpc>
                        <a:spcAft>
                          <a:spcPts val="0"/>
                        </a:spcAft>
                      </a:pPr>
                      <a:r>
                        <a:rPr lang="it-IT" sz="800">
                          <a:effectLst/>
                        </a:rPr>
                        <a:t>49,43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27,46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28,83=28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highlight>
                            <a:srgbClr val="FFFF00"/>
                          </a:highligh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dirty="0">
                          <a:effectLst/>
                        </a:rPr>
                        <a:t>USARE PER SDOPPIAMENTO </a:t>
                      </a: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483340383"/>
                  </a:ext>
                </a:extLst>
              </a:tr>
              <a:tr h="161372">
                <a:tc>
                  <a:txBody>
                    <a:bodyPr/>
                    <a:lstStyle/>
                    <a:p>
                      <a:pPr algn="l">
                        <a:lnSpc>
                          <a:spcPct val="115000"/>
                        </a:lnSpc>
                        <a:spcAft>
                          <a:spcPts val="0"/>
                        </a:spcAft>
                      </a:pPr>
                      <a:r>
                        <a:rPr lang="it-IT" sz="800">
                          <a:effectLst/>
                        </a:rPr>
                        <a:t>21,72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SOSTEGNO (ex Fiorella)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highlight>
                            <a:srgbClr val="FFFF00"/>
                          </a:highligh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5B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1165695005"/>
                  </a:ext>
                </a:extLst>
              </a:tr>
              <a:tr h="133622">
                <a:tc>
                  <a:txBody>
                    <a:bodyPr/>
                    <a:lstStyle/>
                    <a:p>
                      <a:pPr algn="l">
                        <a:lnSpc>
                          <a:spcPct val="115000"/>
                        </a:lnSpc>
                        <a:spcAft>
                          <a:spcPts val="0"/>
                        </a:spcAft>
                      </a:pPr>
                      <a:r>
                        <a:rPr lang="it-IT" sz="800">
                          <a:effectLst/>
                        </a:rPr>
                        <a:t>26,24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14,57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14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15,29=15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BIBLIOTECA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highlight>
                            <a:srgbClr val="FFFF00"/>
                          </a:highligh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3A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4001519850"/>
                  </a:ext>
                </a:extLst>
              </a:tr>
              <a:tr h="254829">
                <a:tc>
                  <a:txBody>
                    <a:bodyPr/>
                    <a:lstStyle/>
                    <a:p>
                      <a:pPr algn="l">
                        <a:lnSpc>
                          <a:spcPct val="115000"/>
                        </a:lnSpc>
                        <a:spcAft>
                          <a:spcPts val="0"/>
                        </a:spcAft>
                      </a:pPr>
                      <a:r>
                        <a:rPr lang="it-IT" sz="800">
                          <a:effectLst/>
                        </a:rPr>
                        <a:t>19,36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dirty="0">
                          <a:effectLst/>
                        </a:rPr>
                        <a:t>ARCHIVIO</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grid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it-IT" sz="800" dirty="0" smtClean="0">
                          <a:effectLst/>
                        </a:rPr>
                        <a:t>LOCALE ISOLAMENTO CASI SOSPETTI</a:t>
                      </a:r>
                      <a:endParaRPr lang="it-IT" sz="800" dirty="0" smtClean="0">
                        <a:effectLst/>
                        <a:latin typeface="Calibri" panose="020F0502020204030204" pitchFamily="34" charset="0"/>
                        <a:cs typeface="Times New Roman" panose="02020603050405020304" pitchFamily="18" charset="0"/>
                      </a:endParaRPr>
                    </a:p>
                  </a:txBody>
                  <a:tcPr marL="27713" marR="27713" marT="0" marB="0"/>
                </a:tc>
                <a:tc hMerge="1">
                  <a:txBody>
                    <a:bodyPr/>
                    <a:lstStyle/>
                    <a:p>
                      <a:pPr algn="l">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3532441803"/>
                  </a:ext>
                </a:extLst>
              </a:tr>
              <a:tr h="133622">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BIDELLERIA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gridSpan="5">
                  <a:txBody>
                    <a:bodyPr/>
                    <a:lstStyle/>
                    <a:p>
                      <a:pPr algn="l">
                        <a:lnSpc>
                          <a:spcPct val="115000"/>
                        </a:lnSpc>
                        <a:spcAft>
                          <a:spcPts val="0"/>
                        </a:spcAft>
                      </a:pPr>
                      <a:endParaRPr lang="it-IT" sz="800" dirty="0">
                        <a:effectLst/>
                        <a:latin typeface="Calibri" panose="020F0502020204030204" pitchFamily="34" charset="0"/>
                        <a:cs typeface="Times New Roman" panose="02020603050405020304" pitchFamily="18" charset="0"/>
                      </a:endParaRPr>
                    </a:p>
                  </a:txBody>
                  <a:tcPr marL="27713" marR="27713"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264808323"/>
                  </a:ext>
                </a:extLst>
              </a:tr>
              <a:tr h="133622">
                <a:tc gridSpan="11">
                  <a:txBody>
                    <a:bodyPr/>
                    <a:lstStyle/>
                    <a:p>
                      <a:pPr algn="ctr">
                        <a:lnSpc>
                          <a:spcPct val="115000"/>
                        </a:lnSpc>
                        <a:spcAft>
                          <a:spcPts val="0"/>
                        </a:spcAft>
                      </a:pPr>
                      <a:r>
                        <a:rPr lang="it-IT" sz="800">
                          <a:effectLst/>
                        </a:rPr>
                        <a:t>PIANO PRIMO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335021216"/>
                  </a:ext>
                </a:extLst>
              </a:tr>
              <a:tr h="322747">
                <a:tc>
                  <a:txBody>
                    <a:bodyPr/>
                    <a:lstStyle/>
                    <a:p>
                      <a:pPr algn="just">
                        <a:lnSpc>
                          <a:spcPct val="115000"/>
                        </a:lnSpc>
                        <a:spcAft>
                          <a:spcPts val="0"/>
                        </a:spcAft>
                      </a:pPr>
                      <a:r>
                        <a:rPr lang="it-IT" sz="800">
                          <a:effectLst/>
                        </a:rPr>
                        <a:t>49,49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27.49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28,86=28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49,49:13=3,80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1B</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highlight>
                            <a:srgbClr val="00FFFF"/>
                          </a:highlight>
                        </a:rPr>
                        <a:t>1H</a:t>
                      </a:r>
                      <a:r>
                        <a:rPr lang="it-IT" sz="800">
                          <a:effectLst/>
                        </a:rPr>
                        <a:t> rimane in classe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7</a:t>
                      </a:r>
                    </a:p>
                    <a:p>
                      <a:pPr algn="l">
                        <a:lnSpc>
                          <a:spcPct val="115000"/>
                        </a:lnSpc>
                        <a:spcAft>
                          <a:spcPts val="0"/>
                        </a:spcAft>
                      </a:pPr>
                      <a:r>
                        <a:rPr lang="it-IT"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2733708328"/>
                  </a:ext>
                </a:extLst>
              </a:tr>
              <a:tr h="322747">
                <a:tc>
                  <a:txBody>
                    <a:bodyPr/>
                    <a:lstStyle/>
                    <a:p>
                      <a:pPr algn="l">
                        <a:lnSpc>
                          <a:spcPct val="115000"/>
                        </a:lnSpc>
                        <a:spcAft>
                          <a:spcPts val="0"/>
                        </a:spcAft>
                      </a:pPr>
                      <a:r>
                        <a:rPr lang="it-IT" sz="800">
                          <a:effectLst/>
                        </a:rPr>
                        <a:t>50,01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27,78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29,08=29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50,01:18=2,77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18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3B</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highlight>
                            <a:srgbClr val="00FFFF"/>
                          </a:highlight>
                        </a:rPr>
                        <a:t>1H</a:t>
                      </a:r>
                      <a:r>
                        <a:rPr lang="it-IT" sz="800">
                          <a:effectLst/>
                        </a:rPr>
                        <a:t> portare fuori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6</a:t>
                      </a:r>
                    </a:p>
                    <a:p>
                      <a:pPr algn="l">
                        <a:lnSpc>
                          <a:spcPct val="115000"/>
                        </a:lnSpc>
                        <a:spcAft>
                          <a:spcPts val="0"/>
                        </a:spcAft>
                      </a:pPr>
                      <a:r>
                        <a:rPr lang="it-IT" sz="800">
                          <a:effectLst/>
                        </a:rPr>
                        <a:t>8:10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2246644289"/>
                  </a:ext>
                </a:extLst>
              </a:tr>
              <a:tr h="403433">
                <a:tc>
                  <a:txBody>
                    <a:bodyPr/>
                    <a:lstStyle/>
                    <a:p>
                      <a:pPr algn="l">
                        <a:lnSpc>
                          <a:spcPct val="115000"/>
                        </a:lnSpc>
                        <a:spcAft>
                          <a:spcPts val="0"/>
                        </a:spcAft>
                      </a:pPr>
                      <a:r>
                        <a:rPr lang="it-IT" sz="800">
                          <a:effectLst/>
                        </a:rPr>
                        <a:t>49,86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27,70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29,08=29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49,86:17=2,93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5B</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highlight>
                            <a:srgbClr val="00FFFF"/>
                          </a:highlight>
                        </a:rPr>
                        <a:t>2H</a:t>
                      </a:r>
                      <a:r>
                        <a:rPr lang="it-IT" sz="800">
                          <a:effectLst/>
                        </a:rPr>
                        <a:t> portare fuori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6</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4043258729"/>
                  </a:ext>
                </a:extLst>
              </a:tr>
              <a:tr h="403433">
                <a:tc>
                  <a:txBody>
                    <a:bodyPr/>
                    <a:lstStyle/>
                    <a:p>
                      <a:pPr algn="l">
                        <a:lnSpc>
                          <a:spcPct val="115000"/>
                        </a:lnSpc>
                        <a:spcAft>
                          <a:spcPts val="0"/>
                        </a:spcAft>
                      </a:pPr>
                      <a:r>
                        <a:rPr lang="it-IT" sz="800">
                          <a:effectLst/>
                        </a:rPr>
                        <a:t>50,37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27,93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29,32=29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50,37:18=2,79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dirty="0">
                          <a:effectLst/>
                        </a:rPr>
                        <a:t>18</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dirty="0">
                          <a:effectLst/>
                          <a:highlight>
                            <a:srgbClr val="00FFFF"/>
                          </a:highlight>
                        </a:rPr>
                        <a:t>1H</a:t>
                      </a:r>
                      <a:r>
                        <a:rPr lang="it-IT" sz="800" dirty="0">
                          <a:effectLst/>
                        </a:rPr>
                        <a:t> portare fuori</a:t>
                      </a:r>
                    </a:p>
                    <a:p>
                      <a:pPr algn="l">
                        <a:lnSpc>
                          <a:spcPct val="115000"/>
                        </a:lnSpc>
                        <a:spcAft>
                          <a:spcPts val="0"/>
                        </a:spcAft>
                      </a:pPr>
                      <a:r>
                        <a:rPr lang="it-IT" sz="800" dirty="0">
                          <a:effectLst/>
                        </a:rPr>
                        <a:t> </a:t>
                      </a:r>
                    </a:p>
                  </a:txBody>
                  <a:tcPr marL="27713" marR="27713" marT="0" marB="0"/>
                </a:tc>
                <a:tc>
                  <a:txBody>
                    <a:bodyPr/>
                    <a:lstStyle/>
                    <a:p>
                      <a:pPr algn="l">
                        <a:lnSpc>
                          <a:spcPct val="115000"/>
                        </a:lnSpc>
                        <a:spcAft>
                          <a:spcPts val="0"/>
                        </a:spcAft>
                      </a:pPr>
                      <a:r>
                        <a:rPr lang="it-IT" sz="800">
                          <a:effectLst/>
                        </a:rPr>
                        <a:t>6</a:t>
                      </a:r>
                    </a:p>
                    <a:p>
                      <a:pPr algn="l">
                        <a:lnSpc>
                          <a:spcPct val="115000"/>
                        </a:lnSpc>
                        <a:spcAft>
                          <a:spcPts val="0"/>
                        </a:spcAft>
                      </a:pPr>
                      <a:r>
                        <a:rPr lang="it-IT"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1734127752"/>
                  </a:ext>
                </a:extLst>
              </a:tr>
              <a:tr h="133622">
                <a:tc>
                  <a:txBody>
                    <a:bodyPr/>
                    <a:lstStyle/>
                    <a:p>
                      <a:pPr algn="l">
                        <a:lnSpc>
                          <a:spcPct val="115000"/>
                        </a:lnSpc>
                        <a:spcAft>
                          <a:spcPts val="0"/>
                        </a:spcAft>
                      </a:pPr>
                      <a:r>
                        <a:rPr lang="it-IT" sz="800">
                          <a:effectLst/>
                        </a:rPr>
                        <a:t>47,17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26,20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27,11=27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3B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1338586577"/>
                  </a:ext>
                </a:extLst>
              </a:tr>
              <a:tr h="484120">
                <a:tc>
                  <a:txBody>
                    <a:bodyPr/>
                    <a:lstStyle/>
                    <a:p>
                      <a:pPr algn="l">
                        <a:lnSpc>
                          <a:spcPct val="115000"/>
                        </a:lnSpc>
                        <a:spcAft>
                          <a:spcPts val="0"/>
                        </a:spcAft>
                      </a:pPr>
                      <a:r>
                        <a:rPr lang="it-IT" sz="800">
                          <a:effectLst/>
                        </a:rPr>
                        <a:t>63,86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35,47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35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37,24=37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63,86:24=2,66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24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1A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dirty="0">
                          <a:effectLst/>
                          <a:highlight>
                            <a:srgbClr val="00FFFF"/>
                          </a:highlight>
                        </a:rPr>
                        <a:t>1H</a:t>
                      </a:r>
                      <a:r>
                        <a:rPr lang="it-IT" sz="800" dirty="0">
                          <a:effectLst/>
                        </a:rPr>
                        <a:t> portarne fuori con altri 1 alunno</a:t>
                      </a:r>
                    </a:p>
                    <a:p>
                      <a:pPr algn="l">
                        <a:lnSpc>
                          <a:spcPct val="115000"/>
                        </a:lnSpc>
                        <a:spcAft>
                          <a:spcPts val="0"/>
                        </a:spcAft>
                      </a:pPr>
                      <a:r>
                        <a:rPr lang="it-IT" sz="800" dirty="0">
                          <a:effectLst/>
                        </a:rPr>
                        <a:t> </a:t>
                      </a:r>
                    </a:p>
                  </a:txBody>
                  <a:tcPr marL="27713" marR="27713" marT="0" marB="0"/>
                </a:tc>
                <a:tc>
                  <a:txBody>
                    <a:bodyPr/>
                    <a:lstStyle/>
                    <a:p>
                      <a:pPr algn="l">
                        <a:lnSpc>
                          <a:spcPct val="115000"/>
                        </a:lnSpc>
                        <a:spcAft>
                          <a:spcPts val="0"/>
                        </a:spcAft>
                      </a:pPr>
                      <a:r>
                        <a:rPr lang="it-IT" sz="800">
                          <a:effectLst/>
                        </a:rPr>
                        <a:t>6</a:t>
                      </a:r>
                    </a:p>
                    <a:p>
                      <a:pPr algn="l">
                        <a:lnSpc>
                          <a:spcPct val="115000"/>
                        </a:lnSpc>
                        <a:spcAft>
                          <a:spcPts val="0"/>
                        </a:spcAft>
                      </a:pPr>
                      <a:r>
                        <a:rPr lang="it-IT"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431991082"/>
                  </a:ext>
                </a:extLst>
              </a:tr>
              <a:tr h="267244">
                <a:tc>
                  <a:txBody>
                    <a:bodyPr/>
                    <a:lstStyle/>
                    <a:p>
                      <a:pPr algn="l">
                        <a:lnSpc>
                          <a:spcPct val="115000"/>
                        </a:lnSpc>
                        <a:spcAft>
                          <a:spcPts val="0"/>
                        </a:spcAft>
                      </a:pPr>
                      <a:r>
                        <a:rPr lang="it-IT" sz="800">
                          <a:effectLst/>
                        </a:rPr>
                        <a:t>25,29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AULA CON FINESTRE TONDE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1A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358166788"/>
                  </a:ext>
                </a:extLst>
              </a:tr>
              <a:tr h="133622">
                <a:tc>
                  <a:txBody>
                    <a:bodyPr/>
                    <a:lstStyle/>
                    <a:p>
                      <a:pPr algn="l">
                        <a:lnSpc>
                          <a:spcPct val="115000"/>
                        </a:lnSpc>
                        <a:spcAft>
                          <a:spcPts val="0"/>
                        </a:spcAft>
                      </a:pPr>
                      <a:r>
                        <a:rPr lang="it-IT" sz="800">
                          <a:effectLst/>
                        </a:rPr>
                        <a:t>119,95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171,35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indent="207010" algn="l">
                        <a:lnSpc>
                          <a:spcPct val="115000"/>
                        </a:lnSpc>
                        <a:spcAft>
                          <a:spcPts val="0"/>
                        </a:spcAft>
                      </a:pPr>
                      <a:r>
                        <a:rPr lang="it-IT" sz="800">
                          <a:effectLst/>
                        </a:rPr>
                        <a:t>171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MENSA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tc>
                  <a:txBody>
                    <a:bodyPr/>
                    <a:lstStyle/>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7713" marR="27713" marT="0" marB="0"/>
                </a:tc>
                <a:extLst>
                  <a:ext uri="{0D108BD9-81ED-4DB2-BD59-A6C34878D82A}">
                    <a16:rowId xmlns:a16="http://schemas.microsoft.com/office/drawing/2014/main" val="3379100332"/>
                  </a:ext>
                </a:extLst>
              </a:tr>
            </a:tbl>
          </a:graphicData>
        </a:graphic>
      </p:graphicFrame>
    </p:spTree>
    <p:extLst>
      <p:ext uri="{BB962C8B-B14F-4D97-AF65-F5344CB8AC3E}">
        <p14:creationId xmlns:p14="http://schemas.microsoft.com/office/powerpoint/2010/main" val="32667121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6" y="213360"/>
            <a:ext cx="11593744" cy="909546"/>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  PRIMARIA PELLALEPRE</a:t>
            </a:r>
            <a:endParaRPr lang="it-IT" sz="3600" dirty="0"/>
          </a:p>
        </p:txBody>
      </p:sp>
      <p:sp>
        <p:nvSpPr>
          <p:cNvPr id="3" name="Segnaposto contenuto 2"/>
          <p:cNvSpPr>
            <a:spLocks noGrp="1"/>
          </p:cNvSpPr>
          <p:nvPr>
            <p:ph sz="half" idx="1"/>
          </p:nvPr>
        </p:nvSpPr>
        <p:spPr>
          <a:xfrm>
            <a:off x="241207" y="1122906"/>
            <a:ext cx="5728519" cy="5604465"/>
          </a:xfrm>
        </p:spPr>
        <p:style>
          <a:lnRef idx="2">
            <a:schemeClr val="accent5"/>
          </a:lnRef>
          <a:fillRef idx="1">
            <a:schemeClr val="lt1"/>
          </a:fillRef>
          <a:effectRef idx="0">
            <a:schemeClr val="accent5"/>
          </a:effectRef>
          <a:fontRef idx="minor">
            <a:schemeClr val="dk1"/>
          </a:fontRef>
        </p:style>
        <p:txBody>
          <a:bodyPr>
            <a:noAutofit/>
          </a:bodyPr>
          <a:lstStyle/>
          <a:p>
            <a:pPr marL="0" indent="0">
              <a:lnSpc>
                <a:spcPct val="100000"/>
              </a:lnSpc>
              <a:spcBef>
                <a:spcPts val="0"/>
              </a:spcBef>
              <a:spcAft>
                <a:spcPts val="0"/>
              </a:spcAft>
              <a:buNone/>
            </a:pPr>
            <a:r>
              <a:rPr lang="it-IT" sz="1200" b="1" dirty="0" smtClean="0">
                <a:solidFill>
                  <a:srgbClr val="002060"/>
                </a:solidFill>
                <a:latin typeface="Times New Roman" panose="02020603050405020304" pitchFamily="18" charset="0"/>
                <a:cs typeface="Times New Roman" panose="02020603050405020304" pitchFamily="18" charset="0"/>
              </a:rPr>
              <a:t>ENTRATA</a:t>
            </a:r>
          </a:p>
          <a:p>
            <a:pPr marL="0" indent="0" algn="just">
              <a:lnSpc>
                <a:spcPct val="10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Si utilizzano l’ingresso principale dal cancello grande 1, l’ingresso principale dal cancello piccolo 2, ingresso «zona mensa» 3 per suddividere gli alunni ed evitare assembramento.</a:t>
            </a:r>
          </a:p>
          <a:p>
            <a:pPr marL="0" indent="0" algn="just">
              <a:lnSpc>
                <a:spcPct val="100000"/>
              </a:lnSpc>
              <a:spcBef>
                <a:spcPts val="0"/>
              </a:spcBef>
              <a:spcAft>
                <a:spcPts val="0"/>
              </a:spcAft>
              <a:buNone/>
            </a:pPr>
            <a:endParaRPr lang="it-IT" sz="12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Le classi entrano secondo l’ordine seguente, vengono accolte dall’insegnante e si recano direttamente nelle aule senza sostare nell’atrio:</a:t>
            </a:r>
          </a:p>
          <a:p>
            <a:pPr marL="0" indent="0">
              <a:lnSpc>
                <a:spcPct val="100000"/>
              </a:lnSpc>
              <a:spcBef>
                <a:spcPts val="0"/>
              </a:spcBef>
              <a:spcAft>
                <a:spcPts val="0"/>
              </a:spcAft>
              <a:buNone/>
            </a:pPr>
            <a:endParaRPr lang="it-IT" sz="1200" dirty="0" smtClean="0">
              <a:solidFill>
                <a:srgbClr val="FF0000"/>
              </a:solidFill>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Ore 7.55 </a:t>
            </a:r>
          </a:p>
          <a:p>
            <a:pPr marL="0" indent="0">
              <a:lnSpc>
                <a:spcPct val="10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ingresso principale cancello grande 1:  2^A</a:t>
            </a:r>
          </a:p>
          <a:p>
            <a:pPr marL="0" indent="0" algn="just">
              <a:lnSpc>
                <a:spcPct val="10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ingresso principale cancello piccolo 2:  3^A</a:t>
            </a:r>
          </a:p>
          <a:p>
            <a:pPr marL="0" indent="0" algn="just">
              <a:lnSpc>
                <a:spcPct val="10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ingresso «zona mensa» 3: 5^A</a:t>
            </a:r>
          </a:p>
          <a:p>
            <a:pPr marL="0" indent="0" algn="just">
              <a:lnSpc>
                <a:spcPct val="100000"/>
              </a:lnSpc>
              <a:spcBef>
                <a:spcPts val="0"/>
              </a:spcBef>
              <a:spcAft>
                <a:spcPts val="0"/>
              </a:spcAft>
              <a:buNone/>
            </a:pPr>
            <a:endParaRPr lang="it-IT" sz="12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Ore 8.05</a:t>
            </a:r>
          </a:p>
          <a:p>
            <a:pPr marL="0" indent="0" algn="just">
              <a:lnSpc>
                <a:spcPct val="10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ingresso principale cancello grande 1: 4^A</a:t>
            </a:r>
          </a:p>
          <a:p>
            <a:pPr marL="0" indent="0" algn="just">
              <a:lnSpc>
                <a:spcPct val="10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Ingresso principale cancello piccolo 2: 1^A</a:t>
            </a:r>
          </a:p>
          <a:p>
            <a:pPr marL="0" indent="0" algn="just">
              <a:lnSpc>
                <a:spcPct val="100000"/>
              </a:lnSpc>
              <a:spcBef>
                <a:spcPts val="0"/>
              </a:spcBef>
              <a:spcAft>
                <a:spcPts val="0"/>
              </a:spcAft>
              <a:buNone/>
            </a:pPr>
            <a:endParaRPr lang="it-IT" sz="12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200" b="1" dirty="0">
                <a:solidFill>
                  <a:srgbClr val="002060"/>
                </a:solidFill>
                <a:latin typeface="Times New Roman" panose="02020603050405020304" pitchFamily="18" charset="0"/>
                <a:cs typeface="Times New Roman" panose="02020603050405020304" pitchFamily="18" charset="0"/>
              </a:rPr>
              <a:t>SERVIZIO ANTICIPO</a:t>
            </a:r>
            <a:r>
              <a:rPr lang="it-IT" sz="1200" dirty="0">
                <a:solidFill>
                  <a:srgbClr val="002060"/>
                </a:solidFill>
                <a:latin typeface="Times New Roman" panose="02020603050405020304" pitchFamily="18" charset="0"/>
                <a:cs typeface="Times New Roman" panose="02020603050405020304" pitchFamily="18" charset="0"/>
              </a:rPr>
              <a:t>: segnali a pavimento per distanziare gli alunni, calcolare il totale ed eventualmente fare graduatoria degli ammessi in base alla capienza dell’atrio.</a:t>
            </a:r>
          </a:p>
          <a:p>
            <a:pPr marL="0" indent="0" algn="just">
              <a:lnSpc>
                <a:spcPct val="120000"/>
              </a:lnSpc>
              <a:spcBef>
                <a:spcPts val="0"/>
              </a:spcBef>
              <a:spcAft>
                <a:spcPts val="0"/>
              </a:spcAft>
              <a:buNone/>
            </a:pPr>
            <a:r>
              <a:rPr lang="it-IT" sz="1200" dirty="0">
                <a:solidFill>
                  <a:srgbClr val="002060"/>
                </a:solidFill>
                <a:latin typeface="Times New Roman" panose="02020603050405020304" pitchFamily="18" charset="0"/>
                <a:cs typeface="Times New Roman" panose="02020603050405020304" pitchFamily="18" charset="0"/>
              </a:rPr>
              <a:t>La responsabilità dei docenti sugli alunni inizia alle 7.55 pertanto le classi che entrano in orari successivi sono accolte dai docenti alle 7.55 ed attendono nel giardino, distribuite all’interno della pertinenza utilizzando eventualmente le posizioni già assegnate della prova di evacuazione e mantenendo il distanziamento</a:t>
            </a:r>
            <a:r>
              <a:rPr lang="it-IT" sz="1200" dirty="0" smtClean="0">
                <a:solidFill>
                  <a:srgbClr val="002060"/>
                </a:solidFill>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endParaRPr lang="it-IT" sz="12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200" dirty="0">
                <a:solidFill>
                  <a:srgbClr val="FF0000"/>
                </a:solidFill>
                <a:latin typeface="Times New Roman" panose="02020603050405020304" pitchFamily="18" charset="0"/>
                <a:cs typeface="Times New Roman" panose="02020603050405020304" pitchFamily="18" charset="0"/>
              </a:rPr>
              <a:t>Gli alunni si recano fin da subito presso gli ingressi assegnati; non è in alcun modo consentita la sosta o </a:t>
            </a:r>
            <a:r>
              <a:rPr lang="it-IT" sz="1200" dirty="0" smtClean="0">
                <a:solidFill>
                  <a:srgbClr val="FF0000"/>
                </a:solidFill>
                <a:latin typeface="Times New Roman" panose="02020603050405020304" pitchFamily="18" charset="0"/>
                <a:cs typeface="Times New Roman" panose="02020603050405020304" pitchFamily="18" charset="0"/>
              </a:rPr>
              <a:t>l’intrattenimento </a:t>
            </a:r>
            <a:r>
              <a:rPr lang="it-IT" sz="1200" dirty="0">
                <a:solidFill>
                  <a:srgbClr val="FF0000"/>
                </a:solidFill>
                <a:latin typeface="Times New Roman" panose="02020603050405020304" pitchFamily="18" charset="0"/>
                <a:cs typeface="Times New Roman" panose="02020603050405020304" pitchFamily="18" charset="0"/>
              </a:rPr>
              <a:t>sul piazzale e nelle aree adibite ad accoglienza. </a:t>
            </a:r>
          </a:p>
          <a:p>
            <a:pPr marL="0" indent="0">
              <a:lnSpc>
                <a:spcPct val="100000"/>
              </a:lnSpc>
              <a:spcBef>
                <a:spcPts val="0"/>
              </a:spcBef>
              <a:spcAft>
                <a:spcPts val="0"/>
              </a:spcAft>
              <a:buNone/>
            </a:pPr>
            <a:endParaRPr lang="it-IT" sz="1200" dirty="0"/>
          </a:p>
        </p:txBody>
      </p:sp>
      <p:sp>
        <p:nvSpPr>
          <p:cNvPr id="6" name="Segnaposto contenuto 2"/>
          <p:cNvSpPr>
            <a:spLocks noGrp="1"/>
          </p:cNvSpPr>
          <p:nvPr>
            <p:ph sz="half" idx="2"/>
          </p:nvPr>
        </p:nvSpPr>
        <p:spPr>
          <a:xfrm>
            <a:off x="6074229" y="1122906"/>
            <a:ext cx="5760721" cy="5604465"/>
          </a:xfrm>
        </p:spPr>
        <p:style>
          <a:lnRef idx="2">
            <a:schemeClr val="accent5"/>
          </a:lnRef>
          <a:fillRef idx="1">
            <a:schemeClr val="lt1"/>
          </a:fillRef>
          <a:effectRef idx="0">
            <a:schemeClr val="accent5"/>
          </a:effectRef>
          <a:fontRef idx="minor">
            <a:schemeClr val="dk1"/>
          </a:fontRef>
        </p:style>
        <p:txBody>
          <a:bodyPr>
            <a:noAutofit/>
          </a:bodyPr>
          <a:lstStyle/>
          <a:p>
            <a:pPr marL="0" indent="0">
              <a:lnSpc>
                <a:spcPct val="100000"/>
              </a:lnSpc>
              <a:spcBef>
                <a:spcPts val="0"/>
              </a:spcBef>
              <a:spcAft>
                <a:spcPts val="0"/>
              </a:spcAft>
              <a:buNone/>
            </a:pPr>
            <a:r>
              <a:rPr lang="it-IT" sz="1400" b="1" dirty="0" smtClean="0">
                <a:solidFill>
                  <a:srgbClr val="002060"/>
                </a:solidFill>
                <a:latin typeface="Times New Roman" panose="02020603050405020304" pitchFamily="18" charset="0"/>
                <a:cs typeface="Times New Roman" panose="02020603050405020304" pitchFamily="18" charset="0"/>
              </a:rPr>
              <a:t>USCITA</a:t>
            </a:r>
          </a:p>
          <a:p>
            <a:pPr marL="0" indent="0" algn="just">
              <a:lnSpc>
                <a:spcPct val="100000"/>
              </a:lnSpc>
              <a:spcBef>
                <a:spcPts val="0"/>
              </a:spcBef>
              <a:spcAft>
                <a:spcPts val="0"/>
              </a:spcAft>
              <a:buNone/>
            </a:pPr>
            <a:r>
              <a:rPr lang="it-IT" sz="1400" dirty="0">
                <a:solidFill>
                  <a:srgbClr val="002060"/>
                </a:solidFill>
                <a:latin typeface="Times New Roman" panose="02020603050405020304" pitchFamily="18" charset="0"/>
                <a:cs typeface="Times New Roman" panose="02020603050405020304" pitchFamily="18" charset="0"/>
              </a:rPr>
              <a:t>Si utilizzano </a:t>
            </a:r>
            <a:r>
              <a:rPr lang="it-IT" sz="1400" dirty="0" smtClean="0">
                <a:solidFill>
                  <a:srgbClr val="002060"/>
                </a:solidFill>
                <a:latin typeface="Times New Roman" panose="02020603050405020304" pitchFamily="18" charset="0"/>
                <a:cs typeface="Times New Roman" panose="02020603050405020304" pitchFamily="18" charset="0"/>
              </a:rPr>
              <a:t>l’uscita </a:t>
            </a:r>
            <a:r>
              <a:rPr lang="it-IT" sz="1400" dirty="0">
                <a:solidFill>
                  <a:srgbClr val="002060"/>
                </a:solidFill>
                <a:latin typeface="Times New Roman" panose="02020603050405020304" pitchFamily="18" charset="0"/>
                <a:cs typeface="Times New Roman" panose="02020603050405020304" pitchFamily="18" charset="0"/>
              </a:rPr>
              <a:t>principale dal cancello </a:t>
            </a:r>
            <a:r>
              <a:rPr lang="it-IT" sz="1400" dirty="0" smtClean="0">
                <a:solidFill>
                  <a:srgbClr val="002060"/>
                </a:solidFill>
                <a:latin typeface="Times New Roman" panose="02020603050405020304" pitchFamily="18" charset="0"/>
                <a:cs typeface="Times New Roman" panose="02020603050405020304" pitchFamily="18" charset="0"/>
              </a:rPr>
              <a:t>grande 1, l’uscita </a:t>
            </a:r>
            <a:r>
              <a:rPr lang="it-IT" sz="1400" dirty="0">
                <a:solidFill>
                  <a:srgbClr val="002060"/>
                </a:solidFill>
                <a:latin typeface="Times New Roman" panose="02020603050405020304" pitchFamily="18" charset="0"/>
                <a:cs typeface="Times New Roman" panose="02020603050405020304" pitchFamily="18" charset="0"/>
              </a:rPr>
              <a:t>principale dal cancello </a:t>
            </a:r>
            <a:r>
              <a:rPr lang="it-IT" sz="1400" dirty="0" smtClean="0">
                <a:solidFill>
                  <a:srgbClr val="002060"/>
                </a:solidFill>
                <a:latin typeface="Times New Roman" panose="02020603050405020304" pitchFamily="18" charset="0"/>
                <a:cs typeface="Times New Roman" panose="02020603050405020304" pitchFamily="18" charset="0"/>
              </a:rPr>
              <a:t>piccolo 2, l’uscita «zona mensa» 3 </a:t>
            </a:r>
            <a:r>
              <a:rPr lang="it-IT" sz="1400" dirty="0">
                <a:solidFill>
                  <a:srgbClr val="002060"/>
                </a:solidFill>
                <a:latin typeface="Times New Roman" panose="02020603050405020304" pitchFamily="18" charset="0"/>
                <a:cs typeface="Times New Roman" panose="02020603050405020304" pitchFamily="18" charset="0"/>
              </a:rPr>
              <a:t>per suddividere gli alunni ed evitare assembramento</a:t>
            </a:r>
            <a:r>
              <a:rPr lang="it-IT" sz="1400" dirty="0" smtClean="0">
                <a:solidFill>
                  <a:srgbClr val="002060"/>
                </a:solidFill>
                <a:latin typeface="Times New Roman" panose="02020603050405020304" pitchFamily="18" charset="0"/>
                <a:cs typeface="Times New Roman" panose="02020603050405020304" pitchFamily="18" charset="0"/>
              </a:rPr>
              <a:t>.</a:t>
            </a:r>
          </a:p>
          <a:p>
            <a:pPr marL="0" indent="0" algn="just">
              <a:lnSpc>
                <a:spcPct val="100000"/>
              </a:lnSpc>
              <a:spcBef>
                <a:spcPts val="0"/>
              </a:spcBef>
              <a:spcAft>
                <a:spcPts val="0"/>
              </a:spcAft>
              <a:buNone/>
            </a:pPr>
            <a:endParaRPr lang="it-IT" sz="14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Le classi escono secondo l’ordine seguente, vengono accompagnate direttamente dall’insegnante </a:t>
            </a:r>
          </a:p>
          <a:p>
            <a:pPr marL="0" indent="0" algn="just">
              <a:lnSpc>
                <a:spcPct val="100000"/>
              </a:lnSpc>
              <a:spcBef>
                <a:spcPts val="0"/>
              </a:spcBef>
              <a:spcAft>
                <a:spcPts val="0"/>
              </a:spcAft>
              <a:buNone/>
            </a:pPr>
            <a:endParaRPr lang="it-IT" sz="14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Ore 12.55</a:t>
            </a:r>
          </a:p>
          <a:p>
            <a:pPr marL="0" indent="0" algn="just">
              <a:lnSpc>
                <a:spcPct val="10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uscita </a:t>
            </a:r>
            <a:r>
              <a:rPr lang="it-IT" sz="1400" dirty="0">
                <a:solidFill>
                  <a:srgbClr val="002060"/>
                </a:solidFill>
                <a:latin typeface="Times New Roman" panose="02020603050405020304" pitchFamily="18" charset="0"/>
                <a:cs typeface="Times New Roman" panose="02020603050405020304" pitchFamily="18" charset="0"/>
              </a:rPr>
              <a:t>principale </a:t>
            </a:r>
            <a:r>
              <a:rPr lang="it-IT" sz="1400" dirty="0" smtClean="0">
                <a:solidFill>
                  <a:srgbClr val="002060"/>
                </a:solidFill>
                <a:latin typeface="Times New Roman" panose="02020603050405020304" pitchFamily="18" charset="0"/>
                <a:cs typeface="Times New Roman" panose="02020603050405020304" pitchFamily="18" charset="0"/>
              </a:rPr>
              <a:t>cancello grande 1: 1^A</a:t>
            </a:r>
            <a:r>
              <a:rPr lang="it-IT" sz="1400" dirty="0">
                <a:solidFill>
                  <a:srgbClr val="002060"/>
                </a:solidFill>
                <a:latin typeface="Times New Roman" panose="02020603050405020304" pitchFamily="18" charset="0"/>
                <a:cs typeface="Times New Roman" panose="02020603050405020304" pitchFamily="18" charset="0"/>
              </a:rPr>
              <a:t>/ </a:t>
            </a:r>
            <a:r>
              <a:rPr lang="it-IT" sz="1400" dirty="0" smtClean="0">
                <a:solidFill>
                  <a:srgbClr val="002060"/>
                </a:solidFill>
                <a:latin typeface="Times New Roman" panose="02020603050405020304" pitchFamily="18" charset="0"/>
                <a:cs typeface="Times New Roman" panose="02020603050405020304" pitchFamily="18" charset="0"/>
              </a:rPr>
              <a:t>2^A</a:t>
            </a:r>
          </a:p>
          <a:p>
            <a:pPr marL="0" indent="0" algn="just">
              <a:lnSpc>
                <a:spcPct val="10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uscita principale cancello piccolo 2: 3^A</a:t>
            </a:r>
          </a:p>
          <a:p>
            <a:pPr marL="0" indent="0" algn="just">
              <a:lnSpc>
                <a:spcPct val="10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uscita «zona mensa» 3: 5^A</a:t>
            </a:r>
          </a:p>
          <a:p>
            <a:pPr marL="0" indent="0" algn="just">
              <a:lnSpc>
                <a:spcPct val="100000"/>
              </a:lnSpc>
              <a:spcBef>
                <a:spcPts val="0"/>
              </a:spcBef>
              <a:spcAft>
                <a:spcPts val="0"/>
              </a:spcAft>
              <a:buNone/>
            </a:pPr>
            <a:endParaRPr lang="it-IT" sz="14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Ore 13.05</a:t>
            </a:r>
          </a:p>
          <a:p>
            <a:pPr marL="0" indent="0" algn="just">
              <a:lnSpc>
                <a:spcPct val="10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uscita principale cancello grande 1: 4^A</a:t>
            </a:r>
          </a:p>
          <a:p>
            <a:pPr marL="0" indent="0" algn="just">
              <a:lnSpc>
                <a:spcPct val="100000"/>
              </a:lnSpc>
              <a:spcBef>
                <a:spcPts val="0"/>
              </a:spcBef>
              <a:spcAft>
                <a:spcPts val="0"/>
              </a:spcAft>
              <a:buNone/>
            </a:pPr>
            <a:r>
              <a:rPr lang="it-IT" sz="1400" dirty="0" smtClean="0">
                <a:solidFill>
                  <a:srgbClr val="002060"/>
                </a:solidFill>
                <a:latin typeface="Times New Roman" panose="02020603050405020304" pitchFamily="18" charset="0"/>
                <a:cs typeface="Times New Roman" panose="02020603050405020304" pitchFamily="18" charset="0"/>
              </a:rPr>
              <a:t>uscita principale cancello piccolo 2: 1^A</a:t>
            </a:r>
            <a:endParaRPr lang="it-IT" sz="14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endParaRPr lang="it-IT" sz="14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400" dirty="0">
                <a:solidFill>
                  <a:srgbClr val="002060"/>
                </a:solidFill>
                <a:latin typeface="Times New Roman" panose="02020603050405020304" pitchFamily="18" charset="0"/>
                <a:cs typeface="Times New Roman" panose="02020603050405020304" pitchFamily="18" charset="0"/>
              </a:rPr>
              <a:t>Gli alunni fruitori del servizio mensa rimangono nell’atrio principale, distanziati.</a:t>
            </a:r>
          </a:p>
          <a:p>
            <a:pPr marL="0" indent="0" algn="just">
              <a:lnSpc>
                <a:spcPct val="100000"/>
              </a:lnSpc>
              <a:spcBef>
                <a:spcPts val="0"/>
              </a:spcBef>
              <a:spcAft>
                <a:spcPts val="0"/>
              </a:spcAft>
              <a:buNone/>
            </a:pPr>
            <a:r>
              <a:rPr lang="it-IT" sz="1400" b="1" dirty="0" smtClean="0">
                <a:solidFill>
                  <a:srgbClr val="002060"/>
                </a:solidFill>
                <a:latin typeface="Times New Roman" panose="02020603050405020304" pitchFamily="18" charset="0"/>
                <a:cs typeface="Times New Roman" panose="02020603050405020304" pitchFamily="18" charset="0"/>
              </a:rPr>
              <a:t>MENSA: viene garantito il TURNO UNICO </a:t>
            </a:r>
          </a:p>
          <a:p>
            <a:pPr marL="0" indent="0" algn="just">
              <a:lnSpc>
                <a:spcPct val="100000"/>
              </a:lnSpc>
              <a:spcBef>
                <a:spcPts val="0"/>
              </a:spcBef>
              <a:spcAft>
                <a:spcPts val="0"/>
              </a:spcAft>
              <a:buNone/>
            </a:pPr>
            <a:endParaRPr lang="it-IT" sz="1400" b="1"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400" dirty="0" smtClean="0">
                <a:solidFill>
                  <a:srgbClr val="FF0000"/>
                </a:solidFill>
                <a:latin typeface="Times New Roman" panose="02020603050405020304" pitchFamily="18" charset="0"/>
                <a:cs typeface="Times New Roman" panose="02020603050405020304" pitchFamily="18" charset="0"/>
              </a:rPr>
              <a:t>Il deflusso deve essere rapido come la consegna degli alunni; non è consentita la sosta sul piazzale antistante per nessun motivo né all’interno né all’esterno.</a:t>
            </a:r>
          </a:p>
          <a:p>
            <a:pPr marL="0" indent="0">
              <a:lnSpc>
                <a:spcPct val="100000"/>
              </a:lnSpc>
              <a:spcBef>
                <a:spcPts val="0"/>
              </a:spcBef>
              <a:spcAft>
                <a:spcPts val="0"/>
              </a:spcAft>
              <a:buNone/>
            </a:pPr>
            <a:endParaRPr lang="it-IT" sz="14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5" y="193330"/>
            <a:ext cx="1189635" cy="721940"/>
          </a:xfrm>
          <a:prstGeom prst="rect">
            <a:avLst/>
          </a:prstGeom>
        </p:spPr>
      </p:pic>
      <p:sp>
        <p:nvSpPr>
          <p:cNvPr id="4" name="Segnaposto numero diapositiva 3"/>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970878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2514" y="585216"/>
            <a:ext cx="11288486" cy="838635"/>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a:solidFill>
                  <a:schemeClr val="bg1"/>
                </a:solidFill>
              </a:rPr>
              <a:t>ALCUNI </a:t>
            </a:r>
            <a:r>
              <a:rPr lang="it-IT" sz="3600" dirty="0" smtClean="0">
                <a:solidFill>
                  <a:schemeClr val="bg1"/>
                </a:solidFill>
              </a:rPr>
              <a:t>D</a:t>
            </a:r>
            <a:r>
              <a:rPr lang="it-IT" sz="3600" dirty="0">
                <a:solidFill>
                  <a:schemeClr val="bg1"/>
                </a:solidFill>
              </a:rPr>
              <a:t>ALCUNI DOCUMENTI </a:t>
            </a:r>
            <a:r>
              <a:rPr lang="it-IT" sz="3600" dirty="0" smtClean="0">
                <a:solidFill>
                  <a:schemeClr val="bg1"/>
                </a:solidFill>
              </a:rPr>
              <a:t>DI RIFERIMENTO</a:t>
            </a:r>
            <a:endParaRPr lang="it-IT" sz="3600" dirty="0"/>
          </a:p>
        </p:txBody>
      </p:sp>
      <p:sp>
        <p:nvSpPr>
          <p:cNvPr id="3" name="Segnaposto contenuto 2"/>
          <p:cNvSpPr>
            <a:spLocks noGrp="1"/>
          </p:cNvSpPr>
          <p:nvPr>
            <p:ph idx="1"/>
          </p:nvPr>
        </p:nvSpPr>
        <p:spPr>
          <a:xfrm>
            <a:off x="522514" y="1554481"/>
            <a:ext cx="11288486" cy="4754880"/>
          </a:xfrm>
        </p:spPr>
        <p:txBody>
          <a:bodyPr>
            <a:normAutofit fontScale="92500" lnSpcReduction="20000"/>
          </a:bodyPr>
          <a:lstStyle/>
          <a:p>
            <a:r>
              <a:rPr lang="it-IT" sz="1200" dirty="0" err="1" smtClean="0">
                <a:solidFill>
                  <a:srgbClr val="002060"/>
                </a:solidFill>
                <a:latin typeface="Times New Roman" panose="02020603050405020304" pitchFamily="18" charset="0"/>
                <a:cs typeface="Times New Roman" panose="02020603050405020304" pitchFamily="18" charset="0"/>
              </a:rPr>
              <a:t>D.Lgs.</a:t>
            </a:r>
            <a:r>
              <a:rPr lang="it-IT" sz="1200" dirty="0" smtClean="0">
                <a:solidFill>
                  <a:srgbClr val="002060"/>
                </a:solidFill>
                <a:latin typeface="Times New Roman" panose="02020603050405020304" pitchFamily="18" charset="0"/>
                <a:cs typeface="Times New Roman" panose="02020603050405020304" pitchFamily="18" charset="0"/>
              </a:rPr>
              <a:t> 81/2008</a:t>
            </a:r>
          </a:p>
          <a:p>
            <a:r>
              <a:rPr lang="it-IT" sz="1200" dirty="0" smtClean="0">
                <a:solidFill>
                  <a:srgbClr val="002060"/>
                </a:solidFill>
                <a:latin typeface="Times New Roman" panose="02020603050405020304" pitchFamily="18" charset="0"/>
                <a:cs typeface="Times New Roman" panose="02020603050405020304" pitchFamily="18" charset="0"/>
              </a:rPr>
              <a:t>Verbale CST (Comitato Tecnico Scientifico) 28 </a:t>
            </a:r>
            <a:r>
              <a:rPr lang="it-IT" sz="1200" dirty="0">
                <a:solidFill>
                  <a:srgbClr val="002060"/>
                </a:solidFill>
                <a:latin typeface="Times New Roman" panose="02020603050405020304" pitchFamily="18" charset="0"/>
                <a:cs typeface="Times New Roman" panose="02020603050405020304" pitchFamily="18" charset="0"/>
              </a:rPr>
              <a:t>maggio </a:t>
            </a:r>
            <a:r>
              <a:rPr lang="it-IT" sz="1200" dirty="0" smtClean="0">
                <a:solidFill>
                  <a:srgbClr val="002060"/>
                </a:solidFill>
                <a:latin typeface="Times New Roman" panose="02020603050405020304" pitchFamily="18" charset="0"/>
                <a:cs typeface="Times New Roman" panose="02020603050405020304" pitchFamily="18" charset="0"/>
              </a:rPr>
              <a:t>2020</a:t>
            </a:r>
          </a:p>
          <a:p>
            <a:r>
              <a:rPr lang="it-IT" sz="1200" dirty="0" smtClean="0">
                <a:solidFill>
                  <a:srgbClr val="002060"/>
                </a:solidFill>
                <a:latin typeface="Times New Roman" panose="02020603050405020304" pitchFamily="18" charset="0"/>
                <a:cs typeface="Times New Roman" panose="02020603050405020304" pitchFamily="18" charset="0"/>
              </a:rPr>
              <a:t>Verbale CTS </a:t>
            </a:r>
            <a:r>
              <a:rPr lang="it-IT" sz="1200" dirty="0">
                <a:solidFill>
                  <a:srgbClr val="002060"/>
                </a:solidFill>
                <a:latin typeface="Times New Roman" panose="02020603050405020304" pitchFamily="18" charset="0"/>
                <a:cs typeface="Times New Roman" panose="02020603050405020304" pitchFamily="18" charset="0"/>
              </a:rPr>
              <a:t>22 giugno </a:t>
            </a:r>
            <a:r>
              <a:rPr lang="it-IT" sz="1200" dirty="0" smtClean="0">
                <a:solidFill>
                  <a:srgbClr val="002060"/>
                </a:solidFill>
                <a:latin typeface="Times New Roman" panose="02020603050405020304" pitchFamily="18" charset="0"/>
                <a:cs typeface="Times New Roman" panose="02020603050405020304" pitchFamily="18" charset="0"/>
              </a:rPr>
              <a:t>2020 </a:t>
            </a:r>
          </a:p>
          <a:p>
            <a:r>
              <a:rPr lang="it-IT" sz="1200" dirty="0" smtClean="0">
                <a:solidFill>
                  <a:srgbClr val="002060"/>
                </a:solidFill>
                <a:latin typeface="Times New Roman" panose="02020603050405020304" pitchFamily="18" charset="0"/>
                <a:cs typeface="Times New Roman" panose="02020603050405020304" pitchFamily="18" charset="0"/>
              </a:rPr>
              <a:t>Linee </a:t>
            </a:r>
            <a:r>
              <a:rPr lang="it-IT" sz="1200" dirty="0">
                <a:solidFill>
                  <a:srgbClr val="002060"/>
                </a:solidFill>
                <a:latin typeface="Times New Roman" panose="02020603050405020304" pitchFamily="18" charset="0"/>
                <a:cs typeface="Times New Roman" panose="02020603050405020304" pitchFamily="18" charset="0"/>
              </a:rPr>
              <a:t>guida piano scuola </a:t>
            </a:r>
            <a:r>
              <a:rPr lang="it-IT" sz="1200" dirty="0" smtClean="0">
                <a:solidFill>
                  <a:srgbClr val="002060"/>
                </a:solidFill>
                <a:latin typeface="Times New Roman" panose="02020603050405020304" pitchFamily="18" charset="0"/>
                <a:cs typeface="Times New Roman" panose="02020603050405020304" pitchFamily="18" charset="0"/>
              </a:rPr>
              <a:t>2020_21 23 giugno 2020</a:t>
            </a:r>
          </a:p>
          <a:p>
            <a:r>
              <a:rPr lang="it-IT" sz="1200" dirty="0" smtClean="0">
                <a:solidFill>
                  <a:srgbClr val="002060"/>
                </a:solidFill>
                <a:latin typeface="Times New Roman" panose="02020603050405020304" pitchFamily="18" charset="0"/>
                <a:cs typeface="Times New Roman" panose="02020603050405020304" pitchFamily="18" charset="0"/>
              </a:rPr>
              <a:t>Integrazione DVR</a:t>
            </a:r>
          </a:p>
          <a:p>
            <a:r>
              <a:rPr lang="it-IT" sz="1200" dirty="0">
                <a:solidFill>
                  <a:srgbClr val="002060"/>
                </a:solidFill>
                <a:latin typeface="Times New Roman" panose="02020603050405020304" pitchFamily="18" charset="0"/>
                <a:cs typeface="Times New Roman" panose="02020603050405020304" pitchFamily="18" charset="0"/>
              </a:rPr>
              <a:t>Verbale CTS 07 luglio 2020 </a:t>
            </a:r>
            <a:endParaRPr lang="it-IT" sz="1200" dirty="0" smtClean="0">
              <a:solidFill>
                <a:srgbClr val="002060"/>
              </a:solidFill>
              <a:latin typeface="Times New Roman" panose="02020603050405020304" pitchFamily="18" charset="0"/>
              <a:cs typeface="Times New Roman" panose="02020603050405020304" pitchFamily="18" charset="0"/>
            </a:endParaRPr>
          </a:p>
          <a:p>
            <a:r>
              <a:rPr lang="it-IT" sz="1200" dirty="0" smtClean="0">
                <a:solidFill>
                  <a:srgbClr val="002060"/>
                </a:solidFill>
                <a:latin typeface="Times New Roman" panose="02020603050405020304" pitchFamily="18" charset="0"/>
                <a:cs typeface="Times New Roman" panose="02020603050405020304" pitchFamily="18" charset="0"/>
              </a:rPr>
              <a:t>CM </a:t>
            </a:r>
            <a:r>
              <a:rPr lang="it-IT" sz="1200" dirty="0">
                <a:solidFill>
                  <a:srgbClr val="002060"/>
                </a:solidFill>
                <a:latin typeface="Times New Roman" panose="02020603050405020304" pitchFamily="18" charset="0"/>
                <a:cs typeface="Times New Roman" panose="02020603050405020304" pitchFamily="18" charset="0"/>
              </a:rPr>
              <a:t>3/20 Funzione Pubblica ed allegato </a:t>
            </a:r>
            <a:r>
              <a:rPr lang="it-IT" sz="1200" dirty="0" smtClean="0">
                <a:solidFill>
                  <a:srgbClr val="002060"/>
                </a:solidFill>
                <a:latin typeface="Times New Roman" panose="02020603050405020304" pitchFamily="18" charset="0"/>
                <a:cs typeface="Times New Roman" panose="02020603050405020304" pitchFamily="18" charset="0"/>
              </a:rPr>
              <a:t>Protocollo </a:t>
            </a:r>
            <a:r>
              <a:rPr lang="it-IT" sz="1200" dirty="0">
                <a:solidFill>
                  <a:srgbClr val="002060"/>
                </a:solidFill>
                <a:latin typeface="Times New Roman" panose="02020603050405020304" pitchFamily="18" charset="0"/>
                <a:cs typeface="Times New Roman" panose="02020603050405020304" pitchFamily="18" charset="0"/>
              </a:rPr>
              <a:t>quadro rientro a scuola in sicurezza 24 luglio </a:t>
            </a:r>
            <a:r>
              <a:rPr lang="it-IT" sz="1200" dirty="0" smtClean="0">
                <a:solidFill>
                  <a:srgbClr val="002060"/>
                </a:solidFill>
                <a:latin typeface="Times New Roman" panose="02020603050405020304" pitchFamily="18" charset="0"/>
                <a:cs typeface="Times New Roman" panose="02020603050405020304" pitchFamily="18" charset="0"/>
              </a:rPr>
              <a:t>2020</a:t>
            </a:r>
          </a:p>
          <a:p>
            <a:r>
              <a:rPr lang="it-IT" sz="1200" dirty="0" smtClean="0">
                <a:solidFill>
                  <a:srgbClr val="002060"/>
                </a:solidFill>
                <a:latin typeface="Times New Roman" panose="02020603050405020304" pitchFamily="18" charset="0"/>
                <a:cs typeface="Times New Roman" panose="02020603050405020304" pitchFamily="18" charset="0"/>
              </a:rPr>
              <a:t>Documento </a:t>
            </a:r>
            <a:r>
              <a:rPr lang="it-IT" sz="1200" dirty="0">
                <a:solidFill>
                  <a:srgbClr val="002060"/>
                </a:solidFill>
                <a:latin typeface="Times New Roman" panose="02020603050405020304" pitchFamily="18" charset="0"/>
                <a:cs typeface="Times New Roman" panose="02020603050405020304" pitchFamily="18" charset="0"/>
              </a:rPr>
              <a:t>di indirizzo e orientamento per la ripresa delle attività in presenza dei servizi educativi e delle scuole dell’Infanzia 31 luglio 2020   </a:t>
            </a:r>
            <a:endParaRPr lang="it-IT" sz="1200" dirty="0" smtClean="0">
              <a:solidFill>
                <a:srgbClr val="002060"/>
              </a:solidFill>
              <a:latin typeface="Times New Roman" panose="02020603050405020304" pitchFamily="18" charset="0"/>
              <a:cs typeface="Times New Roman" panose="02020603050405020304" pitchFamily="18" charset="0"/>
            </a:endParaRPr>
          </a:p>
          <a:p>
            <a:r>
              <a:rPr lang="it-IT" sz="1200" dirty="0" smtClean="0">
                <a:solidFill>
                  <a:srgbClr val="002060"/>
                </a:solidFill>
                <a:latin typeface="Times New Roman" panose="02020603050405020304" pitchFamily="18" charset="0"/>
                <a:cs typeface="Times New Roman" panose="02020603050405020304" pitchFamily="18" charset="0"/>
              </a:rPr>
              <a:t>O.R. n. 590 31 luglio 2020</a:t>
            </a:r>
          </a:p>
          <a:p>
            <a:r>
              <a:rPr lang="it-IT" sz="1200" dirty="0" smtClean="0">
                <a:solidFill>
                  <a:srgbClr val="002060"/>
                </a:solidFill>
                <a:latin typeface="Times New Roman" panose="02020603050405020304" pitchFamily="18" charset="0"/>
                <a:cs typeface="Times New Roman" panose="02020603050405020304" pitchFamily="18" charset="0"/>
              </a:rPr>
              <a:t>O.R. 594 e allegato patto educativo 06 agosto 2020</a:t>
            </a:r>
          </a:p>
          <a:p>
            <a:r>
              <a:rPr lang="it-IT" sz="1200" dirty="0" smtClean="0">
                <a:solidFill>
                  <a:srgbClr val="002060"/>
                </a:solidFill>
                <a:latin typeface="Times New Roman" panose="02020603050405020304" pitchFamily="18" charset="0"/>
                <a:cs typeface="Times New Roman" panose="02020603050405020304" pitchFamily="18" charset="0"/>
              </a:rPr>
              <a:t>Piano sicurezza: protocollo intesa per garantire l’avvio </a:t>
            </a:r>
            <a:r>
              <a:rPr lang="it-IT" sz="1200" dirty="0" err="1" smtClean="0">
                <a:solidFill>
                  <a:srgbClr val="002060"/>
                </a:solidFill>
                <a:latin typeface="Times New Roman" panose="02020603050405020304" pitchFamily="18" charset="0"/>
                <a:cs typeface="Times New Roman" panose="02020603050405020304" pitchFamily="18" charset="0"/>
              </a:rPr>
              <a:t>dell’a.s.</a:t>
            </a:r>
            <a:r>
              <a:rPr lang="it-IT" sz="1200" dirty="0" smtClean="0">
                <a:solidFill>
                  <a:srgbClr val="002060"/>
                </a:solidFill>
                <a:latin typeface="Times New Roman" panose="02020603050405020304" pitchFamily="18" charset="0"/>
                <a:cs typeface="Times New Roman" panose="02020603050405020304" pitchFamily="18" charset="0"/>
              </a:rPr>
              <a:t> nel rispetto delle regole di sicurezza per il contenimento della diffusione di Covid-19 06 agosto 2020</a:t>
            </a:r>
          </a:p>
          <a:p>
            <a:r>
              <a:rPr lang="it-IT" sz="1200" dirty="0" smtClean="0">
                <a:solidFill>
                  <a:srgbClr val="002060"/>
                </a:solidFill>
                <a:latin typeface="Times New Roman" panose="02020603050405020304" pitchFamily="18" charset="0"/>
                <a:cs typeface="Times New Roman" panose="02020603050405020304" pitchFamily="18" charset="0"/>
              </a:rPr>
              <a:t>Adozione delle linee guida sulla didattica digitale integrata (di cui al D.D. n.39 26 giugno 20209 07 agosto 2020</a:t>
            </a:r>
          </a:p>
          <a:p>
            <a:r>
              <a:rPr lang="it-IT" sz="1200" dirty="0" smtClean="0">
                <a:solidFill>
                  <a:srgbClr val="002060"/>
                </a:solidFill>
                <a:latin typeface="Times New Roman" panose="02020603050405020304" pitchFamily="18" charset="0"/>
                <a:cs typeface="Times New Roman" panose="02020603050405020304" pitchFamily="18" charset="0"/>
              </a:rPr>
              <a:t>Verbale CTS 12 agosto 2020</a:t>
            </a:r>
          </a:p>
          <a:p>
            <a:r>
              <a:rPr lang="it-IT" sz="1200" dirty="0" smtClean="0">
                <a:solidFill>
                  <a:srgbClr val="002060"/>
                </a:solidFill>
                <a:latin typeface="Times New Roman" panose="02020603050405020304" pitchFamily="18" charset="0"/>
                <a:cs typeface="Times New Roman" panose="02020603050405020304" pitchFamily="18" charset="0"/>
              </a:rPr>
              <a:t>O.R. 596 13 agosto 2020</a:t>
            </a:r>
          </a:p>
          <a:p>
            <a:r>
              <a:rPr lang="it-IT" sz="1200" dirty="0" smtClean="0">
                <a:solidFill>
                  <a:srgbClr val="002060"/>
                </a:solidFill>
                <a:latin typeface="Times New Roman" panose="02020603050405020304" pitchFamily="18" charset="0"/>
                <a:cs typeface="Times New Roman" panose="02020603050405020304" pitchFamily="18" charset="0"/>
              </a:rPr>
              <a:t>ISS Indicazioni operative riapertura 21 agosto 2020</a:t>
            </a:r>
          </a:p>
          <a:p>
            <a:r>
              <a:rPr lang="it-IT" sz="1200" dirty="0" smtClean="0">
                <a:solidFill>
                  <a:srgbClr val="002060"/>
                </a:solidFill>
                <a:latin typeface="Times New Roman" panose="02020603050405020304" pitchFamily="18" charset="0"/>
                <a:cs typeface="Times New Roman" panose="02020603050405020304" pitchFamily="18" charset="0"/>
              </a:rPr>
              <a:t>Vigente normativa</a:t>
            </a:r>
          </a:p>
          <a:p>
            <a:endParaRPr lang="it-IT" sz="1600" dirty="0" smtClean="0">
              <a:solidFill>
                <a:srgbClr val="002060"/>
              </a:solidFill>
            </a:endParaRPr>
          </a:p>
          <a:p>
            <a:endParaRPr lang="it-IT" sz="1600" dirty="0">
              <a:solidFill>
                <a:srgbClr val="002060"/>
              </a:solidFill>
            </a:endParaRPr>
          </a:p>
          <a:p>
            <a:endParaRPr lang="it-IT" dirty="0"/>
          </a:p>
        </p:txBody>
      </p:sp>
      <p:sp>
        <p:nvSpPr>
          <p:cNvPr id="4" name="Segnaposto numero diapositiva 3"/>
          <p:cNvSpPr>
            <a:spLocks noGrp="1"/>
          </p:cNvSpPr>
          <p:nvPr>
            <p:ph type="sldNum" sz="quarter" idx="12"/>
          </p:nvPr>
        </p:nvSpPr>
        <p:spPr/>
        <p:txBody>
          <a:bodyPr/>
          <a:lstStyle/>
          <a:p>
            <a:fld id="{D57F1E4F-1CFF-5643-939E-02111984F565}" type="slidenum">
              <a:rPr lang="en-US" smtClean="0"/>
              <a:t>2</a:t>
            </a:fld>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56" y="344296"/>
            <a:ext cx="1189635" cy="721940"/>
          </a:xfrm>
          <a:prstGeom prst="rect">
            <a:avLst/>
          </a:prstGeom>
        </p:spPr>
      </p:pic>
    </p:spTree>
    <p:extLst>
      <p:ext uri="{BB962C8B-B14F-4D97-AF65-F5344CB8AC3E}">
        <p14:creationId xmlns:p14="http://schemas.microsoft.com/office/powerpoint/2010/main" val="1016235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7" y="585216"/>
            <a:ext cx="11676474" cy="938784"/>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       PRINCIPALI ATTORI COINVOLTI E COMPETENZE</a:t>
            </a:r>
            <a:endParaRPr lang="it-IT" sz="3600" dirty="0"/>
          </a:p>
        </p:txBody>
      </p:sp>
      <p:sp>
        <p:nvSpPr>
          <p:cNvPr id="3" name="Segnaposto contenuto 2"/>
          <p:cNvSpPr>
            <a:spLocks noGrp="1"/>
          </p:cNvSpPr>
          <p:nvPr>
            <p:ph sz="half" idx="1"/>
          </p:nvPr>
        </p:nvSpPr>
        <p:spPr>
          <a:xfrm>
            <a:off x="241206" y="1708250"/>
            <a:ext cx="3157314" cy="5027829"/>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COMUNE DARFO B.T.:</a:t>
            </a:r>
          </a:p>
          <a:p>
            <a:pPr marL="0" indent="0" algn="just">
              <a:buNone/>
            </a:pPr>
            <a:r>
              <a:rPr lang="it-IT" sz="2000" dirty="0" smtClean="0">
                <a:solidFill>
                  <a:srgbClr val="002060"/>
                </a:solidFill>
                <a:latin typeface="Times New Roman" panose="02020603050405020304" pitchFamily="18" charset="0"/>
                <a:cs typeface="Times New Roman" panose="02020603050405020304" pitchFamily="18" charset="0"/>
              </a:rPr>
              <a:t>-sistemare perdita dal tetto già più volte segnalata</a:t>
            </a:r>
          </a:p>
          <a:p>
            <a:pPr marL="0" indent="0" algn="just">
              <a:buNone/>
            </a:pPr>
            <a:r>
              <a:rPr lang="it-IT" sz="2000" dirty="0" smtClean="0">
                <a:solidFill>
                  <a:srgbClr val="002060"/>
                </a:solidFill>
                <a:latin typeface="Times New Roman" panose="02020603050405020304" pitchFamily="18" charset="0"/>
                <a:cs typeface="Times New Roman" panose="02020603050405020304" pitchFamily="18" charset="0"/>
              </a:rPr>
              <a:t>-pulire ed aprire vetri aula 5^</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-svuotare completamente le aule</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-acquistare segnaletica, cartellonistica e provvedere al posizionamento in accordo con </a:t>
            </a:r>
            <a:r>
              <a:rPr lang="it-IT" sz="2000" dirty="0" smtClean="0">
                <a:solidFill>
                  <a:srgbClr val="002060"/>
                </a:solidFill>
                <a:latin typeface="Times New Roman" panose="02020603050405020304" pitchFamily="18" charset="0"/>
                <a:cs typeface="Times New Roman" panose="02020603050405020304" pitchFamily="18" charset="0"/>
              </a:rPr>
              <a:t>RSPP, RLS</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-evadere richieste manutenzione ordinaria e straordinaria già </a:t>
            </a:r>
            <a:r>
              <a:rPr lang="it-IT" sz="2000" dirty="0" smtClean="0">
                <a:solidFill>
                  <a:srgbClr val="002060"/>
                </a:solidFill>
                <a:latin typeface="Times New Roman" panose="02020603050405020304" pitchFamily="18" charset="0"/>
                <a:cs typeface="Times New Roman" panose="02020603050405020304" pitchFamily="18" charset="0"/>
              </a:rPr>
              <a:t>inviate</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-contattare ditta autotrasporti per rispetto orari come da presente </a:t>
            </a:r>
            <a:r>
              <a:rPr lang="it-IT" sz="2000" dirty="0" smtClean="0">
                <a:solidFill>
                  <a:srgbClr val="002060"/>
                </a:solidFill>
                <a:latin typeface="Times New Roman" panose="02020603050405020304" pitchFamily="18" charset="0"/>
                <a:cs typeface="Times New Roman" panose="02020603050405020304" pitchFamily="18" charset="0"/>
              </a:rPr>
              <a:t>studio</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t>
            </a:r>
            <a:r>
              <a:rPr lang="it-IT" sz="2000" dirty="0">
                <a:solidFill>
                  <a:srgbClr val="002060"/>
                </a:solidFill>
                <a:latin typeface="Times New Roman" panose="02020603050405020304" pitchFamily="18" charset="0"/>
                <a:cs typeface="Times New Roman" panose="02020603050405020304" pitchFamily="18" charset="0"/>
              </a:rPr>
              <a:t>richiesta collaborazione protezione civile o volontari al mattino e al termine delle lezioni per regolare afflusso/ deflusso ed evitare </a:t>
            </a:r>
            <a:r>
              <a:rPr lang="it-IT" sz="2000" dirty="0" smtClean="0">
                <a:solidFill>
                  <a:srgbClr val="002060"/>
                </a:solidFill>
                <a:latin typeface="Times New Roman" panose="02020603050405020304" pitchFamily="18" charset="0"/>
                <a:cs typeface="Times New Roman" panose="02020603050405020304" pitchFamily="18" charset="0"/>
              </a:rPr>
              <a:t>assembramento</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t>
            </a:r>
            <a:r>
              <a:rPr lang="it-IT" sz="2000" dirty="0">
                <a:solidFill>
                  <a:srgbClr val="002060"/>
                </a:solidFill>
                <a:latin typeface="Times New Roman" panose="02020603050405020304" pitchFamily="18" charset="0"/>
                <a:cs typeface="Times New Roman" panose="02020603050405020304" pitchFamily="18" charset="0"/>
              </a:rPr>
              <a:t>acquisto e installazione LIM aule sprovviste</a:t>
            </a: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smtClean="0">
              <a:solidFill>
                <a:srgbClr val="002060"/>
              </a:solidFill>
            </a:endParaRPr>
          </a:p>
          <a:p>
            <a:pPr marL="0" indent="0">
              <a:buNone/>
            </a:pPr>
            <a:endParaRPr lang="it-IT" sz="2000" dirty="0">
              <a:solidFill>
                <a:srgbClr val="002060"/>
              </a:solidFill>
            </a:endParaRPr>
          </a:p>
        </p:txBody>
      </p:sp>
      <p:sp>
        <p:nvSpPr>
          <p:cNvPr id="4" name="Segnaposto contenuto 3"/>
          <p:cNvSpPr>
            <a:spLocks noGrp="1"/>
          </p:cNvSpPr>
          <p:nvPr>
            <p:ph sz="half" idx="2"/>
          </p:nvPr>
        </p:nvSpPr>
        <p:spPr>
          <a:xfrm>
            <a:off x="3535680" y="1708250"/>
            <a:ext cx="2926080" cy="5027829"/>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RSPP:</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-accordarsi con Comune </a:t>
            </a:r>
            <a:r>
              <a:rPr lang="it-IT" sz="2000" dirty="0" smtClean="0">
                <a:solidFill>
                  <a:srgbClr val="002060"/>
                </a:solidFill>
                <a:latin typeface="Times New Roman" panose="02020603050405020304" pitchFamily="18" charset="0"/>
                <a:cs typeface="Times New Roman" panose="02020603050405020304" pitchFamily="18" charset="0"/>
              </a:rPr>
              <a:t>e RLS circa </a:t>
            </a:r>
            <a:r>
              <a:rPr lang="it-IT" sz="2000" dirty="0">
                <a:solidFill>
                  <a:srgbClr val="002060"/>
                </a:solidFill>
                <a:latin typeface="Times New Roman" panose="02020603050405020304" pitchFamily="18" charset="0"/>
                <a:cs typeface="Times New Roman" panose="02020603050405020304" pitchFamily="18" charset="0"/>
              </a:rPr>
              <a:t>la segnaletica e cartellonistica da acquistare e come, dove  posizionare.</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-aggiornare DVR</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-prevedere </a:t>
            </a:r>
            <a:r>
              <a:rPr lang="it-IT" sz="2000" dirty="0">
                <a:solidFill>
                  <a:srgbClr val="002060"/>
                </a:solidFill>
                <a:latin typeface="Times New Roman" panose="02020603050405020304" pitchFamily="18" charset="0"/>
                <a:cs typeface="Times New Roman" panose="02020603050405020304" pitchFamily="18" charset="0"/>
              </a:rPr>
              <a:t>formazione per personale </a:t>
            </a:r>
            <a:r>
              <a:rPr lang="it-IT" sz="2000" dirty="0" smtClean="0">
                <a:solidFill>
                  <a:srgbClr val="002060"/>
                </a:solidFill>
                <a:latin typeface="Times New Roman" panose="02020603050405020304" pitchFamily="18" charset="0"/>
                <a:cs typeface="Times New Roman" panose="02020603050405020304" pitchFamily="18" charset="0"/>
              </a:rPr>
              <a:t>Docente/ Ata</a:t>
            </a:r>
            <a:endParaRPr lang="it-IT" sz="16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06" y="400966"/>
            <a:ext cx="1189635" cy="721940"/>
          </a:xfrm>
          <a:prstGeom prst="rect">
            <a:avLst/>
          </a:prstGeom>
        </p:spPr>
      </p:pic>
      <p:sp>
        <p:nvSpPr>
          <p:cNvPr id="6" name="Segnaposto contenuto 3"/>
          <p:cNvSpPr txBox="1">
            <a:spLocks/>
          </p:cNvSpPr>
          <p:nvPr/>
        </p:nvSpPr>
        <p:spPr>
          <a:xfrm>
            <a:off x="6598920" y="1708251"/>
            <a:ext cx="2727959" cy="5027828"/>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RLS:</a:t>
            </a:r>
          </a:p>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-numerare le entrate/ uscite</a:t>
            </a:r>
          </a:p>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-supervisionare le operazioni</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-collaborare </a:t>
            </a:r>
            <a:r>
              <a:rPr lang="it-IT" sz="2000" dirty="0">
                <a:solidFill>
                  <a:srgbClr val="002060"/>
                </a:solidFill>
                <a:latin typeface="Times New Roman" panose="02020603050405020304" pitchFamily="18" charset="0"/>
                <a:cs typeface="Times New Roman" panose="02020603050405020304" pitchFamily="18" charset="0"/>
              </a:rPr>
              <a:t>con Comune e RSPP per acquisto e predisposizione segnaletica</a:t>
            </a:r>
            <a:endParaRPr lang="it-IT" sz="2000" dirty="0">
              <a:latin typeface="Times New Roman" panose="02020603050405020304" pitchFamily="18" charset="0"/>
              <a:cs typeface="Times New Roman" panose="02020603050405020304" pitchFamily="18" charset="0"/>
            </a:endParaRPr>
          </a:p>
          <a:p>
            <a:pPr marL="0" indent="0">
              <a:buFont typeface="Tw Cen MT" panose="020B0602020104020603" pitchFamily="34" charset="0"/>
              <a:buNone/>
            </a:pPr>
            <a:endParaRPr lang="it-IT" dirty="0">
              <a:latin typeface="Times New Roman" panose="02020603050405020304" pitchFamily="18" charset="0"/>
              <a:cs typeface="Times New Roman" panose="02020603050405020304" pitchFamily="18" charset="0"/>
            </a:endParaRPr>
          </a:p>
        </p:txBody>
      </p:sp>
      <p:sp>
        <p:nvSpPr>
          <p:cNvPr id="7" name="Segnaposto contenuto 3"/>
          <p:cNvSpPr txBox="1">
            <a:spLocks/>
          </p:cNvSpPr>
          <p:nvPr/>
        </p:nvSpPr>
        <p:spPr>
          <a:xfrm>
            <a:off x="9525000" y="1708250"/>
            <a:ext cx="2392679" cy="5027829"/>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MC:</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-prevedere formazione per personale </a:t>
            </a:r>
            <a:r>
              <a:rPr lang="it-IT" sz="2000" dirty="0" smtClean="0">
                <a:solidFill>
                  <a:srgbClr val="002060"/>
                </a:solidFill>
                <a:latin typeface="Times New Roman" panose="02020603050405020304" pitchFamily="18" charset="0"/>
                <a:cs typeface="Times New Roman" panose="02020603050405020304" pitchFamily="18" charset="0"/>
              </a:rPr>
              <a:t>Docente/ Ata</a:t>
            </a:r>
            <a:r>
              <a:rPr lang="it-IT" sz="1600" dirty="0" smtClean="0">
                <a:solidFill>
                  <a:srgbClr val="002060"/>
                </a:solidFill>
                <a:latin typeface="Times New Roman" panose="02020603050405020304" pitchFamily="18" charset="0"/>
                <a:cs typeface="Times New Roman" panose="02020603050405020304" pitchFamily="18" charset="0"/>
              </a:rPr>
              <a:t>)</a:t>
            </a:r>
            <a:endParaRPr lang="it-IT" sz="16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p:txBody>
      </p:sp>
      <p:sp>
        <p:nvSpPr>
          <p:cNvPr id="8" name="Segnaposto numero diapositiva 7"/>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678599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6" y="137160"/>
            <a:ext cx="11838498" cy="632861"/>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PIANO UTILIZZO PRIMARIA PELLALEPRE</a:t>
            </a:r>
            <a:endParaRPr lang="it-IT" sz="36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5" y="137160"/>
            <a:ext cx="1189635" cy="721940"/>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21</a:t>
            </a:fld>
            <a:endParaRPr lang="en-US"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2869645165"/>
              </p:ext>
            </p:extLst>
          </p:nvPr>
        </p:nvGraphicFramePr>
        <p:xfrm>
          <a:off x="241204" y="859100"/>
          <a:ext cx="11838501" cy="6069779"/>
        </p:xfrm>
        <a:graphic>
          <a:graphicData uri="http://schemas.openxmlformats.org/drawingml/2006/table">
            <a:tbl>
              <a:tblPr firstRow="1" firstCol="1" bandRow="1">
                <a:tableStyleId>{5C22544A-7EE6-4342-B048-85BDC9FD1C3A}</a:tableStyleId>
              </a:tblPr>
              <a:tblGrid>
                <a:gridCol w="753488">
                  <a:extLst>
                    <a:ext uri="{9D8B030D-6E8A-4147-A177-3AD203B41FA5}">
                      <a16:colId xmlns:a16="http://schemas.microsoft.com/office/drawing/2014/main" val="655572882"/>
                    </a:ext>
                  </a:extLst>
                </a:gridCol>
                <a:gridCol w="632140">
                  <a:extLst>
                    <a:ext uri="{9D8B030D-6E8A-4147-A177-3AD203B41FA5}">
                      <a16:colId xmlns:a16="http://schemas.microsoft.com/office/drawing/2014/main" val="1474171376"/>
                    </a:ext>
                  </a:extLst>
                </a:gridCol>
                <a:gridCol w="1332009">
                  <a:extLst>
                    <a:ext uri="{9D8B030D-6E8A-4147-A177-3AD203B41FA5}">
                      <a16:colId xmlns:a16="http://schemas.microsoft.com/office/drawing/2014/main" val="438632654"/>
                    </a:ext>
                  </a:extLst>
                </a:gridCol>
                <a:gridCol w="1063914">
                  <a:extLst>
                    <a:ext uri="{9D8B030D-6E8A-4147-A177-3AD203B41FA5}">
                      <a16:colId xmlns:a16="http://schemas.microsoft.com/office/drawing/2014/main" val="1525124861"/>
                    </a:ext>
                  </a:extLst>
                </a:gridCol>
                <a:gridCol w="1258635">
                  <a:extLst>
                    <a:ext uri="{9D8B030D-6E8A-4147-A177-3AD203B41FA5}">
                      <a16:colId xmlns:a16="http://schemas.microsoft.com/office/drawing/2014/main" val="1421319461"/>
                    </a:ext>
                  </a:extLst>
                </a:gridCol>
                <a:gridCol w="1261455">
                  <a:extLst>
                    <a:ext uri="{9D8B030D-6E8A-4147-A177-3AD203B41FA5}">
                      <a16:colId xmlns:a16="http://schemas.microsoft.com/office/drawing/2014/main" val="1767221086"/>
                    </a:ext>
                  </a:extLst>
                </a:gridCol>
                <a:gridCol w="1343296">
                  <a:extLst>
                    <a:ext uri="{9D8B030D-6E8A-4147-A177-3AD203B41FA5}">
                      <a16:colId xmlns:a16="http://schemas.microsoft.com/office/drawing/2014/main" val="3986575906"/>
                    </a:ext>
                  </a:extLst>
                </a:gridCol>
                <a:gridCol w="807105">
                  <a:extLst>
                    <a:ext uri="{9D8B030D-6E8A-4147-A177-3AD203B41FA5}">
                      <a16:colId xmlns:a16="http://schemas.microsoft.com/office/drawing/2014/main" val="1087762376"/>
                    </a:ext>
                  </a:extLst>
                </a:gridCol>
                <a:gridCol w="1001826">
                  <a:extLst>
                    <a:ext uri="{9D8B030D-6E8A-4147-A177-3AD203B41FA5}">
                      <a16:colId xmlns:a16="http://schemas.microsoft.com/office/drawing/2014/main" val="3477458117"/>
                    </a:ext>
                  </a:extLst>
                </a:gridCol>
                <a:gridCol w="1470289">
                  <a:extLst>
                    <a:ext uri="{9D8B030D-6E8A-4147-A177-3AD203B41FA5}">
                      <a16:colId xmlns:a16="http://schemas.microsoft.com/office/drawing/2014/main" val="990213614"/>
                    </a:ext>
                  </a:extLst>
                </a:gridCol>
                <a:gridCol w="914344">
                  <a:extLst>
                    <a:ext uri="{9D8B030D-6E8A-4147-A177-3AD203B41FA5}">
                      <a16:colId xmlns:a16="http://schemas.microsoft.com/office/drawing/2014/main" val="2918238571"/>
                    </a:ext>
                  </a:extLst>
                </a:gridCol>
              </a:tblGrid>
              <a:tr h="244155">
                <a:tc gridSpan="11">
                  <a:txBody>
                    <a:bodyPr/>
                    <a:lstStyle/>
                    <a:p>
                      <a:pPr algn="ctr">
                        <a:lnSpc>
                          <a:spcPct val="115000"/>
                        </a:lnSpc>
                        <a:spcAft>
                          <a:spcPts val="0"/>
                        </a:spcAft>
                      </a:pPr>
                      <a:r>
                        <a:rPr lang="it-IT" sz="800" dirty="0">
                          <a:effectLst/>
                        </a:rPr>
                        <a:t>DISPOSIZIONE AULE </a:t>
                      </a:r>
                      <a:r>
                        <a:rPr lang="it-IT" sz="800" dirty="0">
                          <a:effectLst/>
                          <a:highlight>
                            <a:srgbClr val="00FFFF"/>
                          </a:highlight>
                        </a:rPr>
                        <a:t>PRIMARIA PELLALEPRE</a:t>
                      </a:r>
                      <a:r>
                        <a:rPr lang="it-IT" sz="800" dirty="0">
                          <a:effectLst/>
                        </a:rPr>
                        <a:t> A.S. 2020_2021 DM 18/12/75</a:t>
                      </a:r>
                    </a:p>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42761474"/>
                  </a:ext>
                </a:extLst>
              </a:tr>
              <a:tr h="610387">
                <a:tc>
                  <a:txBody>
                    <a:bodyPr/>
                    <a:lstStyle/>
                    <a:p>
                      <a:pPr algn="ctr">
                        <a:lnSpc>
                          <a:spcPct val="115000"/>
                        </a:lnSpc>
                        <a:spcAft>
                          <a:spcPts val="0"/>
                        </a:spcAft>
                      </a:pPr>
                      <a:r>
                        <a:rPr lang="it-IT" sz="800">
                          <a:effectLst/>
                        </a:rPr>
                        <a:t>MQ</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nchor="ctr"/>
                </a:tc>
                <a:tc>
                  <a:txBody>
                    <a:bodyPr/>
                    <a:lstStyle/>
                    <a:p>
                      <a:pPr algn="ctr">
                        <a:lnSpc>
                          <a:spcPct val="115000"/>
                        </a:lnSpc>
                        <a:spcAft>
                          <a:spcPts val="0"/>
                        </a:spcAft>
                      </a:pPr>
                      <a:r>
                        <a:rPr lang="it-IT" sz="800">
                          <a:effectLst/>
                        </a:rPr>
                        <a:t>DISP. INTERNA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nchor="ctr"/>
                </a:tc>
                <a:tc>
                  <a:txBody>
                    <a:bodyPr/>
                    <a:lstStyle/>
                    <a:p>
                      <a:pPr algn="ctr">
                        <a:lnSpc>
                          <a:spcPct val="115000"/>
                        </a:lnSpc>
                        <a:spcAft>
                          <a:spcPts val="0"/>
                        </a:spcAft>
                      </a:pPr>
                      <a:r>
                        <a:rPr lang="it-IT" sz="800">
                          <a:effectLst/>
                        </a:rPr>
                        <a:t>: 1.80 N. ALUNNI</a:t>
                      </a:r>
                    </a:p>
                    <a:p>
                      <a:pPr algn="ctr">
                        <a:lnSpc>
                          <a:spcPct val="115000"/>
                        </a:lnSpc>
                        <a:spcAft>
                          <a:spcPts val="0"/>
                        </a:spcAft>
                      </a:pPr>
                      <a:r>
                        <a:rPr lang="it-IT" sz="800">
                          <a:effectLst/>
                        </a:rPr>
                        <a:t>: 0,70 MENSA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nchor="ctr"/>
                </a:tc>
                <a:tc>
                  <a:txBody>
                    <a:bodyPr/>
                    <a:lstStyle/>
                    <a:p>
                      <a:pPr algn="ctr">
                        <a:lnSpc>
                          <a:spcPct val="115000"/>
                        </a:lnSpc>
                        <a:spcAft>
                          <a:spcPts val="0"/>
                        </a:spcAft>
                      </a:pPr>
                      <a:r>
                        <a:rPr lang="it-IT" sz="800">
                          <a:effectLst/>
                        </a:rPr>
                        <a:t>ARROTOND.</a:t>
                      </a:r>
                    </a:p>
                    <a:p>
                      <a:pPr algn="ctr">
                        <a:lnSpc>
                          <a:spcPct val="115000"/>
                        </a:lnSpc>
                        <a:spcAft>
                          <a:spcPts val="0"/>
                        </a:spcAft>
                      </a:pPr>
                      <a:r>
                        <a:rPr lang="it-IT" sz="800">
                          <a:effectLst/>
                        </a:rPr>
                        <a:t>Per difetto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nchor="ctr"/>
                </a:tc>
                <a:tc>
                  <a:txBody>
                    <a:bodyPr/>
                    <a:lstStyle/>
                    <a:p>
                      <a:pPr algn="ctr">
                        <a:lnSpc>
                          <a:spcPct val="115000"/>
                        </a:lnSpc>
                        <a:spcAft>
                          <a:spcPts val="0"/>
                        </a:spcAft>
                      </a:pPr>
                      <a:r>
                        <a:rPr lang="it-IT" sz="800">
                          <a:effectLst/>
                        </a:rPr>
                        <a:t>DEROGA</a:t>
                      </a:r>
                    </a:p>
                    <a:p>
                      <a:pPr algn="ctr">
                        <a:lnSpc>
                          <a:spcPct val="115000"/>
                        </a:lnSpc>
                        <a:spcAft>
                          <a:spcPts val="0"/>
                        </a:spcAft>
                      </a:pPr>
                      <a:r>
                        <a:rPr lang="it-IT" sz="800">
                          <a:effectLst/>
                        </a:rPr>
                        <a:t>+5% arrotondato successivamente per difetto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nchor="ctr"/>
                </a:tc>
                <a:tc>
                  <a:txBody>
                    <a:bodyPr/>
                    <a:lstStyle/>
                    <a:p>
                      <a:pPr algn="ctr">
                        <a:lnSpc>
                          <a:spcPct val="115000"/>
                        </a:lnSpc>
                        <a:spcAft>
                          <a:spcPts val="0"/>
                        </a:spcAft>
                      </a:pPr>
                      <a:r>
                        <a:rPr lang="it-IT" sz="800">
                          <a:effectLst/>
                        </a:rPr>
                        <a:t>ALTRE AULE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nchor="ctr"/>
                </a:tc>
                <a:tc>
                  <a:txBody>
                    <a:bodyPr/>
                    <a:lstStyle/>
                    <a:p>
                      <a:pPr algn="ctr">
                        <a:lnSpc>
                          <a:spcPct val="115000"/>
                        </a:lnSpc>
                        <a:spcAft>
                          <a:spcPts val="0"/>
                        </a:spcAft>
                      </a:pPr>
                      <a:r>
                        <a:rPr lang="it-IT" sz="800">
                          <a:effectLst/>
                        </a:rPr>
                        <a:t>MQ EFFETTIVI PER ALUNNO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nchor="ctr"/>
                </a:tc>
                <a:tc>
                  <a:txBody>
                    <a:bodyPr/>
                    <a:lstStyle/>
                    <a:p>
                      <a:pPr algn="ctr">
                        <a:lnSpc>
                          <a:spcPct val="115000"/>
                        </a:lnSpc>
                        <a:spcAft>
                          <a:spcPts val="0"/>
                        </a:spcAft>
                      </a:pPr>
                      <a:r>
                        <a:rPr lang="it-IT" sz="800">
                          <a:effectLst/>
                        </a:rPr>
                        <a:t>N. ALUNNI</a:t>
                      </a:r>
                    </a:p>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nchor="ctr"/>
                </a:tc>
                <a:tc>
                  <a:txBody>
                    <a:bodyPr/>
                    <a:lstStyle/>
                    <a:p>
                      <a:pPr algn="ctr">
                        <a:lnSpc>
                          <a:spcPct val="115000"/>
                        </a:lnSpc>
                        <a:spcAft>
                          <a:spcPts val="0"/>
                        </a:spcAft>
                      </a:pPr>
                      <a:r>
                        <a:rPr lang="it-IT" sz="800">
                          <a:effectLst/>
                        </a:rPr>
                        <a:t>CLASSE PER A.S.2020/21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nchor="ctr"/>
                </a:tc>
                <a:tc>
                  <a:txBody>
                    <a:bodyPr/>
                    <a:lstStyle/>
                    <a:p>
                      <a:pPr algn="ctr">
                        <a:lnSpc>
                          <a:spcPct val="115000"/>
                        </a:lnSpc>
                        <a:spcAft>
                          <a:spcPts val="0"/>
                        </a:spcAft>
                      </a:pPr>
                      <a:r>
                        <a:rPr lang="it-IT" sz="800">
                          <a:effectLst/>
                        </a:rPr>
                        <a:t>NOTE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nchor="ctr"/>
                </a:tc>
                <a:tc>
                  <a:txBody>
                    <a:bodyPr/>
                    <a:lstStyle/>
                    <a:p>
                      <a:pPr algn="ctr">
                        <a:lnSpc>
                          <a:spcPct val="115000"/>
                        </a:lnSpc>
                        <a:spcAft>
                          <a:spcPts val="0"/>
                        </a:spcAft>
                      </a:pPr>
                      <a:r>
                        <a:rPr lang="it-IT" sz="800">
                          <a:effectLst/>
                        </a:rPr>
                        <a:t>INGRESSI N. ED ORARIO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nchor="ctr"/>
                </a:tc>
                <a:extLst>
                  <a:ext uri="{0D108BD9-81ED-4DB2-BD59-A6C34878D82A}">
                    <a16:rowId xmlns:a16="http://schemas.microsoft.com/office/drawing/2014/main" val="2547466178"/>
                  </a:ext>
                </a:extLst>
              </a:tr>
              <a:tr h="122078">
                <a:tc gridSpan="11">
                  <a:txBody>
                    <a:bodyPr/>
                    <a:lstStyle/>
                    <a:p>
                      <a:pPr algn="ctr">
                        <a:lnSpc>
                          <a:spcPct val="115000"/>
                        </a:lnSpc>
                        <a:spcAft>
                          <a:spcPts val="0"/>
                        </a:spcAft>
                      </a:pPr>
                      <a:r>
                        <a:rPr lang="it-IT" sz="800">
                          <a:effectLst/>
                        </a:rPr>
                        <a:t>PIANO TERRA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246078281"/>
                  </a:ext>
                </a:extLst>
              </a:tr>
              <a:tr h="122078">
                <a:tc>
                  <a:txBody>
                    <a:bodyPr/>
                    <a:lstStyle/>
                    <a:p>
                      <a:pPr algn="l">
                        <a:lnSpc>
                          <a:spcPct val="115000"/>
                        </a:lnSpc>
                        <a:spcAft>
                          <a:spcPts val="0"/>
                        </a:spcAft>
                      </a:pPr>
                      <a:r>
                        <a:rPr lang="it-IT" sz="800">
                          <a:effectLst/>
                        </a:rPr>
                        <a:t>122,98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175,68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176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ATRIO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1882654386"/>
                  </a:ext>
                </a:extLst>
              </a:tr>
              <a:tr h="122078">
                <a:tc>
                  <a:txBody>
                    <a:bodyPr/>
                    <a:lstStyle/>
                    <a:p>
                      <a:pPr algn="l">
                        <a:lnSpc>
                          <a:spcPct val="115000"/>
                        </a:lnSpc>
                        <a:spcAft>
                          <a:spcPts val="0"/>
                        </a:spcAft>
                      </a:pPr>
                      <a:r>
                        <a:rPr lang="it-IT" sz="800">
                          <a:effectLst/>
                        </a:rPr>
                        <a:t>15,52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gridSpan="2">
                  <a:txBody>
                    <a:bodyPr/>
                    <a:lstStyle/>
                    <a:p>
                      <a:pPr algn="l">
                        <a:lnSpc>
                          <a:spcPct val="115000"/>
                        </a:lnSpc>
                        <a:spcAft>
                          <a:spcPts val="0"/>
                        </a:spcAft>
                      </a:pPr>
                      <a:r>
                        <a:rPr lang="it-IT" sz="800">
                          <a:effectLst/>
                        </a:rPr>
                        <a:t>1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hMerge="1">
                  <a:txBody>
                    <a:bodyPr/>
                    <a:lstStyle/>
                    <a:p>
                      <a:endParaRPr lang="it-IT"/>
                    </a:p>
                  </a:txBody>
                  <a:tcPr/>
                </a:tc>
                <a:extLst>
                  <a:ext uri="{0D108BD9-81ED-4DB2-BD59-A6C34878D82A}">
                    <a16:rowId xmlns:a16="http://schemas.microsoft.com/office/drawing/2014/main" val="1623407446"/>
                  </a:ext>
                </a:extLst>
              </a:tr>
              <a:tr h="467005">
                <a:tc>
                  <a:txBody>
                    <a:bodyPr/>
                    <a:lstStyle/>
                    <a:p>
                      <a:pPr algn="l">
                        <a:lnSpc>
                          <a:spcPct val="115000"/>
                        </a:lnSpc>
                        <a:spcAft>
                          <a:spcPts val="0"/>
                        </a:spcAft>
                      </a:pPr>
                      <a:r>
                        <a:rPr lang="it-IT" sz="800">
                          <a:effectLst/>
                        </a:rPr>
                        <a:t>46,70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25,94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46,70:13= 3,59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Lontana dalla scala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a:t>
                      </a:r>
                    </a:p>
                    <a:p>
                      <a:pPr algn="l">
                        <a:lnSpc>
                          <a:spcPct val="115000"/>
                        </a:lnSpc>
                        <a:spcAft>
                          <a:spcPts val="0"/>
                        </a:spcAft>
                      </a:pPr>
                      <a:r>
                        <a:rPr lang="it-IT"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1711820480"/>
                  </a:ext>
                </a:extLst>
              </a:tr>
              <a:tr h="467005">
                <a:tc>
                  <a:txBody>
                    <a:bodyPr/>
                    <a:lstStyle/>
                    <a:p>
                      <a:pPr algn="l">
                        <a:lnSpc>
                          <a:spcPct val="115000"/>
                        </a:lnSpc>
                        <a:spcAft>
                          <a:spcPts val="0"/>
                        </a:spcAft>
                      </a:pPr>
                      <a:r>
                        <a:rPr lang="it-IT" sz="800">
                          <a:effectLst/>
                        </a:rPr>
                        <a:t>46,38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dirty="0">
                          <a:effectLst/>
                        </a:rPr>
                        <a:t>25,76</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46,38:11= 4,21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3958404777"/>
                  </a:ext>
                </a:extLst>
              </a:tr>
              <a:tr h="122078">
                <a:tc>
                  <a:txBody>
                    <a:bodyPr/>
                    <a:lstStyle/>
                    <a:p>
                      <a:pPr algn="l">
                        <a:lnSpc>
                          <a:spcPct val="115000"/>
                        </a:lnSpc>
                        <a:spcAft>
                          <a:spcPts val="0"/>
                        </a:spcAft>
                      </a:pPr>
                      <a:r>
                        <a:rPr lang="it-IT" sz="800">
                          <a:effectLst/>
                        </a:rPr>
                        <a:t>31,31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17,39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17,35=17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RECUPERO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965305668"/>
                  </a:ext>
                </a:extLst>
              </a:tr>
              <a:tr h="122078">
                <a:tc>
                  <a:txBody>
                    <a:bodyPr/>
                    <a:lstStyle/>
                    <a:p>
                      <a:pPr algn="l">
                        <a:lnSpc>
                          <a:spcPct val="115000"/>
                        </a:lnSpc>
                        <a:spcAft>
                          <a:spcPts val="0"/>
                        </a:spcAft>
                      </a:pPr>
                      <a:r>
                        <a:rPr lang="it-IT" sz="800">
                          <a:effectLst/>
                        </a:rPr>
                        <a:t>52,20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DISIMPEGNO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2141040526"/>
                  </a:ext>
                </a:extLst>
              </a:tr>
              <a:tr h="122078">
                <a:tc>
                  <a:txBody>
                    <a:bodyPr/>
                    <a:lstStyle/>
                    <a:p>
                      <a:pPr algn="l">
                        <a:lnSpc>
                          <a:spcPct val="115000"/>
                        </a:lnSpc>
                        <a:spcAft>
                          <a:spcPts val="0"/>
                        </a:spcAft>
                      </a:pPr>
                      <a:r>
                        <a:rPr lang="it-IT" sz="800">
                          <a:effectLst/>
                        </a:rPr>
                        <a:t>41,03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DISIMPEGNO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2142922752"/>
                  </a:ext>
                </a:extLst>
              </a:tr>
              <a:tr h="122078">
                <a:tc>
                  <a:txBody>
                    <a:bodyPr/>
                    <a:lstStyle/>
                    <a:p>
                      <a:pPr algn="l">
                        <a:lnSpc>
                          <a:spcPct val="115000"/>
                        </a:lnSpc>
                        <a:spcAft>
                          <a:spcPts val="0"/>
                        </a:spcAft>
                      </a:pPr>
                      <a:r>
                        <a:rPr lang="it-IT" sz="800">
                          <a:effectLst/>
                        </a:rPr>
                        <a:t>34.64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19,24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19,95=19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PC</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2591479200"/>
                  </a:ext>
                </a:extLst>
              </a:tr>
              <a:tr h="467005">
                <a:tc>
                  <a:txBody>
                    <a:bodyPr/>
                    <a:lstStyle/>
                    <a:p>
                      <a:pPr algn="l">
                        <a:lnSpc>
                          <a:spcPct val="115000"/>
                        </a:lnSpc>
                        <a:spcAft>
                          <a:spcPts val="0"/>
                        </a:spcAft>
                      </a:pPr>
                      <a:r>
                        <a:rPr lang="it-IT" sz="800">
                          <a:effectLst/>
                        </a:rPr>
                        <a:t>46,16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25,64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dirty="0">
                          <a:effectLst/>
                        </a:rPr>
                        <a:t>26,25=26</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46,16:10=4,61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3434053146"/>
                  </a:ext>
                </a:extLst>
              </a:tr>
              <a:tr h="976619">
                <a:tc>
                  <a:txBody>
                    <a:bodyPr/>
                    <a:lstStyle/>
                    <a:p>
                      <a:pPr algn="l">
                        <a:lnSpc>
                          <a:spcPct val="115000"/>
                        </a:lnSpc>
                        <a:spcAft>
                          <a:spcPts val="0"/>
                        </a:spcAft>
                      </a:pPr>
                      <a:r>
                        <a:rPr lang="it-IT" sz="800">
                          <a:effectLst/>
                        </a:rPr>
                        <a:t>46,42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25,78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46,42:20=2,32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3</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1597830813"/>
                  </a:ext>
                </a:extLst>
              </a:tr>
              <a:tr h="700508">
                <a:tc>
                  <a:txBody>
                    <a:bodyPr/>
                    <a:lstStyle/>
                    <a:p>
                      <a:pPr algn="l">
                        <a:lnSpc>
                          <a:spcPct val="115000"/>
                        </a:lnSpc>
                        <a:spcAft>
                          <a:spcPts val="0"/>
                        </a:spcAft>
                      </a:pPr>
                      <a:r>
                        <a:rPr lang="it-IT" sz="800">
                          <a:effectLst/>
                        </a:rPr>
                        <a:t>46,44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25,80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46,44:18=2,60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highlight>
                            <a:srgbClr val="00FFFF"/>
                          </a:highlight>
                        </a:rPr>
                        <a:t>1H</a:t>
                      </a:r>
                      <a:r>
                        <a:rPr lang="it-IT" sz="800">
                          <a:effectLst/>
                        </a:rPr>
                        <a:t> portarne fuori con altri 3 alunni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1380278614"/>
                  </a:ext>
                </a:extLst>
              </a:tr>
              <a:tr h="122078">
                <a:tc>
                  <a:txBody>
                    <a:bodyPr/>
                    <a:lstStyle/>
                    <a:p>
                      <a:pPr algn="l">
                        <a:lnSpc>
                          <a:spcPct val="115000"/>
                        </a:lnSpc>
                        <a:spcAft>
                          <a:spcPts val="0"/>
                        </a:spcAft>
                      </a:pPr>
                      <a:r>
                        <a:rPr lang="it-IT" sz="800">
                          <a:effectLst/>
                        </a:rPr>
                        <a:t>14,43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PLURIUSO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gridSpan="5">
                  <a:txBody>
                    <a:bodyPr/>
                    <a:lstStyle/>
                    <a:p>
                      <a:pPr algn="l">
                        <a:lnSpc>
                          <a:spcPct val="115000"/>
                        </a:lnSpc>
                        <a:spcAft>
                          <a:spcPts val="0"/>
                        </a:spcAft>
                      </a:pPr>
                      <a:r>
                        <a:rPr lang="it-IT" sz="800">
                          <a:effectLst/>
                        </a:rPr>
                        <a:t>LOCALE ISOLAMENTO CASI SOSPETTI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087558346"/>
                  </a:ext>
                </a:extLst>
              </a:tr>
              <a:tr h="122078">
                <a:tc gridSpan="11">
                  <a:txBody>
                    <a:bodyPr/>
                    <a:lstStyle/>
                    <a:p>
                      <a:pPr algn="ctr">
                        <a:lnSpc>
                          <a:spcPct val="115000"/>
                        </a:lnSpc>
                        <a:spcAft>
                          <a:spcPts val="0"/>
                        </a:spcAft>
                      </a:pPr>
                      <a:r>
                        <a:rPr lang="it-IT" sz="800">
                          <a:effectLst/>
                        </a:rPr>
                        <a:t>PIANO SEMINTERRATO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989930661"/>
                  </a:ext>
                </a:extLst>
              </a:tr>
              <a:tr h="122078">
                <a:tc>
                  <a:txBody>
                    <a:bodyPr/>
                    <a:lstStyle/>
                    <a:p>
                      <a:pPr algn="l">
                        <a:lnSpc>
                          <a:spcPct val="115000"/>
                        </a:lnSpc>
                        <a:spcAft>
                          <a:spcPts val="0"/>
                        </a:spcAft>
                      </a:pPr>
                      <a:r>
                        <a:rPr lang="it-IT" sz="800">
                          <a:effectLst/>
                        </a:rPr>
                        <a:t>183,10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101,72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102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PALESTRA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1084948947"/>
                  </a:ext>
                </a:extLst>
              </a:tr>
              <a:tr h="122078">
                <a:tc>
                  <a:txBody>
                    <a:bodyPr/>
                    <a:lstStyle/>
                    <a:p>
                      <a:pPr algn="l">
                        <a:lnSpc>
                          <a:spcPct val="115000"/>
                        </a:lnSpc>
                        <a:spcAft>
                          <a:spcPts val="0"/>
                        </a:spcAft>
                      </a:pPr>
                      <a:r>
                        <a:rPr lang="it-IT" sz="800">
                          <a:effectLst/>
                        </a:rPr>
                        <a:t>63,86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DISIMPEGNO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1269584223"/>
                  </a:ext>
                </a:extLst>
              </a:tr>
              <a:tr h="122078">
                <a:tc>
                  <a:txBody>
                    <a:bodyPr/>
                    <a:lstStyle/>
                    <a:p>
                      <a:pPr algn="l">
                        <a:lnSpc>
                          <a:spcPct val="115000"/>
                        </a:lnSpc>
                        <a:spcAft>
                          <a:spcPts val="0"/>
                        </a:spcAft>
                      </a:pPr>
                      <a:r>
                        <a:rPr lang="it-IT" sz="800">
                          <a:effectLst/>
                        </a:rPr>
                        <a:t>40,09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22,27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22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23,10=23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BIBLIOTECA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gridSpan="2">
                  <a:txBody>
                    <a:bodyPr/>
                    <a:lstStyle/>
                    <a:p>
                      <a:pPr algn="l">
                        <a:lnSpc>
                          <a:spcPct val="115000"/>
                        </a:lnSpc>
                        <a:spcAft>
                          <a:spcPts val="0"/>
                        </a:spcAft>
                      </a:pPr>
                      <a:r>
                        <a:rPr lang="it-IT" sz="800">
                          <a:effectLst/>
                        </a:rPr>
                        <a:t>USARE PER SDOPPIARE 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hMerge="1">
                  <a:txBody>
                    <a:bodyPr/>
                    <a:lstStyle/>
                    <a:p>
                      <a:endParaRPr lang="it-IT"/>
                    </a:p>
                  </a:txBody>
                  <a:tcPr/>
                </a:tc>
                <a:extLst>
                  <a:ext uri="{0D108BD9-81ED-4DB2-BD59-A6C34878D82A}">
                    <a16:rowId xmlns:a16="http://schemas.microsoft.com/office/drawing/2014/main" val="440784054"/>
                  </a:ext>
                </a:extLst>
              </a:tr>
              <a:tr h="122078">
                <a:tc>
                  <a:txBody>
                    <a:bodyPr/>
                    <a:lstStyle/>
                    <a:p>
                      <a:pPr algn="l">
                        <a:lnSpc>
                          <a:spcPct val="115000"/>
                        </a:lnSpc>
                        <a:spcAft>
                          <a:spcPts val="0"/>
                        </a:spcAft>
                      </a:pPr>
                      <a:r>
                        <a:rPr lang="it-IT" sz="800">
                          <a:effectLst/>
                        </a:rPr>
                        <a:t>37,48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20,82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20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21,86=21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INGLESE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3967369600"/>
                  </a:ext>
                </a:extLst>
              </a:tr>
              <a:tr h="122078">
                <a:tc>
                  <a:txBody>
                    <a:bodyPr/>
                    <a:lstStyle/>
                    <a:p>
                      <a:pPr algn="l">
                        <a:lnSpc>
                          <a:spcPct val="115000"/>
                        </a:lnSpc>
                        <a:spcAft>
                          <a:spcPts val="0"/>
                        </a:spcAft>
                      </a:pPr>
                      <a:r>
                        <a:rPr lang="it-IT" sz="800">
                          <a:effectLst/>
                        </a:rPr>
                        <a:t>25,32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14,06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14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14,70=14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DISIMPEGNO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3269356666"/>
                  </a:ext>
                </a:extLst>
              </a:tr>
              <a:tr h="122078">
                <a:tc>
                  <a:txBody>
                    <a:bodyPr/>
                    <a:lstStyle/>
                    <a:p>
                      <a:pPr algn="l">
                        <a:lnSpc>
                          <a:spcPct val="115000"/>
                        </a:lnSpc>
                        <a:spcAft>
                          <a:spcPts val="0"/>
                        </a:spcAft>
                      </a:pPr>
                      <a:r>
                        <a:rPr lang="it-IT" sz="800">
                          <a:effectLst/>
                        </a:rPr>
                        <a:t>50,04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it-IT" sz="800">
                          <a:effectLst/>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71,48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it-IT" sz="800">
                          <a:effectLst/>
                        </a:rPr>
                        <a:t>71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MENSA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1847841516"/>
                  </a:ext>
                </a:extLst>
              </a:tr>
              <a:tr h="122078">
                <a:tc>
                  <a:txBody>
                    <a:bodyPr/>
                    <a:lstStyle/>
                    <a:p>
                      <a:pPr algn="l">
                        <a:lnSpc>
                          <a:spcPct val="115000"/>
                        </a:lnSpc>
                        <a:spcAft>
                          <a:spcPts val="0"/>
                        </a:spcAft>
                      </a:pPr>
                      <a:r>
                        <a:rPr lang="en-US" sz="800">
                          <a:effectLst/>
                        </a:rPr>
                        <a:t>48,61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ctr">
                        <a:lnSpc>
                          <a:spcPct val="115000"/>
                        </a:lnSpc>
                        <a:spcAft>
                          <a:spcPts val="0"/>
                        </a:spcAft>
                      </a:pPr>
                      <a:r>
                        <a:rPr lang="en-US" sz="800">
                          <a:effectLst/>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en-US" sz="800">
                          <a:effectLst/>
                        </a:rPr>
                        <a:t>27,00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indent="207010" algn="l">
                        <a:lnSpc>
                          <a:spcPct val="115000"/>
                        </a:lnSpc>
                        <a:spcAft>
                          <a:spcPts val="0"/>
                        </a:spcAft>
                      </a:pPr>
                      <a:r>
                        <a:rPr lang="en-US" sz="800">
                          <a:effectLst/>
                        </a:rPr>
                        <a:t>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en-US" sz="800">
                          <a:effectLst/>
                        </a:rPr>
                        <a:t>28,35=28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en-US" sz="800">
                          <a:effectLst/>
                        </a:rPr>
                        <a:t>VIDEO/MUSICA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l">
                        <a:lnSpc>
                          <a:spcPct val="115000"/>
                        </a:lnSpc>
                        <a:spcAft>
                          <a:spcPts val="0"/>
                        </a:spcAft>
                      </a:pPr>
                      <a:r>
                        <a:rPr lang="en-US"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3243086487"/>
                  </a:ext>
                </a:extLst>
              </a:tr>
            </a:tbl>
          </a:graphicData>
        </a:graphic>
      </p:graphicFrame>
    </p:spTree>
    <p:extLst>
      <p:ext uri="{BB962C8B-B14F-4D97-AF65-F5344CB8AC3E}">
        <p14:creationId xmlns:p14="http://schemas.microsoft.com/office/powerpoint/2010/main" val="26635389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5" y="400966"/>
            <a:ext cx="11593745" cy="909674"/>
          </a:xfrm>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it-IT" dirty="0" smtClean="0"/>
              <a:t>     </a:t>
            </a:r>
            <a:r>
              <a:rPr lang="it-IT" sz="3600" dirty="0" smtClean="0"/>
              <a:t>PRIMARIA</a:t>
            </a:r>
            <a:r>
              <a:rPr lang="it-IT" dirty="0" smtClean="0"/>
              <a:t> </a:t>
            </a:r>
            <a:r>
              <a:rPr lang="it-IT" sz="3600" dirty="0" smtClean="0"/>
              <a:t>GIANICO</a:t>
            </a:r>
            <a:endParaRPr lang="it-IT" sz="3600" dirty="0"/>
          </a:p>
        </p:txBody>
      </p:sp>
      <p:sp>
        <p:nvSpPr>
          <p:cNvPr id="5" name="Segnaposto contenuto 2"/>
          <p:cNvSpPr>
            <a:spLocks noGrp="1"/>
          </p:cNvSpPr>
          <p:nvPr>
            <p:ph idx="1"/>
          </p:nvPr>
        </p:nvSpPr>
        <p:spPr>
          <a:xfrm>
            <a:off x="241206" y="1310640"/>
            <a:ext cx="5571765" cy="5335820"/>
          </a:xfrm>
        </p:spPr>
        <p:style>
          <a:lnRef idx="2">
            <a:schemeClr val="accent5"/>
          </a:lnRef>
          <a:fillRef idx="1">
            <a:schemeClr val="lt1"/>
          </a:fillRef>
          <a:effectRef idx="0">
            <a:schemeClr val="accent5"/>
          </a:effectRef>
          <a:fontRef idx="minor">
            <a:schemeClr val="dk1"/>
          </a:fontRef>
        </p:style>
        <p:txBody>
          <a:bodyPr>
            <a:normAutofit fontScale="47500" lnSpcReduction="20000"/>
          </a:bodyPr>
          <a:lstStyle/>
          <a:p>
            <a:pPr marL="0" indent="0">
              <a:lnSpc>
                <a:spcPct val="120000"/>
              </a:lnSpc>
              <a:spcBef>
                <a:spcPts val="0"/>
              </a:spcBef>
              <a:spcAft>
                <a:spcPts val="0"/>
              </a:spcAft>
              <a:buNone/>
            </a:pPr>
            <a:r>
              <a:rPr lang="it-IT" sz="2500" b="1" dirty="0" smtClean="0">
                <a:solidFill>
                  <a:srgbClr val="002060"/>
                </a:solidFill>
                <a:latin typeface="Times New Roman" panose="02020603050405020304" pitchFamily="18" charset="0"/>
                <a:cs typeface="Times New Roman" panose="02020603050405020304" pitchFamily="18" charset="0"/>
              </a:rPr>
              <a:t>ENTRATA</a:t>
            </a: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Si utilizzano l’ingresso dal cancello grande «zona seminterrato»1, l’ingresso principale dal cancello piccolo «rampa» 2, ingresso retro «zona mensa» 3 per suddividere gli alunni ed evitare assembramento.</a:t>
            </a: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Le classi entrano secondo l’ordine seguente, vengono accolte dall’insegnante e si recano direttamente nelle aule senza sostare nell’atrio:</a:t>
            </a:r>
          </a:p>
          <a:p>
            <a:pPr marL="0" indent="0" algn="just">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Ore 7.55 </a:t>
            </a:r>
          </a:p>
          <a:p>
            <a:pPr marL="0" indent="0">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ingresso principale cancello grande «zona seminterrato» 1: 3^A</a:t>
            </a:r>
          </a:p>
          <a:p>
            <a:pPr marL="0" indent="0">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ingresso principale cancello piccolo «rampa» 2: </a:t>
            </a:r>
            <a:r>
              <a:rPr lang="it-IT" sz="2500" dirty="0" smtClean="0">
                <a:solidFill>
                  <a:srgbClr val="002060"/>
                </a:solidFill>
                <a:latin typeface="Times New Roman" panose="02020603050405020304" pitchFamily="18" charset="0"/>
                <a:cs typeface="Times New Roman" panose="02020603050405020304" pitchFamily="18" charset="0"/>
              </a:rPr>
              <a:t>1^A_2^A</a:t>
            </a:r>
          </a:p>
          <a:p>
            <a:pPr marL="0" indent="0">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ingresso retro «zona mensa» 3: 3^B</a:t>
            </a:r>
          </a:p>
          <a:p>
            <a:pPr marL="0" indent="0" algn="just">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Ore 8.05</a:t>
            </a: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ingresso principale cancello grande «zona seminterrato» 1: 4^A </a:t>
            </a:r>
          </a:p>
          <a:p>
            <a:pPr marL="0" indent="0" algn="just">
              <a:lnSpc>
                <a:spcPct val="120000"/>
              </a:lnSpc>
              <a:spcBef>
                <a:spcPts val="0"/>
              </a:spcBef>
              <a:spcAft>
                <a:spcPts val="0"/>
              </a:spcAft>
              <a:buNone/>
            </a:pPr>
            <a:r>
              <a:rPr lang="it-IT" sz="2500" dirty="0" smtClean="0">
                <a:solidFill>
                  <a:srgbClr val="002060"/>
                </a:solidFill>
                <a:latin typeface="Times New Roman" panose="02020603050405020304" pitchFamily="18" charset="0"/>
                <a:cs typeface="Times New Roman" panose="02020603050405020304" pitchFamily="18" charset="0"/>
              </a:rPr>
              <a:t>ingresso principale cancello piccolo «rampa» 2: 5^A</a:t>
            </a:r>
          </a:p>
          <a:p>
            <a:pPr marL="0" indent="0" algn="just">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endParaRPr lang="it-IT" sz="25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b="1" dirty="0">
                <a:solidFill>
                  <a:srgbClr val="002060"/>
                </a:solidFill>
                <a:latin typeface="Times New Roman" panose="02020603050405020304" pitchFamily="18" charset="0"/>
                <a:cs typeface="Times New Roman" panose="02020603050405020304" pitchFamily="18" charset="0"/>
              </a:rPr>
              <a:t>SERVIZIO ANTICIPO</a:t>
            </a:r>
            <a:r>
              <a:rPr lang="it-IT" sz="2500" dirty="0">
                <a:solidFill>
                  <a:srgbClr val="002060"/>
                </a:solidFill>
                <a:latin typeface="Times New Roman" panose="02020603050405020304" pitchFamily="18" charset="0"/>
                <a:cs typeface="Times New Roman" panose="02020603050405020304" pitchFamily="18" charset="0"/>
              </a:rPr>
              <a:t>: segnali a pavimento per distanziare gli alunni, calcolare il totale ed eventualmente fare graduatoria degli ammessi in base alla capienza dell’atrio.</a:t>
            </a:r>
          </a:p>
          <a:p>
            <a:pPr marL="0" indent="0" algn="just">
              <a:lnSpc>
                <a:spcPct val="120000"/>
              </a:lnSpc>
              <a:spcBef>
                <a:spcPts val="0"/>
              </a:spcBef>
              <a:spcAft>
                <a:spcPts val="0"/>
              </a:spcAft>
              <a:buNone/>
            </a:pPr>
            <a:r>
              <a:rPr lang="it-IT" sz="2500" dirty="0">
                <a:solidFill>
                  <a:srgbClr val="002060"/>
                </a:solidFill>
                <a:latin typeface="Times New Roman" panose="02020603050405020304" pitchFamily="18" charset="0"/>
                <a:cs typeface="Times New Roman" panose="02020603050405020304" pitchFamily="18" charset="0"/>
              </a:rPr>
              <a:t>La responsabilità dei docenti sugli alunni inizia alle 7.55 pertanto le classi che entrano in orari successivi sono accolte dai docenti alle 7.55 ed attendono nel giardino, distribuite all’interno della pertinenza utilizzando eventualmente le posizioni già assegnate della prova di evacuazione e mantenendo il distanziamento</a:t>
            </a:r>
            <a:r>
              <a:rPr lang="it-IT" sz="2500" dirty="0" smtClean="0">
                <a:solidFill>
                  <a:srgbClr val="002060"/>
                </a:solidFill>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endParaRPr lang="it-IT" sz="25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500" dirty="0">
                <a:solidFill>
                  <a:srgbClr val="FF0000"/>
                </a:solidFill>
                <a:latin typeface="Times New Roman" panose="02020603050405020304" pitchFamily="18" charset="0"/>
                <a:cs typeface="Times New Roman" panose="02020603050405020304" pitchFamily="18" charset="0"/>
              </a:rPr>
              <a:t>Gli alunni si recano fin da subito presso gli ingressi assegnati; non è in alcun modo consentita la sosta o </a:t>
            </a:r>
            <a:r>
              <a:rPr lang="it-IT" sz="2500" dirty="0" smtClean="0">
                <a:solidFill>
                  <a:srgbClr val="FF0000"/>
                </a:solidFill>
                <a:latin typeface="Times New Roman" panose="02020603050405020304" pitchFamily="18" charset="0"/>
                <a:cs typeface="Times New Roman" panose="02020603050405020304" pitchFamily="18" charset="0"/>
              </a:rPr>
              <a:t>l’intrattenimento </a:t>
            </a:r>
            <a:r>
              <a:rPr lang="it-IT" sz="2500" dirty="0">
                <a:solidFill>
                  <a:srgbClr val="FF0000"/>
                </a:solidFill>
                <a:latin typeface="Times New Roman" panose="02020603050405020304" pitchFamily="18" charset="0"/>
                <a:cs typeface="Times New Roman" panose="02020603050405020304" pitchFamily="18" charset="0"/>
              </a:rPr>
              <a:t>sul piazzale e nelle aree adibite ad accoglienza. </a:t>
            </a:r>
          </a:p>
          <a:p>
            <a:pPr marL="0" indent="0">
              <a:buNone/>
            </a:pP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6" y="400966"/>
            <a:ext cx="1189635" cy="721940"/>
          </a:xfrm>
          <a:prstGeom prst="rect">
            <a:avLst/>
          </a:prstGeom>
        </p:spPr>
      </p:pic>
      <p:sp>
        <p:nvSpPr>
          <p:cNvPr id="6" name="Segnaposto contenuto 2"/>
          <p:cNvSpPr txBox="1">
            <a:spLocks/>
          </p:cNvSpPr>
          <p:nvPr/>
        </p:nvSpPr>
        <p:spPr>
          <a:xfrm>
            <a:off x="6087291" y="2052638"/>
            <a:ext cx="5695406" cy="4195762"/>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47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9pPr>
          </a:lstStyle>
          <a:p>
            <a:pPr marL="0" indent="0">
              <a:buFont typeface="Wingdings 3" charset="2"/>
              <a:buNone/>
            </a:pPr>
            <a:r>
              <a:rPr lang="it-IT" sz="2500" b="1" dirty="0" smtClean="0">
                <a:solidFill>
                  <a:srgbClr val="002060"/>
                </a:solidFill>
                <a:latin typeface="Times New Roman" panose="02020603050405020304" pitchFamily="18" charset="0"/>
                <a:cs typeface="Times New Roman" panose="02020603050405020304" pitchFamily="18" charset="0"/>
              </a:rPr>
              <a:t>ENTRATA</a:t>
            </a:r>
          </a:p>
          <a:p>
            <a:pPr marL="0" indent="0" algn="just">
              <a:buFont typeface="Wingdings 3" charset="2"/>
              <a:buNone/>
            </a:pPr>
            <a:r>
              <a:rPr lang="it-IT" sz="2500" dirty="0" smtClean="0">
                <a:solidFill>
                  <a:srgbClr val="002060"/>
                </a:solidFill>
                <a:latin typeface="Times New Roman" panose="02020603050405020304" pitchFamily="18" charset="0"/>
                <a:cs typeface="Times New Roman" panose="02020603050405020304" pitchFamily="18" charset="0"/>
              </a:rPr>
              <a:t>Si utilizzano l’ingresso principale dal cancello grande, l’ingresso principale dal cancello piccolo per suddividere gli alunni ed evitare assembramento.</a:t>
            </a:r>
          </a:p>
          <a:p>
            <a:pPr marL="0" indent="0" algn="just">
              <a:buFont typeface="Wingdings 3" charset="2"/>
              <a:buNone/>
            </a:pPr>
            <a:r>
              <a:rPr lang="it-IT" sz="2500" dirty="0" smtClean="0">
                <a:solidFill>
                  <a:srgbClr val="002060"/>
                </a:solidFill>
                <a:latin typeface="Times New Roman" panose="02020603050405020304" pitchFamily="18" charset="0"/>
                <a:cs typeface="Times New Roman" panose="02020603050405020304" pitchFamily="18" charset="0"/>
              </a:rPr>
              <a:t>Le classi entrano secondo l’ordine seguente, vengono accolte dall’insegnante e si recano direttamente nelle aule senza sostare nell’atrio:</a:t>
            </a:r>
          </a:p>
          <a:p>
            <a:pPr marL="0" indent="0">
              <a:buFont typeface="Wingdings 3" charset="2"/>
              <a:buNone/>
            </a:pPr>
            <a:r>
              <a:rPr lang="it-IT" sz="2500" dirty="0" smtClean="0">
                <a:solidFill>
                  <a:srgbClr val="002060"/>
                </a:solidFill>
                <a:latin typeface="Times New Roman" panose="02020603050405020304" pitchFamily="18" charset="0"/>
                <a:cs typeface="Times New Roman" panose="02020603050405020304" pitchFamily="18" charset="0"/>
              </a:rPr>
              <a:t>Ore 7.55 </a:t>
            </a:r>
            <a:r>
              <a:rPr lang="it-IT" sz="2500" dirty="0" smtClean="0">
                <a:solidFill>
                  <a:srgbClr val="FF0000"/>
                </a:solidFill>
                <a:latin typeface="Times New Roman" panose="02020603050405020304" pitchFamily="18" charset="0"/>
                <a:cs typeface="Times New Roman" panose="02020603050405020304" pitchFamily="18" charset="0"/>
              </a:rPr>
              <a:t>VERIFICARE CLASSI CON SCUOLABUS, E DOVE SONO POSIZIONATE A QUALE PIANO</a:t>
            </a:r>
          </a:p>
          <a:p>
            <a:pPr marL="0" indent="0" algn="just">
              <a:buFont typeface="Wingdings 3" charset="2"/>
              <a:buNone/>
            </a:pPr>
            <a:r>
              <a:rPr lang="it-IT" sz="2500" dirty="0" smtClean="0">
                <a:solidFill>
                  <a:srgbClr val="002060"/>
                </a:solidFill>
                <a:latin typeface="Times New Roman" panose="02020603050405020304" pitchFamily="18" charset="0"/>
                <a:cs typeface="Times New Roman" panose="02020603050405020304" pitchFamily="18" charset="0"/>
              </a:rPr>
              <a:t>ingresso principale cancello grande: 2^A/ 3^A</a:t>
            </a:r>
          </a:p>
          <a:p>
            <a:pPr marL="0" indent="0" algn="just">
              <a:buFont typeface="Wingdings 3" charset="2"/>
              <a:buNone/>
            </a:pPr>
            <a:r>
              <a:rPr lang="it-IT" sz="2500" dirty="0" smtClean="0">
                <a:solidFill>
                  <a:srgbClr val="002060"/>
                </a:solidFill>
                <a:latin typeface="Times New Roman" panose="02020603050405020304" pitchFamily="18" charset="0"/>
                <a:cs typeface="Times New Roman" panose="02020603050405020304" pitchFamily="18" charset="0"/>
              </a:rPr>
              <a:t>Ingresso principale cancello piccolo:  4^A</a:t>
            </a:r>
          </a:p>
          <a:p>
            <a:pPr marL="0" indent="0" algn="just">
              <a:buFont typeface="Wingdings 3" charset="2"/>
              <a:buNone/>
            </a:pPr>
            <a:r>
              <a:rPr lang="it-IT" sz="2500" dirty="0" smtClean="0">
                <a:solidFill>
                  <a:srgbClr val="002060"/>
                </a:solidFill>
                <a:latin typeface="Times New Roman" panose="02020603050405020304" pitchFamily="18" charset="0"/>
                <a:cs typeface="Times New Roman" panose="02020603050405020304" pitchFamily="18" charset="0"/>
              </a:rPr>
              <a:t>Ore 8.05</a:t>
            </a:r>
          </a:p>
          <a:p>
            <a:pPr marL="0" indent="0" algn="just">
              <a:buFont typeface="Wingdings 3" charset="2"/>
              <a:buNone/>
            </a:pPr>
            <a:r>
              <a:rPr lang="it-IT" sz="2500" dirty="0" smtClean="0">
                <a:solidFill>
                  <a:srgbClr val="002060"/>
                </a:solidFill>
                <a:latin typeface="Times New Roman" panose="02020603050405020304" pitchFamily="18" charset="0"/>
                <a:cs typeface="Times New Roman" panose="02020603050405020304" pitchFamily="18" charset="0"/>
              </a:rPr>
              <a:t>ingresso principale cancello grande: 1^A</a:t>
            </a:r>
          </a:p>
          <a:p>
            <a:pPr marL="0" indent="0" algn="just">
              <a:buFont typeface="Wingdings 3" charset="2"/>
              <a:buNone/>
            </a:pPr>
            <a:r>
              <a:rPr lang="it-IT" sz="2500" dirty="0" smtClean="0">
                <a:solidFill>
                  <a:srgbClr val="002060"/>
                </a:solidFill>
                <a:latin typeface="Times New Roman" panose="02020603050405020304" pitchFamily="18" charset="0"/>
                <a:cs typeface="Times New Roman" panose="02020603050405020304" pitchFamily="18" charset="0"/>
              </a:rPr>
              <a:t>Ingresso principale cancello piccolo: 3^A</a:t>
            </a:r>
          </a:p>
          <a:p>
            <a:pPr marL="0" indent="0" algn="just">
              <a:buFont typeface="Wingdings 3" charset="2"/>
              <a:buNone/>
            </a:pPr>
            <a:r>
              <a:rPr lang="it-IT" sz="2500" b="1" dirty="0" smtClean="0">
                <a:solidFill>
                  <a:srgbClr val="002060"/>
                </a:solidFill>
                <a:latin typeface="Times New Roman" panose="02020603050405020304" pitchFamily="18" charset="0"/>
                <a:cs typeface="Times New Roman" panose="02020603050405020304" pitchFamily="18" charset="0"/>
              </a:rPr>
              <a:t>SERVIZIO ANTICIPO</a:t>
            </a:r>
            <a:r>
              <a:rPr lang="it-IT" sz="2500" dirty="0" smtClean="0">
                <a:solidFill>
                  <a:srgbClr val="002060"/>
                </a:solidFill>
                <a:latin typeface="Times New Roman" panose="02020603050405020304" pitchFamily="18" charset="0"/>
                <a:cs typeface="Times New Roman" panose="02020603050405020304" pitchFamily="18" charset="0"/>
              </a:rPr>
              <a:t>: posizionare segnali a pavimento per distanziare gli alunni, calcolare il totale ed eventualmente fare graduatoria degli ammessi in base alla capienza dell’atrio.</a:t>
            </a:r>
          </a:p>
          <a:p>
            <a:pPr marL="0" indent="0" algn="just">
              <a:buFont typeface="Wingdings 3" charset="2"/>
              <a:buNone/>
            </a:pPr>
            <a:r>
              <a:rPr lang="it-IT" sz="2500" dirty="0" smtClean="0">
                <a:solidFill>
                  <a:srgbClr val="002060"/>
                </a:solidFill>
                <a:latin typeface="Times New Roman" panose="02020603050405020304" pitchFamily="18" charset="0"/>
                <a:cs typeface="Times New Roman" panose="02020603050405020304" pitchFamily="18" charset="0"/>
              </a:rPr>
              <a:t>La responsabilità dei docenti sugli alunni inizia alle 7.55 pertanto le classi che entrano alle 8.05 saranno accolte dai docenti ed attendono nel giardino distribuite all’interno della pertinenza utilizzando eventualmente le posizioni già assegnate della prova di evacuazione.</a:t>
            </a:r>
          </a:p>
          <a:p>
            <a:pPr marL="0" indent="0">
              <a:buFont typeface="Wingdings 3" charset="2"/>
              <a:buNone/>
            </a:pPr>
            <a:endParaRPr lang="it-IT" dirty="0"/>
          </a:p>
        </p:txBody>
      </p:sp>
      <p:sp>
        <p:nvSpPr>
          <p:cNvPr id="7" name="Segnaposto contenuto 2"/>
          <p:cNvSpPr txBox="1">
            <a:spLocks/>
          </p:cNvSpPr>
          <p:nvPr/>
        </p:nvSpPr>
        <p:spPr>
          <a:xfrm>
            <a:off x="6074229" y="1310640"/>
            <a:ext cx="5760721" cy="5335819"/>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9pPr>
          </a:lstStyle>
          <a:p>
            <a:pPr marL="0" indent="0">
              <a:lnSpc>
                <a:spcPct val="110000"/>
              </a:lnSpc>
              <a:spcBef>
                <a:spcPts val="0"/>
              </a:spcBef>
              <a:buFont typeface="Wingdings 3" charset="2"/>
              <a:buNone/>
            </a:pPr>
            <a:r>
              <a:rPr lang="it-IT" sz="1600" b="1" dirty="0" smtClean="0">
                <a:solidFill>
                  <a:srgbClr val="002060"/>
                </a:solidFill>
                <a:latin typeface="Times New Roman" panose="02020603050405020304" pitchFamily="18" charset="0"/>
                <a:cs typeface="Times New Roman" panose="02020603050405020304" pitchFamily="18" charset="0"/>
              </a:rPr>
              <a:t>USCITA</a:t>
            </a:r>
          </a:p>
          <a:p>
            <a:pPr marL="0" indent="0" algn="just">
              <a:lnSpc>
                <a:spcPct val="110000"/>
              </a:lnSpc>
              <a:spcBef>
                <a:spcPts val="0"/>
              </a:spcBef>
              <a:buNone/>
            </a:pPr>
            <a:r>
              <a:rPr lang="it-IT" sz="1600" dirty="0">
                <a:solidFill>
                  <a:srgbClr val="002060"/>
                </a:solidFill>
                <a:latin typeface="Times New Roman" panose="02020603050405020304" pitchFamily="18" charset="0"/>
                <a:cs typeface="Times New Roman" panose="02020603050405020304" pitchFamily="18" charset="0"/>
              </a:rPr>
              <a:t>Si utilizzano </a:t>
            </a:r>
            <a:r>
              <a:rPr lang="it-IT" sz="1600" dirty="0" smtClean="0">
                <a:solidFill>
                  <a:srgbClr val="002060"/>
                </a:solidFill>
                <a:latin typeface="Times New Roman" panose="02020603050405020304" pitchFamily="18" charset="0"/>
                <a:cs typeface="Times New Roman" panose="02020603050405020304" pitchFamily="18" charset="0"/>
              </a:rPr>
              <a:t>l’uscita </a:t>
            </a:r>
            <a:r>
              <a:rPr lang="it-IT" sz="1600" dirty="0">
                <a:solidFill>
                  <a:srgbClr val="002060"/>
                </a:solidFill>
                <a:latin typeface="Times New Roman" panose="02020603050405020304" pitchFamily="18" charset="0"/>
                <a:cs typeface="Times New Roman" panose="02020603050405020304" pitchFamily="18" charset="0"/>
              </a:rPr>
              <a:t>dal cancello </a:t>
            </a:r>
            <a:r>
              <a:rPr lang="it-IT" sz="1600" dirty="0" smtClean="0">
                <a:solidFill>
                  <a:srgbClr val="002060"/>
                </a:solidFill>
                <a:latin typeface="Times New Roman" panose="02020603050405020304" pitchFamily="18" charset="0"/>
                <a:cs typeface="Times New Roman" panose="02020603050405020304" pitchFamily="18" charset="0"/>
              </a:rPr>
              <a:t>grande «zona seminterrato» 1, l’uscita </a:t>
            </a:r>
            <a:r>
              <a:rPr lang="it-IT" sz="1600" dirty="0">
                <a:solidFill>
                  <a:srgbClr val="002060"/>
                </a:solidFill>
                <a:latin typeface="Times New Roman" panose="02020603050405020304" pitchFamily="18" charset="0"/>
                <a:cs typeface="Times New Roman" panose="02020603050405020304" pitchFamily="18" charset="0"/>
              </a:rPr>
              <a:t>principale dal cancello piccolo </a:t>
            </a:r>
            <a:r>
              <a:rPr lang="it-IT" sz="1600" dirty="0" smtClean="0">
                <a:solidFill>
                  <a:srgbClr val="002060"/>
                </a:solidFill>
                <a:latin typeface="Times New Roman" panose="02020603050405020304" pitchFamily="18" charset="0"/>
                <a:cs typeface="Times New Roman" panose="02020603050405020304" pitchFamily="18" charset="0"/>
              </a:rPr>
              <a:t>«rampa» 2, ingresso retro «zona mensa» 3 </a:t>
            </a:r>
            <a:r>
              <a:rPr lang="it-IT" sz="1600" dirty="0">
                <a:solidFill>
                  <a:srgbClr val="002060"/>
                </a:solidFill>
                <a:latin typeface="Times New Roman" panose="02020603050405020304" pitchFamily="18" charset="0"/>
                <a:cs typeface="Times New Roman" panose="02020603050405020304" pitchFamily="18" charset="0"/>
              </a:rPr>
              <a:t>per suddividere gli alunni ed evitare assembramento</a:t>
            </a:r>
            <a:r>
              <a:rPr lang="it-IT" sz="1600" dirty="0" smtClean="0">
                <a:solidFill>
                  <a:srgbClr val="002060"/>
                </a:solidFill>
                <a:latin typeface="Times New Roman" panose="02020603050405020304" pitchFamily="18" charset="0"/>
                <a:cs typeface="Times New Roman" panose="02020603050405020304" pitchFamily="18" charset="0"/>
              </a:rPr>
              <a:t>.</a:t>
            </a:r>
          </a:p>
          <a:p>
            <a:pPr marL="0" indent="0" algn="just">
              <a:lnSpc>
                <a:spcPct val="110000"/>
              </a:lnSpc>
              <a:spcBef>
                <a:spcPts val="0"/>
              </a:spcBef>
              <a:buFont typeface="Wingdings 3" charset="2"/>
              <a:buNone/>
            </a:pPr>
            <a:r>
              <a:rPr lang="it-IT" sz="1600" dirty="0" smtClean="0">
                <a:solidFill>
                  <a:srgbClr val="002060"/>
                </a:solidFill>
                <a:latin typeface="Times New Roman" panose="02020603050405020304" pitchFamily="18" charset="0"/>
                <a:cs typeface="Times New Roman" panose="02020603050405020304" pitchFamily="18" charset="0"/>
              </a:rPr>
              <a:t>Le classi escono secondo l’ordine seguente, vengono accompagnate direttamente dall’insegnante </a:t>
            </a:r>
          </a:p>
          <a:p>
            <a:pPr marL="0" indent="0" algn="just">
              <a:lnSpc>
                <a:spcPct val="110000"/>
              </a:lnSpc>
              <a:spcBef>
                <a:spcPts val="0"/>
              </a:spcBef>
              <a:buFont typeface="Wingdings 3" charset="2"/>
              <a:buNone/>
            </a:pPr>
            <a:endParaRPr lang="it-IT" sz="16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10000"/>
              </a:lnSpc>
              <a:spcBef>
                <a:spcPts val="0"/>
              </a:spcBef>
              <a:buFont typeface="Wingdings 3" charset="2"/>
              <a:buNone/>
            </a:pPr>
            <a:r>
              <a:rPr lang="it-IT" sz="1600" dirty="0" smtClean="0">
                <a:solidFill>
                  <a:srgbClr val="002060"/>
                </a:solidFill>
                <a:latin typeface="Times New Roman" panose="02020603050405020304" pitchFamily="18" charset="0"/>
                <a:cs typeface="Times New Roman" panose="02020603050405020304" pitchFamily="18" charset="0"/>
              </a:rPr>
              <a:t>Ore 12.55</a:t>
            </a:r>
          </a:p>
          <a:p>
            <a:pPr marL="0" indent="0">
              <a:lnSpc>
                <a:spcPct val="120000"/>
              </a:lnSpc>
              <a:spcBef>
                <a:spcPts val="0"/>
              </a:spcBef>
              <a:buNone/>
            </a:pPr>
            <a:r>
              <a:rPr lang="it-IT" sz="1600" dirty="0" smtClean="0">
                <a:solidFill>
                  <a:srgbClr val="002060"/>
                </a:solidFill>
                <a:latin typeface="Times New Roman" panose="02020603050405020304" pitchFamily="18" charset="0"/>
                <a:cs typeface="Times New Roman" panose="02020603050405020304" pitchFamily="18" charset="0"/>
              </a:rPr>
              <a:t>uscita </a:t>
            </a:r>
            <a:r>
              <a:rPr lang="it-IT" sz="1600" dirty="0">
                <a:solidFill>
                  <a:srgbClr val="002060"/>
                </a:solidFill>
                <a:latin typeface="Times New Roman" panose="02020603050405020304" pitchFamily="18" charset="0"/>
                <a:cs typeface="Times New Roman" panose="02020603050405020304" pitchFamily="18" charset="0"/>
              </a:rPr>
              <a:t>principale cancello grande «zona seminterrato» 1: 3^A</a:t>
            </a:r>
          </a:p>
          <a:p>
            <a:pPr marL="0" indent="0">
              <a:lnSpc>
                <a:spcPct val="120000"/>
              </a:lnSpc>
              <a:spcBef>
                <a:spcPts val="0"/>
              </a:spcBef>
              <a:buNone/>
            </a:pPr>
            <a:r>
              <a:rPr lang="it-IT" sz="1600" dirty="0">
                <a:solidFill>
                  <a:srgbClr val="002060"/>
                </a:solidFill>
                <a:latin typeface="Times New Roman" panose="02020603050405020304" pitchFamily="18" charset="0"/>
                <a:cs typeface="Times New Roman" panose="02020603050405020304" pitchFamily="18" charset="0"/>
              </a:rPr>
              <a:t>uscita</a:t>
            </a:r>
            <a:r>
              <a:rPr lang="it-IT" sz="1600" dirty="0" smtClean="0">
                <a:solidFill>
                  <a:srgbClr val="002060"/>
                </a:solidFill>
                <a:latin typeface="Times New Roman" panose="02020603050405020304" pitchFamily="18" charset="0"/>
                <a:cs typeface="Times New Roman" panose="02020603050405020304" pitchFamily="18" charset="0"/>
              </a:rPr>
              <a:t> </a:t>
            </a:r>
            <a:r>
              <a:rPr lang="it-IT" sz="1600" dirty="0">
                <a:solidFill>
                  <a:srgbClr val="002060"/>
                </a:solidFill>
                <a:latin typeface="Times New Roman" panose="02020603050405020304" pitchFamily="18" charset="0"/>
                <a:cs typeface="Times New Roman" panose="02020603050405020304" pitchFamily="18" charset="0"/>
              </a:rPr>
              <a:t>principale cancello piccolo «rampa» 2: 1^A_2^A</a:t>
            </a:r>
          </a:p>
          <a:p>
            <a:pPr marL="0" indent="0">
              <a:lnSpc>
                <a:spcPct val="120000"/>
              </a:lnSpc>
              <a:spcBef>
                <a:spcPts val="0"/>
              </a:spcBef>
              <a:buNone/>
            </a:pPr>
            <a:r>
              <a:rPr lang="it-IT" sz="1600" dirty="0">
                <a:solidFill>
                  <a:srgbClr val="002060"/>
                </a:solidFill>
                <a:latin typeface="Times New Roman" panose="02020603050405020304" pitchFamily="18" charset="0"/>
                <a:cs typeface="Times New Roman" panose="02020603050405020304" pitchFamily="18" charset="0"/>
              </a:rPr>
              <a:t>uscita</a:t>
            </a:r>
            <a:r>
              <a:rPr lang="it-IT" sz="1600" dirty="0" smtClean="0">
                <a:solidFill>
                  <a:srgbClr val="002060"/>
                </a:solidFill>
                <a:latin typeface="Times New Roman" panose="02020603050405020304" pitchFamily="18" charset="0"/>
                <a:cs typeface="Times New Roman" panose="02020603050405020304" pitchFamily="18" charset="0"/>
              </a:rPr>
              <a:t> </a:t>
            </a:r>
            <a:r>
              <a:rPr lang="it-IT" sz="1600" dirty="0">
                <a:solidFill>
                  <a:srgbClr val="002060"/>
                </a:solidFill>
                <a:latin typeface="Times New Roman" panose="02020603050405020304" pitchFamily="18" charset="0"/>
                <a:cs typeface="Times New Roman" panose="02020603050405020304" pitchFamily="18" charset="0"/>
              </a:rPr>
              <a:t>retro «zona mensa» 3: 3^B</a:t>
            </a:r>
          </a:p>
          <a:p>
            <a:pPr marL="0" indent="0" algn="just">
              <a:lnSpc>
                <a:spcPct val="110000"/>
              </a:lnSpc>
              <a:spcBef>
                <a:spcPts val="0"/>
              </a:spcBef>
              <a:buNone/>
            </a:pP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10000"/>
              </a:lnSpc>
              <a:spcBef>
                <a:spcPts val="0"/>
              </a:spcBef>
              <a:buFont typeface="Wingdings 3" charset="2"/>
              <a:buNone/>
            </a:pPr>
            <a:r>
              <a:rPr lang="it-IT" sz="1600" dirty="0" smtClean="0">
                <a:solidFill>
                  <a:srgbClr val="002060"/>
                </a:solidFill>
                <a:latin typeface="Times New Roman" panose="02020603050405020304" pitchFamily="18" charset="0"/>
                <a:cs typeface="Times New Roman" panose="02020603050405020304" pitchFamily="18" charset="0"/>
              </a:rPr>
              <a:t>Ore 13.05</a:t>
            </a:r>
          </a:p>
          <a:p>
            <a:pPr marL="0" indent="0" algn="just">
              <a:lnSpc>
                <a:spcPct val="120000"/>
              </a:lnSpc>
              <a:spcBef>
                <a:spcPts val="0"/>
              </a:spcBef>
              <a:buNone/>
            </a:pPr>
            <a:r>
              <a:rPr lang="it-IT" sz="1600" dirty="0">
                <a:solidFill>
                  <a:srgbClr val="002060"/>
                </a:solidFill>
                <a:latin typeface="Times New Roman" panose="02020603050405020304" pitchFamily="18" charset="0"/>
                <a:cs typeface="Times New Roman" panose="02020603050405020304" pitchFamily="18" charset="0"/>
              </a:rPr>
              <a:t>uscita</a:t>
            </a:r>
            <a:r>
              <a:rPr lang="it-IT" sz="1600" dirty="0" smtClean="0">
                <a:solidFill>
                  <a:srgbClr val="002060"/>
                </a:solidFill>
                <a:latin typeface="Times New Roman" panose="02020603050405020304" pitchFamily="18" charset="0"/>
                <a:cs typeface="Times New Roman" panose="02020603050405020304" pitchFamily="18" charset="0"/>
              </a:rPr>
              <a:t> </a:t>
            </a:r>
            <a:r>
              <a:rPr lang="it-IT" sz="1600" dirty="0">
                <a:solidFill>
                  <a:srgbClr val="002060"/>
                </a:solidFill>
                <a:latin typeface="Times New Roman" panose="02020603050405020304" pitchFamily="18" charset="0"/>
                <a:cs typeface="Times New Roman" panose="02020603050405020304" pitchFamily="18" charset="0"/>
              </a:rPr>
              <a:t>principale cancello grande «zona seminterrato» 1: 4^A </a:t>
            </a:r>
          </a:p>
          <a:p>
            <a:pPr marL="0" indent="0" algn="just">
              <a:lnSpc>
                <a:spcPct val="120000"/>
              </a:lnSpc>
              <a:spcBef>
                <a:spcPts val="0"/>
              </a:spcBef>
              <a:buNone/>
            </a:pPr>
            <a:r>
              <a:rPr lang="it-IT" sz="1600" dirty="0">
                <a:solidFill>
                  <a:srgbClr val="002060"/>
                </a:solidFill>
                <a:latin typeface="Times New Roman" panose="02020603050405020304" pitchFamily="18" charset="0"/>
                <a:cs typeface="Times New Roman" panose="02020603050405020304" pitchFamily="18" charset="0"/>
              </a:rPr>
              <a:t>uscita</a:t>
            </a:r>
            <a:r>
              <a:rPr lang="it-IT" sz="1600" dirty="0" smtClean="0">
                <a:solidFill>
                  <a:srgbClr val="002060"/>
                </a:solidFill>
                <a:latin typeface="Times New Roman" panose="02020603050405020304" pitchFamily="18" charset="0"/>
                <a:cs typeface="Times New Roman" panose="02020603050405020304" pitchFamily="18" charset="0"/>
              </a:rPr>
              <a:t> </a:t>
            </a:r>
            <a:r>
              <a:rPr lang="it-IT" sz="1600" dirty="0">
                <a:solidFill>
                  <a:srgbClr val="002060"/>
                </a:solidFill>
                <a:latin typeface="Times New Roman" panose="02020603050405020304" pitchFamily="18" charset="0"/>
                <a:cs typeface="Times New Roman" panose="02020603050405020304" pitchFamily="18" charset="0"/>
              </a:rPr>
              <a:t>principale cancello piccolo «rampa» 2: 5^A</a:t>
            </a:r>
          </a:p>
          <a:p>
            <a:pPr marL="0" indent="0" algn="just">
              <a:lnSpc>
                <a:spcPct val="110000"/>
              </a:lnSpc>
              <a:spcBef>
                <a:spcPts val="0"/>
              </a:spcBef>
              <a:buNone/>
            </a:pP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10000"/>
              </a:lnSpc>
              <a:spcBef>
                <a:spcPts val="0"/>
              </a:spcBef>
              <a:buNone/>
            </a:pPr>
            <a:r>
              <a:rPr lang="it-IT" sz="1600" dirty="0">
                <a:solidFill>
                  <a:srgbClr val="002060"/>
                </a:solidFill>
                <a:latin typeface="Times New Roman" panose="02020603050405020304" pitchFamily="18" charset="0"/>
                <a:cs typeface="Times New Roman" panose="02020603050405020304" pitchFamily="18" charset="0"/>
              </a:rPr>
              <a:t>Gli alunni fruitori del servizio mensa rimangono nell’atrio principale, distanziati</a:t>
            </a:r>
            <a:r>
              <a:rPr lang="it-IT" sz="1600" dirty="0" smtClean="0">
                <a:solidFill>
                  <a:srgbClr val="002060"/>
                </a:solidFill>
                <a:latin typeface="Times New Roman" panose="02020603050405020304" pitchFamily="18" charset="0"/>
                <a:cs typeface="Times New Roman" panose="02020603050405020304" pitchFamily="18" charset="0"/>
              </a:rPr>
              <a:t>.</a:t>
            </a:r>
          </a:p>
          <a:p>
            <a:pPr marL="0" indent="0" algn="just">
              <a:lnSpc>
                <a:spcPct val="110000"/>
              </a:lnSpc>
              <a:spcBef>
                <a:spcPts val="0"/>
              </a:spcBef>
              <a:buNone/>
            </a:pPr>
            <a:endParaRPr lang="it-IT" sz="16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10000"/>
              </a:lnSpc>
              <a:spcBef>
                <a:spcPts val="0"/>
              </a:spcBef>
              <a:buFont typeface="Wingdings 3" charset="2"/>
              <a:buNone/>
            </a:pPr>
            <a:r>
              <a:rPr lang="it-IT" sz="1600" dirty="0" smtClean="0">
                <a:solidFill>
                  <a:srgbClr val="FF0000"/>
                </a:solidFill>
                <a:latin typeface="Times New Roman" panose="02020603050405020304" pitchFamily="18" charset="0"/>
                <a:cs typeface="Times New Roman" panose="02020603050405020304" pitchFamily="18" charset="0"/>
              </a:rPr>
              <a:t>Il deflusso deve essere rapido come la consegna degli alunni; non è consentito intrattenersi per nessun motivo né all’interno né all’esterno</a:t>
            </a:r>
            <a:r>
              <a:rPr lang="it-IT" sz="1600" dirty="0" smtClean="0">
                <a:solidFill>
                  <a:srgbClr val="002060"/>
                </a:solidFill>
                <a:latin typeface="Times New Roman" panose="02020603050405020304" pitchFamily="18" charset="0"/>
                <a:cs typeface="Times New Roman" panose="02020603050405020304" pitchFamily="18" charset="0"/>
              </a:rPr>
              <a:t>.</a:t>
            </a:r>
          </a:p>
          <a:p>
            <a:pPr marL="0" indent="0">
              <a:lnSpc>
                <a:spcPct val="110000"/>
              </a:lnSpc>
              <a:spcBef>
                <a:spcPts val="0"/>
              </a:spcBef>
              <a:buFont typeface="Wingdings 3" charset="2"/>
              <a:buNone/>
            </a:pPr>
            <a:endParaRPr lang="it-IT" sz="1600" dirty="0"/>
          </a:p>
        </p:txBody>
      </p:sp>
      <p:sp>
        <p:nvSpPr>
          <p:cNvPr id="3" name="Segnaposto numero diapositiva 2"/>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32040679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6" y="585216"/>
            <a:ext cx="11676474" cy="923544"/>
          </a:xfrm>
        </p:spPr>
        <p:style>
          <a:lnRef idx="2">
            <a:schemeClr val="accent5">
              <a:shade val="50000"/>
            </a:schemeClr>
          </a:lnRef>
          <a:fillRef idx="1">
            <a:schemeClr val="accent5"/>
          </a:fillRef>
          <a:effectRef idx="0">
            <a:schemeClr val="accent5"/>
          </a:effectRef>
          <a:fontRef idx="minor">
            <a:schemeClr val="lt1"/>
          </a:fontRef>
        </p:style>
        <p:txBody>
          <a:bodyPr>
            <a:noAutofit/>
          </a:bodyPr>
          <a:lstStyle/>
          <a:p>
            <a:pPr algn="ctr"/>
            <a:r>
              <a:rPr lang="it-IT" sz="3600" dirty="0" smtClean="0"/>
              <a:t>  </a:t>
            </a:r>
            <a:br>
              <a:rPr lang="it-IT" sz="3600" dirty="0" smtClean="0"/>
            </a:br>
            <a:r>
              <a:rPr lang="it-IT" sz="3600" dirty="0" smtClean="0"/>
              <a:t>PRINCIPALI ATTORI COINVOLTI E COMPETENZE</a:t>
            </a:r>
            <a:endParaRPr lang="it-IT" sz="3600" dirty="0"/>
          </a:p>
        </p:txBody>
      </p:sp>
      <p:sp>
        <p:nvSpPr>
          <p:cNvPr id="8" name="Segnaposto contenuto 2"/>
          <p:cNvSpPr>
            <a:spLocks noGrp="1"/>
          </p:cNvSpPr>
          <p:nvPr>
            <p:ph sz="half" idx="2"/>
          </p:nvPr>
        </p:nvSpPr>
        <p:spPr>
          <a:xfrm>
            <a:off x="241206" y="1693010"/>
            <a:ext cx="3568794" cy="5043069"/>
          </a:xfrm>
        </p:spPr>
        <p:style>
          <a:lnRef idx="2">
            <a:schemeClr val="accent5"/>
          </a:lnRef>
          <a:fillRef idx="1">
            <a:schemeClr val="lt1"/>
          </a:fillRef>
          <a:effectRef idx="0">
            <a:schemeClr val="accent5"/>
          </a:effectRef>
          <a:fontRef idx="minor">
            <a:schemeClr val="dk1"/>
          </a:fontRef>
        </p:style>
        <p:txBody>
          <a:bodyPr>
            <a:normAutofit lnSpcReduction="10000"/>
          </a:bodyPr>
          <a:lstStyle/>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COMUNE GIANICO:</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-svuotare </a:t>
            </a:r>
            <a:r>
              <a:rPr lang="it-IT" sz="2000" dirty="0">
                <a:solidFill>
                  <a:srgbClr val="002060"/>
                </a:solidFill>
                <a:latin typeface="Times New Roman" panose="02020603050405020304" pitchFamily="18" charset="0"/>
                <a:cs typeface="Times New Roman" panose="02020603050405020304" pitchFamily="18" charset="0"/>
              </a:rPr>
              <a:t>completamente le aule</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-acquistare segnaletica, cartellonistica e provvedere al posizionamento in accordo con </a:t>
            </a:r>
            <a:r>
              <a:rPr lang="it-IT" sz="2000" dirty="0" smtClean="0">
                <a:solidFill>
                  <a:srgbClr val="002060"/>
                </a:solidFill>
                <a:latin typeface="Times New Roman" panose="02020603050405020304" pitchFamily="18" charset="0"/>
                <a:cs typeface="Times New Roman" panose="02020603050405020304" pitchFamily="18" charset="0"/>
              </a:rPr>
              <a:t>RSPP, RLS</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-evadere richieste manutenzione ordinaria e straordinaria già </a:t>
            </a:r>
            <a:r>
              <a:rPr lang="it-IT" sz="2000" dirty="0" smtClean="0">
                <a:solidFill>
                  <a:srgbClr val="002060"/>
                </a:solidFill>
                <a:latin typeface="Times New Roman" panose="02020603050405020304" pitchFamily="18" charset="0"/>
                <a:cs typeface="Times New Roman" panose="02020603050405020304" pitchFamily="18" charset="0"/>
              </a:rPr>
              <a:t>inviate</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t>
            </a:r>
            <a:r>
              <a:rPr lang="it-IT" sz="2000" dirty="0">
                <a:solidFill>
                  <a:srgbClr val="002060"/>
                </a:solidFill>
                <a:latin typeface="Times New Roman" panose="02020603050405020304" pitchFamily="18" charset="0"/>
                <a:cs typeface="Times New Roman" panose="02020603050405020304" pitchFamily="18" charset="0"/>
              </a:rPr>
              <a:t>richiesta collaborazione protezione civile o volontari al mattino e al termine delle lezioni per regolare afflusso/ deflusso ed evitare </a:t>
            </a:r>
            <a:r>
              <a:rPr lang="it-IT" sz="2000" dirty="0" smtClean="0">
                <a:solidFill>
                  <a:srgbClr val="002060"/>
                </a:solidFill>
                <a:latin typeface="Times New Roman" panose="02020603050405020304" pitchFamily="18" charset="0"/>
                <a:cs typeface="Times New Roman" panose="02020603050405020304" pitchFamily="18" charset="0"/>
              </a:rPr>
              <a:t>assembramento</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t>
            </a:r>
            <a:r>
              <a:rPr lang="it-IT" sz="2000" dirty="0">
                <a:solidFill>
                  <a:srgbClr val="002060"/>
                </a:solidFill>
                <a:latin typeface="Times New Roman" panose="02020603050405020304" pitchFamily="18" charset="0"/>
                <a:cs typeface="Times New Roman" panose="02020603050405020304" pitchFamily="18" charset="0"/>
              </a:rPr>
              <a:t>acquisto e installazione LIM aule sprovviste</a:t>
            </a: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it-IT" sz="2000" dirty="0" smtClean="0">
              <a:solidFill>
                <a:srgbClr val="002060"/>
              </a:solidFill>
              <a:latin typeface="Times New Roman" panose="02020603050405020304" pitchFamily="18" charset="0"/>
              <a:cs typeface="Times New Roman" panose="02020603050405020304" pitchFamily="18" charset="0"/>
            </a:endParaRPr>
          </a:p>
          <a:p>
            <a:pPr marL="0" indent="0" algn="just">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smtClean="0">
              <a:solidFill>
                <a:srgbClr val="002060"/>
              </a:solidFill>
            </a:endParaRPr>
          </a:p>
          <a:p>
            <a:pPr marL="0" indent="0">
              <a:buNone/>
            </a:pPr>
            <a:endParaRPr lang="it-IT" sz="2000" dirty="0">
              <a:solidFill>
                <a:srgbClr val="002060"/>
              </a:solidFill>
            </a:endParaRPr>
          </a:p>
        </p:txBody>
      </p:sp>
      <p:sp>
        <p:nvSpPr>
          <p:cNvPr id="6" name="Segnaposto contenuto 5"/>
          <p:cNvSpPr>
            <a:spLocks noGrp="1"/>
          </p:cNvSpPr>
          <p:nvPr>
            <p:ph sz="quarter" idx="4"/>
          </p:nvPr>
        </p:nvSpPr>
        <p:spPr>
          <a:xfrm>
            <a:off x="3962401" y="1708250"/>
            <a:ext cx="2697479" cy="5027829"/>
          </a:xfrm>
        </p:spPr>
        <p:style>
          <a:lnRef idx="2">
            <a:schemeClr val="accent5"/>
          </a:lnRef>
          <a:fillRef idx="1">
            <a:schemeClr val="lt1"/>
          </a:fillRef>
          <a:effectRef idx="0">
            <a:schemeClr val="accent5"/>
          </a:effectRef>
          <a:fontRef idx="minor">
            <a:schemeClr val="dk1"/>
          </a:fontRef>
        </p:style>
        <p:txBody>
          <a:bodyPr>
            <a:normAutofit/>
          </a:bodyPr>
          <a:lstStyle/>
          <a:p>
            <a:pPr marL="0" indent="0">
              <a:buNone/>
            </a:pPr>
            <a:r>
              <a:rPr lang="it-IT" sz="2000" dirty="0">
                <a:solidFill>
                  <a:srgbClr val="002060"/>
                </a:solidFill>
                <a:latin typeface="Times New Roman" panose="02020603050405020304" pitchFamily="18" charset="0"/>
                <a:cs typeface="Times New Roman" panose="02020603050405020304" pitchFamily="18" charset="0"/>
              </a:rPr>
              <a:t>RSPP:</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-accordarsi con </a:t>
            </a:r>
            <a:r>
              <a:rPr lang="it-IT" sz="2000" dirty="0" smtClean="0">
                <a:solidFill>
                  <a:srgbClr val="002060"/>
                </a:solidFill>
                <a:latin typeface="Times New Roman" panose="02020603050405020304" pitchFamily="18" charset="0"/>
                <a:cs typeface="Times New Roman" panose="02020603050405020304" pitchFamily="18" charset="0"/>
              </a:rPr>
              <a:t>Comune e RLS </a:t>
            </a:r>
            <a:r>
              <a:rPr lang="it-IT" sz="2000" dirty="0">
                <a:solidFill>
                  <a:srgbClr val="002060"/>
                </a:solidFill>
                <a:latin typeface="Times New Roman" panose="02020603050405020304" pitchFamily="18" charset="0"/>
                <a:cs typeface="Times New Roman" panose="02020603050405020304" pitchFamily="18" charset="0"/>
              </a:rPr>
              <a:t>circa la segnaletica e cartellonistica da acquistare e come, dove  posizionare</a:t>
            </a:r>
            <a:r>
              <a:rPr lang="it-IT" sz="2000" dirty="0" smtClean="0">
                <a:solidFill>
                  <a:srgbClr val="002060"/>
                </a:solidFill>
                <a:latin typeface="Times New Roman" panose="02020603050405020304" pitchFamily="18" charset="0"/>
                <a:cs typeface="Times New Roman" panose="02020603050405020304" pitchFamily="18" charset="0"/>
              </a:rPr>
              <a:t>.</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-aggiornare DVR</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-prevedere </a:t>
            </a:r>
            <a:r>
              <a:rPr lang="it-IT" sz="2000" dirty="0">
                <a:solidFill>
                  <a:srgbClr val="002060"/>
                </a:solidFill>
                <a:latin typeface="Times New Roman" panose="02020603050405020304" pitchFamily="18" charset="0"/>
                <a:cs typeface="Times New Roman" panose="02020603050405020304" pitchFamily="18" charset="0"/>
              </a:rPr>
              <a:t>formazione per personale </a:t>
            </a:r>
            <a:r>
              <a:rPr lang="it-IT" sz="2000" dirty="0" smtClean="0">
                <a:solidFill>
                  <a:srgbClr val="002060"/>
                </a:solidFill>
                <a:latin typeface="Times New Roman" panose="02020603050405020304" pitchFamily="18" charset="0"/>
                <a:cs typeface="Times New Roman" panose="02020603050405020304" pitchFamily="18" charset="0"/>
              </a:rPr>
              <a:t>Docente/ Ata</a:t>
            </a:r>
            <a:endParaRPr lang="it-IT" sz="16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6" y="400966"/>
            <a:ext cx="1189635" cy="721940"/>
          </a:xfrm>
          <a:prstGeom prst="rect">
            <a:avLst/>
          </a:prstGeom>
        </p:spPr>
      </p:pic>
      <p:sp>
        <p:nvSpPr>
          <p:cNvPr id="9" name="Segnaposto contenuto 3"/>
          <p:cNvSpPr txBox="1">
            <a:spLocks/>
          </p:cNvSpPr>
          <p:nvPr/>
        </p:nvSpPr>
        <p:spPr>
          <a:xfrm>
            <a:off x="6812281" y="1708250"/>
            <a:ext cx="2453639" cy="5027829"/>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RLS:</a:t>
            </a:r>
          </a:p>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-numerare le entrate/ uscite</a:t>
            </a:r>
          </a:p>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-supervisionare le operazioni</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-collaborare </a:t>
            </a:r>
            <a:r>
              <a:rPr lang="it-IT" sz="2000" dirty="0">
                <a:solidFill>
                  <a:srgbClr val="002060"/>
                </a:solidFill>
                <a:latin typeface="Times New Roman" panose="02020603050405020304" pitchFamily="18" charset="0"/>
                <a:cs typeface="Times New Roman" panose="02020603050405020304" pitchFamily="18" charset="0"/>
              </a:rPr>
              <a:t>con Comune e RSPP per acquisto e predisposizione segnaletica</a:t>
            </a:r>
            <a:endParaRPr lang="it-IT" sz="2000" dirty="0">
              <a:latin typeface="Times New Roman" panose="02020603050405020304" pitchFamily="18" charset="0"/>
              <a:cs typeface="Times New Roman" panose="02020603050405020304" pitchFamily="18" charset="0"/>
            </a:endParaRPr>
          </a:p>
          <a:p>
            <a:pPr marL="0" indent="0">
              <a:buFont typeface="Tw Cen MT" panose="020B0602020104020603" pitchFamily="34" charset="0"/>
              <a:buNone/>
            </a:pPr>
            <a:endParaRPr lang="it-IT" dirty="0">
              <a:latin typeface="Times New Roman" panose="02020603050405020304" pitchFamily="18" charset="0"/>
              <a:cs typeface="Times New Roman" panose="02020603050405020304" pitchFamily="18" charset="0"/>
            </a:endParaRPr>
          </a:p>
        </p:txBody>
      </p:sp>
      <p:sp>
        <p:nvSpPr>
          <p:cNvPr id="10" name="Segnaposto contenuto 3"/>
          <p:cNvSpPr txBox="1">
            <a:spLocks/>
          </p:cNvSpPr>
          <p:nvPr/>
        </p:nvSpPr>
        <p:spPr>
          <a:xfrm>
            <a:off x="9418322" y="1708250"/>
            <a:ext cx="2499358" cy="5027829"/>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MC:</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-prevedere formazione per personale </a:t>
            </a:r>
            <a:r>
              <a:rPr lang="it-IT" sz="2000" dirty="0" smtClean="0">
                <a:solidFill>
                  <a:srgbClr val="002060"/>
                </a:solidFill>
                <a:latin typeface="Times New Roman" panose="02020603050405020304" pitchFamily="18" charset="0"/>
                <a:cs typeface="Times New Roman" panose="02020603050405020304" pitchFamily="18" charset="0"/>
              </a:rPr>
              <a:t>Docente/ Ata</a:t>
            </a:r>
            <a:endParaRPr lang="it-IT" sz="16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4219406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8705" y="156754"/>
            <a:ext cx="11706727" cy="600892"/>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PIANO DI UTILIZZO PRIMARIA GIANICO</a:t>
            </a:r>
            <a:endParaRPr lang="it-IT" sz="36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705" y="96582"/>
            <a:ext cx="1189635" cy="721235"/>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24</a:t>
            </a:fld>
            <a:endParaRPr lang="en-US"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2810783066"/>
              </p:ext>
            </p:extLst>
          </p:nvPr>
        </p:nvGraphicFramePr>
        <p:xfrm>
          <a:off x="268706" y="817812"/>
          <a:ext cx="11706726" cy="6745497"/>
        </p:xfrm>
        <a:graphic>
          <a:graphicData uri="http://schemas.openxmlformats.org/drawingml/2006/table">
            <a:tbl>
              <a:tblPr firstRow="1" firstCol="1" bandRow="1">
                <a:tableStyleId>{5C22544A-7EE6-4342-B048-85BDC9FD1C3A}</a:tableStyleId>
              </a:tblPr>
              <a:tblGrid>
                <a:gridCol w="612608">
                  <a:extLst>
                    <a:ext uri="{9D8B030D-6E8A-4147-A177-3AD203B41FA5}">
                      <a16:colId xmlns:a16="http://schemas.microsoft.com/office/drawing/2014/main" val="666639347"/>
                    </a:ext>
                  </a:extLst>
                </a:gridCol>
                <a:gridCol w="1235963">
                  <a:extLst>
                    <a:ext uri="{9D8B030D-6E8A-4147-A177-3AD203B41FA5}">
                      <a16:colId xmlns:a16="http://schemas.microsoft.com/office/drawing/2014/main" val="782867094"/>
                    </a:ext>
                  </a:extLst>
                </a:gridCol>
                <a:gridCol w="819497">
                  <a:extLst>
                    <a:ext uri="{9D8B030D-6E8A-4147-A177-3AD203B41FA5}">
                      <a16:colId xmlns:a16="http://schemas.microsoft.com/office/drawing/2014/main" val="1958033170"/>
                    </a:ext>
                  </a:extLst>
                </a:gridCol>
                <a:gridCol w="1453599">
                  <a:extLst>
                    <a:ext uri="{9D8B030D-6E8A-4147-A177-3AD203B41FA5}">
                      <a16:colId xmlns:a16="http://schemas.microsoft.com/office/drawing/2014/main" val="4204080609"/>
                    </a:ext>
                  </a:extLst>
                </a:gridCol>
                <a:gridCol w="1217158">
                  <a:extLst>
                    <a:ext uri="{9D8B030D-6E8A-4147-A177-3AD203B41FA5}">
                      <a16:colId xmlns:a16="http://schemas.microsoft.com/office/drawing/2014/main" val="2773519063"/>
                    </a:ext>
                  </a:extLst>
                </a:gridCol>
                <a:gridCol w="996833">
                  <a:extLst>
                    <a:ext uri="{9D8B030D-6E8A-4147-A177-3AD203B41FA5}">
                      <a16:colId xmlns:a16="http://schemas.microsoft.com/office/drawing/2014/main" val="3780008290"/>
                    </a:ext>
                  </a:extLst>
                </a:gridCol>
                <a:gridCol w="1192973">
                  <a:extLst>
                    <a:ext uri="{9D8B030D-6E8A-4147-A177-3AD203B41FA5}">
                      <a16:colId xmlns:a16="http://schemas.microsoft.com/office/drawing/2014/main" val="1257586190"/>
                    </a:ext>
                  </a:extLst>
                </a:gridCol>
                <a:gridCol w="929660">
                  <a:extLst>
                    <a:ext uri="{9D8B030D-6E8A-4147-A177-3AD203B41FA5}">
                      <a16:colId xmlns:a16="http://schemas.microsoft.com/office/drawing/2014/main" val="905283449"/>
                    </a:ext>
                  </a:extLst>
                </a:gridCol>
                <a:gridCol w="763072">
                  <a:extLst>
                    <a:ext uri="{9D8B030D-6E8A-4147-A177-3AD203B41FA5}">
                      <a16:colId xmlns:a16="http://schemas.microsoft.com/office/drawing/2014/main" val="1555057655"/>
                    </a:ext>
                  </a:extLst>
                </a:gridCol>
                <a:gridCol w="1383742">
                  <a:extLst>
                    <a:ext uri="{9D8B030D-6E8A-4147-A177-3AD203B41FA5}">
                      <a16:colId xmlns:a16="http://schemas.microsoft.com/office/drawing/2014/main" val="4249678912"/>
                    </a:ext>
                  </a:extLst>
                </a:gridCol>
                <a:gridCol w="1101621">
                  <a:extLst>
                    <a:ext uri="{9D8B030D-6E8A-4147-A177-3AD203B41FA5}">
                      <a16:colId xmlns:a16="http://schemas.microsoft.com/office/drawing/2014/main" val="2630175565"/>
                    </a:ext>
                  </a:extLst>
                </a:gridCol>
              </a:tblGrid>
              <a:tr h="87165">
                <a:tc gridSpan="11">
                  <a:txBody>
                    <a:bodyPr/>
                    <a:lstStyle/>
                    <a:p>
                      <a:pPr algn="ctr">
                        <a:lnSpc>
                          <a:spcPct val="115000"/>
                        </a:lnSpc>
                        <a:spcAft>
                          <a:spcPts val="0"/>
                        </a:spcAft>
                      </a:pPr>
                      <a:r>
                        <a:rPr lang="it-IT" sz="800" dirty="0">
                          <a:effectLst/>
                        </a:rPr>
                        <a:t>DISPOSIZIONE AULE </a:t>
                      </a:r>
                      <a:r>
                        <a:rPr lang="it-IT" sz="800" dirty="0">
                          <a:effectLst/>
                          <a:highlight>
                            <a:srgbClr val="00FFFF"/>
                          </a:highlight>
                        </a:rPr>
                        <a:t>PRIMARIA E SECONDARIA GIANICO</a:t>
                      </a:r>
                      <a:r>
                        <a:rPr lang="it-IT" sz="800" dirty="0">
                          <a:effectLst/>
                        </a:rPr>
                        <a:t> A.S. </a:t>
                      </a:r>
                      <a:r>
                        <a:rPr lang="it-IT" sz="800" dirty="0">
                          <a:effectLst/>
                          <a:highlight>
                            <a:srgbClr val="00FFFF"/>
                          </a:highlight>
                        </a:rPr>
                        <a:t>2020-2021</a:t>
                      </a:r>
                      <a:r>
                        <a:rPr lang="it-IT" sz="800" dirty="0">
                          <a:effectLst/>
                        </a:rPr>
                        <a:t> DM 18/12/75</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106369183"/>
                  </a:ext>
                </a:extLst>
              </a:tr>
              <a:tr h="87165">
                <a:tc gridSpan="11">
                  <a:txBody>
                    <a:bodyPr/>
                    <a:lstStyle/>
                    <a:p>
                      <a:pPr algn="ctr">
                        <a:lnSpc>
                          <a:spcPct val="115000"/>
                        </a:lnSpc>
                        <a:spcAft>
                          <a:spcPts val="0"/>
                        </a:spcAft>
                      </a:pPr>
                      <a:r>
                        <a:rPr lang="it-IT" sz="800">
                          <a:effectLst/>
                        </a:rPr>
                        <a:t>PIANO SEMINTERRATO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989433059"/>
                  </a:ext>
                </a:extLst>
              </a:tr>
              <a:tr h="435825">
                <a:tc>
                  <a:txBody>
                    <a:bodyPr/>
                    <a:lstStyle/>
                    <a:p>
                      <a:pPr algn="ctr">
                        <a:lnSpc>
                          <a:spcPct val="115000"/>
                        </a:lnSpc>
                        <a:spcAft>
                          <a:spcPts val="0"/>
                        </a:spcAft>
                      </a:pPr>
                      <a:r>
                        <a:rPr lang="it-IT" sz="800">
                          <a:effectLst/>
                        </a:rPr>
                        <a:t>MQ</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DISPOSIZIONE INTERNA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 1.80 N. ALUNNI</a:t>
                      </a:r>
                    </a:p>
                    <a:p>
                      <a:pPr algn="ctr">
                        <a:lnSpc>
                          <a:spcPct val="115000"/>
                        </a:lnSpc>
                        <a:spcAft>
                          <a:spcPts val="0"/>
                        </a:spcAft>
                      </a:pPr>
                      <a:r>
                        <a:rPr lang="it-IT" sz="800">
                          <a:effectLst/>
                        </a:rPr>
                        <a:t>:0,70 MENSA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indent="207010" algn="ctr">
                        <a:lnSpc>
                          <a:spcPct val="115000"/>
                        </a:lnSpc>
                        <a:spcAft>
                          <a:spcPts val="0"/>
                        </a:spcAft>
                      </a:pPr>
                      <a:r>
                        <a:rPr lang="it-IT" sz="800">
                          <a:effectLst/>
                        </a:rPr>
                        <a:t>ARROTONDAMENTO per difetto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DEROGA</a:t>
                      </a:r>
                    </a:p>
                    <a:p>
                      <a:pPr algn="ctr">
                        <a:lnSpc>
                          <a:spcPct val="115000"/>
                        </a:lnSpc>
                        <a:spcAft>
                          <a:spcPts val="0"/>
                        </a:spcAft>
                      </a:pPr>
                      <a:r>
                        <a:rPr lang="it-IT" sz="800">
                          <a:effectLst/>
                        </a:rPr>
                        <a:t>+5% arrotondato successivamente per difetto DEROGA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ALTRE AULE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MQ EFFETTIVI PER ALUNNO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N.ALUNNI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CLASSE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NOTE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INGRESSI N. ED ORARIO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extLst>
                  <a:ext uri="{0D108BD9-81ED-4DB2-BD59-A6C34878D82A}">
                    <a16:rowId xmlns:a16="http://schemas.microsoft.com/office/drawing/2014/main" val="3934457963"/>
                  </a:ext>
                </a:extLst>
              </a:tr>
              <a:tr h="87165">
                <a:tc>
                  <a:txBody>
                    <a:bodyPr/>
                    <a:lstStyle/>
                    <a:p>
                      <a:pPr algn="l">
                        <a:lnSpc>
                          <a:spcPct val="115000"/>
                        </a:lnSpc>
                        <a:spcAft>
                          <a:spcPts val="0"/>
                        </a:spcAft>
                      </a:pPr>
                      <a:r>
                        <a:rPr lang="it-IT" sz="800">
                          <a:effectLst/>
                        </a:rPr>
                        <a:t>50,65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29,40=29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BANDA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highlight>
                            <a:srgbClr val="FFFF00"/>
                          </a:highligh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3776404932"/>
                  </a:ext>
                </a:extLst>
              </a:tr>
              <a:tr h="261494">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50,75:17=2,98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4284207908"/>
                  </a:ext>
                </a:extLst>
              </a:tr>
              <a:tr h="261494">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50,75:17=2,98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3B</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4255081002"/>
                  </a:ext>
                </a:extLst>
              </a:tr>
              <a:tr h="261494">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a:effectLst/>
                        </a:rPr>
                        <a:t>USARE PER SDOPPAIMENTO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932130923"/>
                  </a:ext>
                </a:extLst>
              </a:tr>
              <a:tr h="87165">
                <a:tc>
                  <a:txBody>
                    <a:bodyPr/>
                    <a:lstStyle/>
                    <a:p>
                      <a:pPr algn="l">
                        <a:lnSpc>
                          <a:spcPct val="115000"/>
                        </a:lnSpc>
                        <a:spcAft>
                          <a:spcPts val="0"/>
                        </a:spcAft>
                      </a:pPr>
                      <a:r>
                        <a:rPr lang="it-IT" sz="800">
                          <a:effectLst/>
                        </a:rPr>
                        <a:t>50,45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28,02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29,42=29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MENSA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459978692"/>
                  </a:ext>
                </a:extLst>
              </a:tr>
              <a:tr h="87165">
                <a:tc gridSpan="11">
                  <a:txBody>
                    <a:bodyPr/>
                    <a:lstStyle/>
                    <a:p>
                      <a:pPr algn="ctr">
                        <a:lnSpc>
                          <a:spcPct val="115000"/>
                        </a:lnSpc>
                        <a:spcAft>
                          <a:spcPts val="0"/>
                        </a:spcAft>
                      </a:pPr>
                      <a:r>
                        <a:rPr lang="it-IT" sz="800">
                          <a:effectLst/>
                        </a:rPr>
                        <a:t>PIANO RIALZATO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414929196"/>
                  </a:ext>
                </a:extLst>
              </a:tr>
              <a:tr h="348659">
                <a:tc>
                  <a:txBody>
                    <a:bodyPr/>
                    <a:lstStyle/>
                    <a:p>
                      <a:pPr algn="l">
                        <a:lnSpc>
                          <a:spcPct val="115000"/>
                        </a:lnSpc>
                        <a:spcAft>
                          <a:spcPts val="0"/>
                        </a:spcAft>
                      </a:pPr>
                      <a:r>
                        <a:rPr lang="it-IT" sz="800">
                          <a:effectLst/>
                        </a:rPr>
                        <a:t>50,55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50,55:16=3,15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a:t>
                      </a:r>
                    </a:p>
                    <a:p>
                      <a:pPr algn="l">
                        <a:lnSpc>
                          <a:spcPct val="115000"/>
                        </a:lnSpc>
                        <a:spcAft>
                          <a:spcPts val="0"/>
                        </a:spcAft>
                      </a:pPr>
                      <a:r>
                        <a:rPr lang="it-IT"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737545711"/>
                  </a:ext>
                </a:extLst>
              </a:tr>
              <a:tr h="435825">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50,75:19=2,67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a:effectLst/>
                        </a:rPr>
                        <a:t>2</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3924665822"/>
                  </a:ext>
                </a:extLst>
              </a:tr>
              <a:tr h="261494">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50,75:17=2,98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 COLORE?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1249707329"/>
                  </a:ext>
                </a:extLst>
              </a:tr>
              <a:tr h="522988">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50,75:19=2,67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a:effectLst/>
                          <a:highlight>
                            <a:srgbClr val="00FFFF"/>
                          </a:highlight>
                        </a:rPr>
                        <a:t>1H</a:t>
                      </a:r>
                      <a:r>
                        <a:rPr lang="it-IT" sz="800" dirty="0">
                          <a:effectLst/>
                        </a:rPr>
                        <a:t> portare fuori con 1 altro alunno</a:t>
                      </a:r>
                    </a:p>
                    <a:p>
                      <a:pPr algn="l">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3280252880"/>
                  </a:ext>
                </a:extLst>
              </a:tr>
              <a:tr h="348659">
                <a:tc>
                  <a:txBody>
                    <a:bodyPr/>
                    <a:lstStyle/>
                    <a:p>
                      <a:pPr algn="l">
                        <a:lnSpc>
                          <a:spcPct val="115000"/>
                        </a:lnSpc>
                        <a:spcAft>
                          <a:spcPts val="0"/>
                        </a:spcAft>
                      </a:pPr>
                      <a:r>
                        <a:rPr lang="it-IT" sz="800">
                          <a:effectLst/>
                        </a:rPr>
                        <a:t>50,65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28,01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29,41=29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50,65:14=3,61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1F</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167192881"/>
                  </a:ext>
                </a:extLst>
              </a:tr>
              <a:tr h="87165">
                <a:tc>
                  <a:txBody>
                    <a:bodyPr/>
                    <a:lstStyle/>
                    <a:p>
                      <a:pPr algn="l">
                        <a:lnSpc>
                          <a:spcPct val="115000"/>
                        </a:lnSpc>
                        <a:spcAft>
                          <a:spcPts val="0"/>
                        </a:spcAft>
                      </a:pPr>
                      <a:r>
                        <a:rPr lang="it-IT" sz="800">
                          <a:effectLst/>
                        </a:rPr>
                        <a:t>280,85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PALESTRA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3626752706"/>
                  </a:ext>
                </a:extLst>
              </a:tr>
              <a:tr h="87165">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INS.</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1335951221"/>
                  </a:ext>
                </a:extLst>
              </a:tr>
              <a:tr h="87165">
                <a:tc>
                  <a:txBody>
                    <a:bodyPr/>
                    <a:lstStyle/>
                    <a:p>
                      <a:pPr algn="l">
                        <a:lnSpc>
                          <a:spcPct val="115000"/>
                        </a:lnSpc>
                        <a:spcAft>
                          <a:spcPts val="0"/>
                        </a:spcAft>
                      </a:pPr>
                      <a:r>
                        <a:rPr lang="it-IT" sz="800">
                          <a:effectLst/>
                        </a:rPr>
                        <a:t>26,85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gridSpan="5">
                  <a:txBody>
                    <a:bodyPr/>
                    <a:lstStyle/>
                    <a:p>
                      <a:pPr algn="l">
                        <a:spcAft>
                          <a:spcPts val="0"/>
                        </a:spcAft>
                      </a:pPr>
                      <a:r>
                        <a:rPr lang="it-IT" sz="800">
                          <a:effectLst/>
                        </a:rPr>
                        <a:t>LOCALE ISOLAMENTO CASI SOSPETTI</a:t>
                      </a:r>
                      <a:endParaRPr lang="it-IT" sz="800">
                        <a:effectLst/>
                        <a:latin typeface="Calibri" panose="020F0502020204030204" pitchFamily="34" charset="0"/>
                        <a:cs typeface="Times New Roman" panose="02020603050405020304" pitchFamily="18" charset="0"/>
                      </a:endParaRPr>
                    </a:p>
                  </a:txBody>
                  <a:tcPr marL="28936" marR="28936"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697128225"/>
                  </a:ext>
                </a:extLst>
              </a:tr>
              <a:tr h="87165">
                <a:tc gridSpan="11">
                  <a:txBody>
                    <a:bodyPr/>
                    <a:lstStyle/>
                    <a:p>
                      <a:pPr algn="ctr">
                        <a:lnSpc>
                          <a:spcPct val="115000"/>
                        </a:lnSpc>
                        <a:spcAft>
                          <a:spcPts val="0"/>
                        </a:spcAft>
                      </a:pPr>
                      <a:r>
                        <a:rPr lang="it-IT" sz="800">
                          <a:effectLst/>
                        </a:rPr>
                        <a:t>PIANO PRIMO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476903937"/>
                  </a:ext>
                </a:extLst>
              </a:tr>
              <a:tr h="348659">
                <a:tc>
                  <a:txBody>
                    <a:bodyPr/>
                    <a:lstStyle/>
                    <a:p>
                      <a:pPr algn="l">
                        <a:lnSpc>
                          <a:spcPct val="115000"/>
                        </a:lnSpc>
                        <a:spcAft>
                          <a:spcPts val="0"/>
                        </a:spcAft>
                      </a:pPr>
                      <a:r>
                        <a:rPr lang="it-IT" sz="800">
                          <a:effectLst/>
                        </a:rPr>
                        <a:t>50,55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28,08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50,55:13=3,88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1G</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highlight>
                            <a:srgbClr val="00FFFF"/>
                          </a:highlight>
                        </a:rPr>
                        <a:t>2H</a:t>
                      </a:r>
                      <a:r>
                        <a:rPr lang="it-IT" sz="800">
                          <a:effectLst/>
                        </a:rPr>
                        <a:t> rimane in classe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1872203142"/>
                  </a:ext>
                </a:extLst>
              </a:tr>
              <a:tr h="348659">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50,75:18=2,81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3G</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highlight>
                            <a:srgbClr val="00FFFF"/>
                          </a:highlight>
                        </a:rPr>
                        <a:t>1H</a:t>
                      </a:r>
                      <a:r>
                        <a:rPr lang="it-IT" sz="800">
                          <a:effectLst/>
                        </a:rPr>
                        <a:t> portare fuori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a:t>
                      </a:r>
                    </a:p>
                    <a:p>
                      <a:pPr algn="l">
                        <a:lnSpc>
                          <a:spcPct val="115000"/>
                        </a:lnSpc>
                        <a:spcAft>
                          <a:spcPts val="0"/>
                        </a:spcAft>
                      </a:pPr>
                      <a:r>
                        <a:rPr lang="it-IT"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245607464"/>
                  </a:ext>
                </a:extLst>
              </a:tr>
              <a:tr h="348659">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50,75:16=3,17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3F</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a:t>
                      </a:r>
                    </a:p>
                    <a:p>
                      <a:pPr algn="l">
                        <a:lnSpc>
                          <a:spcPct val="115000"/>
                        </a:lnSpc>
                        <a:spcAft>
                          <a:spcPts val="0"/>
                        </a:spcAft>
                      </a:pPr>
                      <a:r>
                        <a:rPr lang="it-IT"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207258073"/>
                  </a:ext>
                </a:extLst>
              </a:tr>
              <a:tr h="435825">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50,75:25=2,03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2G</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err="1" smtClean="0">
                          <a:effectLst/>
                        </a:rPr>
                        <a:t>sare</a:t>
                      </a:r>
                      <a:r>
                        <a:rPr lang="it-IT" sz="800" dirty="0" smtClean="0">
                          <a:effectLst/>
                        </a:rPr>
                        <a:t> </a:t>
                      </a:r>
                      <a:r>
                        <a:rPr lang="it-IT" sz="800" dirty="0">
                          <a:effectLst/>
                        </a:rPr>
                        <a:t>potenziamento o </a:t>
                      </a:r>
                      <a:r>
                        <a:rPr lang="it-IT" sz="800" dirty="0" err="1">
                          <a:effectLst/>
                        </a:rPr>
                        <a:t>o.f</a:t>
                      </a:r>
                      <a:r>
                        <a:rPr lang="it-IT" sz="800" dirty="0">
                          <a:effectLst/>
                        </a:rPr>
                        <a:t>. per sdoppiare</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a:t>
                      </a:r>
                      <a:br>
                        <a:rPr lang="it-IT" sz="800">
                          <a:effectLst/>
                        </a:rPr>
                      </a:br>
                      <a:r>
                        <a:rPr lang="it-IT"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16236940"/>
                  </a:ext>
                </a:extLst>
              </a:tr>
              <a:tr h="87165">
                <a:tc>
                  <a:txBody>
                    <a:bodyPr/>
                    <a:lstStyle/>
                    <a:p>
                      <a:pPr algn="l">
                        <a:lnSpc>
                          <a:spcPct val="115000"/>
                        </a:lnSpc>
                        <a:spcAft>
                          <a:spcPts val="0"/>
                        </a:spcAft>
                      </a:pPr>
                      <a:r>
                        <a:rPr lang="it-IT" sz="800">
                          <a:effectLst/>
                        </a:rPr>
                        <a:t>50,65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28,01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29,41=29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PC</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3240864883"/>
                  </a:ext>
                </a:extLst>
              </a:tr>
              <a:tr h="87165">
                <a:tc>
                  <a:txBody>
                    <a:bodyPr/>
                    <a:lstStyle/>
                    <a:p>
                      <a:pPr algn="l">
                        <a:lnSpc>
                          <a:spcPct val="115000"/>
                        </a:lnSpc>
                        <a:spcAft>
                          <a:spcPts val="0"/>
                        </a:spcAft>
                      </a:pPr>
                      <a:r>
                        <a:rPr lang="it-IT" sz="800">
                          <a:effectLst/>
                        </a:rPr>
                        <a:t>24,00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13,33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13,99=13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ARTE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3G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692179759"/>
                  </a:ext>
                </a:extLst>
              </a:tr>
              <a:tr h="87165">
                <a:tc>
                  <a:txBody>
                    <a:bodyPr/>
                    <a:lstStyle/>
                    <a:p>
                      <a:pPr algn="l">
                        <a:lnSpc>
                          <a:spcPct val="115000"/>
                        </a:lnSpc>
                        <a:spcAft>
                          <a:spcPts val="0"/>
                        </a:spcAft>
                      </a:pPr>
                      <a:r>
                        <a:rPr lang="it-IT" sz="800">
                          <a:effectLst/>
                        </a:rPr>
                        <a:t>24,00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13.33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13,99=13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DEPOSITO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506259955"/>
                  </a:ext>
                </a:extLst>
              </a:tr>
              <a:tr h="261494">
                <a:tc>
                  <a:txBody>
                    <a:bodyPr/>
                    <a:lstStyle/>
                    <a:p>
                      <a:pPr algn="l">
                        <a:lnSpc>
                          <a:spcPct val="115000"/>
                        </a:lnSpc>
                        <a:spcAft>
                          <a:spcPts val="0"/>
                        </a:spcAft>
                      </a:pPr>
                      <a:r>
                        <a:rPr lang="it-IT" sz="800">
                          <a:effectLst/>
                        </a:rPr>
                        <a:t>40,30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22,38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23,49=23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MUSICA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a:effectLst/>
                        </a:rPr>
                        <a:t>USARE PER SDOPPIAMENTO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737990648"/>
                  </a:ext>
                </a:extLst>
              </a:tr>
            </a:tbl>
          </a:graphicData>
        </a:graphic>
      </p:graphicFrame>
    </p:spTree>
    <p:extLst>
      <p:ext uri="{BB962C8B-B14F-4D97-AF65-F5344CB8AC3E}">
        <p14:creationId xmlns:p14="http://schemas.microsoft.com/office/powerpoint/2010/main" val="29789041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5" y="182881"/>
            <a:ext cx="11767915" cy="761999"/>
          </a:xfrm>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it-IT" sz="3600" dirty="0" smtClean="0"/>
              <a:t>SECONDARIA DARFO entrata</a:t>
            </a:r>
            <a:endParaRPr lang="it-IT" sz="3600" dirty="0"/>
          </a:p>
        </p:txBody>
      </p:sp>
      <p:sp>
        <p:nvSpPr>
          <p:cNvPr id="8" name="Segnaposto contenuto 2"/>
          <p:cNvSpPr>
            <a:spLocks noGrp="1"/>
          </p:cNvSpPr>
          <p:nvPr>
            <p:ph sz="half" idx="2"/>
          </p:nvPr>
        </p:nvSpPr>
        <p:spPr>
          <a:xfrm>
            <a:off x="241205" y="1034715"/>
            <a:ext cx="11767915" cy="5727031"/>
          </a:xfrm>
        </p:spPr>
        <p:style>
          <a:lnRef idx="2">
            <a:schemeClr val="accent5"/>
          </a:lnRef>
          <a:fillRef idx="1">
            <a:schemeClr val="lt1"/>
          </a:fillRef>
          <a:effectRef idx="0">
            <a:schemeClr val="accent5"/>
          </a:effectRef>
          <a:fontRef idx="minor">
            <a:schemeClr val="dk1"/>
          </a:fontRef>
        </p:style>
        <p:txBody>
          <a:bodyPr>
            <a:noAutofit/>
          </a:bodyPr>
          <a:lstStyle/>
          <a:p>
            <a:pPr marL="0" indent="0">
              <a:lnSpc>
                <a:spcPct val="120000"/>
              </a:lnSpc>
              <a:spcBef>
                <a:spcPts val="0"/>
              </a:spcBef>
              <a:spcAft>
                <a:spcPts val="0"/>
              </a:spcAft>
              <a:buNone/>
            </a:pPr>
            <a:r>
              <a:rPr lang="it-IT" sz="1100" b="1" dirty="0" smtClean="0">
                <a:solidFill>
                  <a:srgbClr val="002060"/>
                </a:solidFill>
                <a:latin typeface="Times New Roman" panose="02020603050405020304" pitchFamily="18" charset="0"/>
                <a:cs typeface="Times New Roman" panose="02020603050405020304" pitchFamily="18" charset="0"/>
              </a:rPr>
              <a:t>ENTRATA</a:t>
            </a:r>
          </a:p>
          <a:p>
            <a:pPr marL="0" indent="0" algn="just">
              <a:lnSpc>
                <a:spcPct val="120000"/>
              </a:lnSpc>
              <a:spcBef>
                <a:spcPts val="0"/>
              </a:spcBef>
              <a:spcAft>
                <a:spcPts val="0"/>
              </a:spcAft>
              <a:buNone/>
            </a:pPr>
            <a:r>
              <a:rPr lang="it-IT" sz="1100" dirty="0">
                <a:solidFill>
                  <a:srgbClr val="002060"/>
                </a:solidFill>
                <a:latin typeface="Times New Roman" panose="02020603050405020304" pitchFamily="18" charset="0"/>
                <a:cs typeface="Times New Roman" panose="02020603050405020304" pitchFamily="18" charset="0"/>
              </a:rPr>
              <a:t>Si utilizzano l’ingresso principale 1 (dx) e 2 (</a:t>
            </a:r>
            <a:r>
              <a:rPr lang="it-IT" sz="1100" dirty="0" err="1">
                <a:solidFill>
                  <a:srgbClr val="002060"/>
                </a:solidFill>
                <a:latin typeface="Times New Roman" panose="02020603050405020304" pitchFamily="18" charset="0"/>
                <a:cs typeface="Times New Roman" panose="02020603050405020304" pitchFamily="18" charset="0"/>
              </a:rPr>
              <a:t>sn</a:t>
            </a:r>
            <a:r>
              <a:rPr lang="it-IT" sz="1100" dirty="0">
                <a:solidFill>
                  <a:srgbClr val="002060"/>
                </a:solidFill>
                <a:latin typeface="Times New Roman" panose="02020603050405020304" pitchFamily="18" charset="0"/>
                <a:cs typeface="Times New Roman" panose="02020603050405020304" pitchFamily="18" charset="0"/>
              </a:rPr>
              <a:t>) (dal cancello principale), l’ingresso laterale </a:t>
            </a:r>
            <a:r>
              <a:rPr lang="it-IT" sz="1100" dirty="0" err="1">
                <a:solidFill>
                  <a:srgbClr val="002060"/>
                </a:solidFill>
                <a:latin typeface="Times New Roman" panose="02020603050405020304" pitchFamily="18" charset="0"/>
                <a:cs typeface="Times New Roman" panose="02020603050405020304" pitchFamily="18" charset="0"/>
              </a:rPr>
              <a:t>sn</a:t>
            </a:r>
            <a:r>
              <a:rPr lang="it-IT" sz="1100" dirty="0">
                <a:solidFill>
                  <a:srgbClr val="002060"/>
                </a:solidFill>
                <a:latin typeface="Times New Roman" panose="02020603050405020304" pitchFamily="18" charset="0"/>
                <a:cs typeface="Times New Roman" panose="02020603050405020304" pitchFamily="18" charset="0"/>
              </a:rPr>
              <a:t> 3 (dal cancello «passerella» fronte segreteria), l’ingresso laterale dx 4 (palestra), l’ingresso «distaccamento» 5 (dal cancello «passerella», campo di basket) per suddividere gli alunni ed evitare assembramento</a:t>
            </a:r>
            <a:r>
              <a:rPr lang="it-IT" sz="1100" dirty="0" smtClean="0">
                <a:solidFill>
                  <a:srgbClr val="002060"/>
                </a:solidFill>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endParaRPr lang="it-IT" sz="11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100" dirty="0" smtClean="0">
                <a:solidFill>
                  <a:srgbClr val="002060"/>
                </a:solidFill>
                <a:latin typeface="Times New Roman" panose="02020603050405020304" pitchFamily="18" charset="0"/>
                <a:cs typeface="Times New Roman" panose="02020603050405020304" pitchFamily="18" charset="0"/>
              </a:rPr>
              <a:t>Le classi entrano secondo l’ordine seguente, vengono accolte dall’insegnante e si recano direttamente nelle aule senza sostare nell’atrio:</a:t>
            </a:r>
          </a:p>
          <a:p>
            <a:pPr marL="0" indent="0" algn="just">
              <a:lnSpc>
                <a:spcPct val="120000"/>
              </a:lnSpc>
              <a:spcBef>
                <a:spcPts val="0"/>
              </a:spcBef>
              <a:spcAft>
                <a:spcPts val="0"/>
              </a:spcAft>
              <a:buNone/>
            </a:pPr>
            <a:r>
              <a:rPr lang="it-IT" sz="1100" dirty="0" smtClean="0">
                <a:solidFill>
                  <a:srgbClr val="002060"/>
                </a:solidFill>
                <a:latin typeface="Times New Roman" panose="02020603050405020304" pitchFamily="18" charset="0"/>
                <a:cs typeface="Times New Roman" panose="02020603050405020304" pitchFamily="18" charset="0"/>
              </a:rPr>
              <a:t>Ore 7.55 </a:t>
            </a:r>
          </a:p>
          <a:p>
            <a:pPr marL="0" indent="0">
              <a:lnSpc>
                <a:spcPct val="120000"/>
              </a:lnSpc>
              <a:spcBef>
                <a:spcPts val="0"/>
              </a:spcBef>
              <a:spcAft>
                <a:spcPts val="0"/>
              </a:spcAft>
              <a:buNone/>
            </a:pPr>
            <a:r>
              <a:rPr lang="it-IT" sz="1100" dirty="0" smtClean="0">
                <a:solidFill>
                  <a:srgbClr val="002060"/>
                </a:solidFill>
                <a:latin typeface="Times New Roman" panose="02020603050405020304" pitchFamily="18" charset="0"/>
                <a:cs typeface="Times New Roman" panose="02020603050405020304" pitchFamily="18" charset="0"/>
              </a:rPr>
              <a:t>ingresso principale 1 dx: 3^D </a:t>
            </a:r>
          </a:p>
          <a:p>
            <a:pPr marL="0" indent="0">
              <a:lnSpc>
                <a:spcPct val="120000"/>
              </a:lnSpc>
              <a:spcBef>
                <a:spcPts val="0"/>
              </a:spcBef>
              <a:spcAft>
                <a:spcPts val="0"/>
              </a:spcAft>
              <a:buNone/>
            </a:pPr>
            <a:r>
              <a:rPr lang="it-IT" sz="1100" dirty="0" smtClean="0">
                <a:solidFill>
                  <a:srgbClr val="002060"/>
                </a:solidFill>
                <a:latin typeface="Times New Roman" panose="02020603050405020304" pitchFamily="18" charset="0"/>
                <a:cs typeface="Times New Roman" panose="02020603050405020304" pitchFamily="18" charset="0"/>
              </a:rPr>
              <a:t>ingresso principale 2 </a:t>
            </a:r>
            <a:r>
              <a:rPr lang="it-IT" sz="1100" dirty="0" err="1" smtClean="0">
                <a:solidFill>
                  <a:srgbClr val="002060"/>
                </a:solidFill>
                <a:latin typeface="Times New Roman" panose="02020603050405020304" pitchFamily="18" charset="0"/>
                <a:cs typeface="Times New Roman" panose="02020603050405020304" pitchFamily="18" charset="0"/>
              </a:rPr>
              <a:t>sn</a:t>
            </a:r>
            <a:r>
              <a:rPr lang="it-IT" sz="1100" dirty="0" smtClean="0">
                <a:solidFill>
                  <a:srgbClr val="002060"/>
                </a:solidFill>
                <a:latin typeface="Times New Roman" panose="02020603050405020304" pitchFamily="18" charset="0"/>
                <a:cs typeface="Times New Roman" panose="02020603050405020304" pitchFamily="18" charset="0"/>
              </a:rPr>
              <a:t>: 1^C</a:t>
            </a:r>
          </a:p>
          <a:p>
            <a:pPr marL="0" indent="0" algn="just">
              <a:lnSpc>
                <a:spcPct val="120000"/>
              </a:lnSpc>
              <a:spcBef>
                <a:spcPts val="0"/>
              </a:spcBef>
              <a:spcAft>
                <a:spcPts val="0"/>
              </a:spcAft>
              <a:buNone/>
            </a:pPr>
            <a:r>
              <a:rPr lang="it-IT" sz="1100" dirty="0" smtClean="0">
                <a:solidFill>
                  <a:srgbClr val="002060"/>
                </a:solidFill>
                <a:latin typeface="Times New Roman" panose="02020603050405020304" pitchFamily="18" charset="0"/>
                <a:cs typeface="Times New Roman" panose="02020603050405020304" pitchFamily="18" charset="0"/>
              </a:rPr>
              <a:t>ingresso laterale </a:t>
            </a:r>
            <a:r>
              <a:rPr lang="it-IT" sz="1100" dirty="0" err="1" smtClean="0">
                <a:solidFill>
                  <a:srgbClr val="002060"/>
                </a:solidFill>
                <a:latin typeface="Times New Roman" panose="02020603050405020304" pitchFamily="18" charset="0"/>
                <a:cs typeface="Times New Roman" panose="02020603050405020304" pitchFamily="18" charset="0"/>
              </a:rPr>
              <a:t>sn</a:t>
            </a:r>
            <a:r>
              <a:rPr lang="it-IT" sz="1100" dirty="0" smtClean="0">
                <a:solidFill>
                  <a:srgbClr val="002060"/>
                </a:solidFill>
                <a:latin typeface="Times New Roman" panose="02020603050405020304" pitchFamily="18" charset="0"/>
                <a:cs typeface="Times New Roman" panose="02020603050405020304" pitchFamily="18" charset="0"/>
              </a:rPr>
              <a:t> 3: 3^C</a:t>
            </a:r>
          </a:p>
          <a:p>
            <a:pPr marL="0" indent="0" algn="just">
              <a:lnSpc>
                <a:spcPct val="120000"/>
              </a:lnSpc>
              <a:spcBef>
                <a:spcPts val="0"/>
              </a:spcBef>
              <a:spcAft>
                <a:spcPts val="0"/>
              </a:spcAft>
              <a:buNone/>
            </a:pPr>
            <a:r>
              <a:rPr lang="it-IT" sz="1100" dirty="0" smtClean="0">
                <a:solidFill>
                  <a:srgbClr val="002060"/>
                </a:solidFill>
                <a:latin typeface="Times New Roman" panose="02020603050405020304" pitchFamily="18" charset="0"/>
                <a:cs typeface="Times New Roman" panose="02020603050405020304" pitchFamily="18" charset="0"/>
              </a:rPr>
              <a:t>ingresso distaccamento 5: 2^E</a:t>
            </a:r>
            <a:endParaRPr lang="it-IT" sz="11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endParaRPr lang="it-IT" sz="11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100" dirty="0" smtClean="0">
                <a:solidFill>
                  <a:srgbClr val="002060"/>
                </a:solidFill>
                <a:latin typeface="Times New Roman" panose="02020603050405020304" pitchFamily="18" charset="0"/>
                <a:cs typeface="Times New Roman" panose="02020603050405020304" pitchFamily="18" charset="0"/>
              </a:rPr>
              <a:t>Ore 8.05</a:t>
            </a:r>
          </a:p>
          <a:p>
            <a:pPr marL="0" indent="0" algn="just">
              <a:lnSpc>
                <a:spcPct val="120000"/>
              </a:lnSpc>
              <a:spcBef>
                <a:spcPts val="0"/>
              </a:spcBef>
              <a:spcAft>
                <a:spcPts val="0"/>
              </a:spcAft>
              <a:buNone/>
            </a:pPr>
            <a:r>
              <a:rPr lang="it-IT" sz="1100" dirty="0" smtClean="0">
                <a:solidFill>
                  <a:srgbClr val="002060"/>
                </a:solidFill>
                <a:latin typeface="Times New Roman" panose="02020603050405020304" pitchFamily="18" charset="0"/>
                <a:cs typeface="Times New Roman" panose="02020603050405020304" pitchFamily="18" charset="0"/>
              </a:rPr>
              <a:t>ingresso principale 1 dx: 1^A</a:t>
            </a:r>
          </a:p>
          <a:p>
            <a:pPr marL="0" indent="0" algn="just">
              <a:lnSpc>
                <a:spcPct val="120000"/>
              </a:lnSpc>
              <a:spcBef>
                <a:spcPts val="0"/>
              </a:spcBef>
              <a:spcAft>
                <a:spcPts val="0"/>
              </a:spcAft>
              <a:buNone/>
            </a:pPr>
            <a:r>
              <a:rPr lang="it-IT" sz="1100" dirty="0" smtClean="0">
                <a:solidFill>
                  <a:srgbClr val="002060"/>
                </a:solidFill>
                <a:latin typeface="Times New Roman" panose="02020603050405020304" pitchFamily="18" charset="0"/>
                <a:cs typeface="Times New Roman" panose="02020603050405020304" pitchFamily="18" charset="0"/>
              </a:rPr>
              <a:t>ingresso principale 2 </a:t>
            </a:r>
            <a:r>
              <a:rPr lang="it-IT" sz="1100" dirty="0" err="1" smtClean="0">
                <a:solidFill>
                  <a:srgbClr val="002060"/>
                </a:solidFill>
                <a:latin typeface="Times New Roman" panose="02020603050405020304" pitchFamily="18" charset="0"/>
                <a:cs typeface="Times New Roman" panose="02020603050405020304" pitchFamily="18" charset="0"/>
              </a:rPr>
              <a:t>sn</a:t>
            </a:r>
            <a:r>
              <a:rPr lang="it-IT" sz="1100" dirty="0" smtClean="0">
                <a:solidFill>
                  <a:srgbClr val="002060"/>
                </a:solidFill>
                <a:latin typeface="Times New Roman" panose="02020603050405020304" pitchFamily="18" charset="0"/>
                <a:cs typeface="Times New Roman" panose="02020603050405020304" pitchFamily="18" charset="0"/>
              </a:rPr>
              <a:t>. 2^B</a:t>
            </a:r>
          </a:p>
          <a:p>
            <a:pPr marL="0" indent="0" algn="just">
              <a:lnSpc>
                <a:spcPct val="120000"/>
              </a:lnSpc>
              <a:spcBef>
                <a:spcPts val="0"/>
              </a:spcBef>
              <a:spcAft>
                <a:spcPts val="0"/>
              </a:spcAft>
              <a:buNone/>
            </a:pPr>
            <a:r>
              <a:rPr lang="it-IT" sz="1100" dirty="0" smtClean="0">
                <a:solidFill>
                  <a:srgbClr val="002060"/>
                </a:solidFill>
                <a:latin typeface="Times New Roman" panose="02020603050405020304" pitchFamily="18" charset="0"/>
                <a:cs typeface="Times New Roman" panose="02020603050405020304" pitchFamily="18" charset="0"/>
              </a:rPr>
              <a:t>ingresso laterale </a:t>
            </a:r>
            <a:r>
              <a:rPr lang="it-IT" sz="1100" dirty="0" err="1" smtClean="0">
                <a:solidFill>
                  <a:srgbClr val="002060"/>
                </a:solidFill>
                <a:latin typeface="Times New Roman" panose="02020603050405020304" pitchFamily="18" charset="0"/>
                <a:cs typeface="Times New Roman" panose="02020603050405020304" pitchFamily="18" charset="0"/>
              </a:rPr>
              <a:t>sn</a:t>
            </a:r>
            <a:r>
              <a:rPr lang="it-IT" sz="1100" dirty="0" smtClean="0">
                <a:solidFill>
                  <a:srgbClr val="002060"/>
                </a:solidFill>
                <a:latin typeface="Times New Roman" panose="02020603050405020304" pitchFamily="18" charset="0"/>
                <a:cs typeface="Times New Roman" panose="02020603050405020304" pitchFamily="18" charset="0"/>
              </a:rPr>
              <a:t> 3: 3^A</a:t>
            </a:r>
          </a:p>
          <a:p>
            <a:pPr marL="0" indent="0" algn="just">
              <a:lnSpc>
                <a:spcPct val="120000"/>
              </a:lnSpc>
              <a:spcBef>
                <a:spcPts val="0"/>
              </a:spcBef>
              <a:spcAft>
                <a:spcPts val="0"/>
              </a:spcAft>
              <a:buNone/>
            </a:pPr>
            <a:r>
              <a:rPr lang="it-IT" sz="1100" dirty="0" smtClean="0">
                <a:solidFill>
                  <a:srgbClr val="002060"/>
                </a:solidFill>
                <a:latin typeface="Times New Roman" panose="02020603050405020304" pitchFamily="18" charset="0"/>
                <a:cs typeface="Times New Roman" panose="02020603050405020304" pitchFamily="18" charset="0"/>
              </a:rPr>
              <a:t>ingresso </a:t>
            </a:r>
            <a:r>
              <a:rPr lang="it-IT" sz="1100" dirty="0">
                <a:solidFill>
                  <a:srgbClr val="002060"/>
                </a:solidFill>
                <a:latin typeface="Times New Roman" panose="02020603050405020304" pitchFamily="18" charset="0"/>
                <a:cs typeface="Times New Roman" panose="02020603050405020304" pitchFamily="18" charset="0"/>
              </a:rPr>
              <a:t>distaccamento 5: </a:t>
            </a:r>
            <a:r>
              <a:rPr lang="it-IT" sz="1100" dirty="0" smtClean="0">
                <a:solidFill>
                  <a:srgbClr val="002060"/>
                </a:solidFill>
                <a:latin typeface="Times New Roman" panose="02020603050405020304" pitchFamily="18" charset="0"/>
                <a:cs typeface="Times New Roman" panose="02020603050405020304" pitchFamily="18" charset="0"/>
              </a:rPr>
              <a:t>3^B</a:t>
            </a:r>
          </a:p>
          <a:p>
            <a:pPr marL="0" indent="0" algn="just">
              <a:lnSpc>
                <a:spcPct val="120000"/>
              </a:lnSpc>
              <a:spcBef>
                <a:spcPts val="0"/>
              </a:spcBef>
              <a:spcAft>
                <a:spcPts val="0"/>
              </a:spcAft>
              <a:buNone/>
            </a:pPr>
            <a:endParaRPr lang="it-IT" sz="11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100" dirty="0" smtClean="0">
                <a:solidFill>
                  <a:srgbClr val="002060"/>
                </a:solidFill>
                <a:latin typeface="Times New Roman" panose="02020603050405020304" pitchFamily="18" charset="0"/>
                <a:cs typeface="Times New Roman" panose="02020603050405020304" pitchFamily="18" charset="0"/>
              </a:rPr>
              <a:t>Ore 8.15</a:t>
            </a:r>
          </a:p>
          <a:p>
            <a:pPr marL="0" indent="0" algn="just">
              <a:lnSpc>
                <a:spcPct val="120000"/>
              </a:lnSpc>
              <a:spcBef>
                <a:spcPts val="0"/>
              </a:spcBef>
              <a:spcAft>
                <a:spcPts val="0"/>
              </a:spcAft>
              <a:buNone/>
            </a:pPr>
            <a:r>
              <a:rPr lang="it-IT" sz="1100" dirty="0">
                <a:solidFill>
                  <a:srgbClr val="002060"/>
                </a:solidFill>
                <a:latin typeface="Times New Roman" panose="02020603050405020304" pitchFamily="18" charset="0"/>
                <a:cs typeface="Times New Roman" panose="02020603050405020304" pitchFamily="18" charset="0"/>
              </a:rPr>
              <a:t>ingresso principale 1 dx: </a:t>
            </a:r>
            <a:r>
              <a:rPr lang="it-IT" sz="1100" dirty="0" smtClean="0">
                <a:solidFill>
                  <a:srgbClr val="002060"/>
                </a:solidFill>
                <a:latin typeface="Times New Roman" panose="02020603050405020304" pitchFamily="18" charset="0"/>
                <a:cs typeface="Times New Roman" panose="02020603050405020304" pitchFamily="18" charset="0"/>
              </a:rPr>
              <a:t>2^A </a:t>
            </a:r>
            <a:endParaRPr lang="it-IT" sz="11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100" dirty="0">
                <a:solidFill>
                  <a:srgbClr val="002060"/>
                </a:solidFill>
                <a:latin typeface="Times New Roman" panose="02020603050405020304" pitchFamily="18" charset="0"/>
                <a:cs typeface="Times New Roman" panose="02020603050405020304" pitchFamily="18" charset="0"/>
              </a:rPr>
              <a:t>ingresso principale 2 </a:t>
            </a:r>
            <a:r>
              <a:rPr lang="it-IT" sz="1100" dirty="0" err="1">
                <a:solidFill>
                  <a:srgbClr val="002060"/>
                </a:solidFill>
                <a:latin typeface="Times New Roman" panose="02020603050405020304" pitchFamily="18" charset="0"/>
                <a:cs typeface="Times New Roman" panose="02020603050405020304" pitchFamily="18" charset="0"/>
              </a:rPr>
              <a:t>sn</a:t>
            </a:r>
            <a:r>
              <a:rPr lang="it-IT" sz="1100" dirty="0">
                <a:solidFill>
                  <a:srgbClr val="002060"/>
                </a:solidFill>
                <a:latin typeface="Times New Roman" panose="02020603050405020304" pitchFamily="18" charset="0"/>
                <a:cs typeface="Times New Roman" panose="02020603050405020304" pitchFamily="18" charset="0"/>
              </a:rPr>
              <a:t>. </a:t>
            </a:r>
            <a:r>
              <a:rPr lang="it-IT" sz="1100" dirty="0" smtClean="0">
                <a:solidFill>
                  <a:srgbClr val="002060"/>
                </a:solidFill>
                <a:latin typeface="Times New Roman" panose="02020603050405020304" pitchFamily="18" charset="0"/>
                <a:cs typeface="Times New Roman" panose="02020603050405020304" pitchFamily="18" charset="0"/>
              </a:rPr>
              <a:t>1^D</a:t>
            </a:r>
          </a:p>
          <a:p>
            <a:pPr marL="0" indent="0" algn="just">
              <a:lnSpc>
                <a:spcPct val="120000"/>
              </a:lnSpc>
              <a:spcBef>
                <a:spcPts val="0"/>
              </a:spcBef>
              <a:spcAft>
                <a:spcPts val="0"/>
              </a:spcAft>
              <a:buNone/>
            </a:pPr>
            <a:r>
              <a:rPr lang="it-IT" sz="1100" dirty="0">
                <a:solidFill>
                  <a:srgbClr val="002060"/>
                </a:solidFill>
                <a:latin typeface="Times New Roman" panose="02020603050405020304" pitchFamily="18" charset="0"/>
                <a:cs typeface="Times New Roman" panose="02020603050405020304" pitchFamily="18" charset="0"/>
              </a:rPr>
              <a:t>ingresso laterale </a:t>
            </a:r>
            <a:r>
              <a:rPr lang="it-IT" sz="1100" dirty="0" err="1">
                <a:solidFill>
                  <a:srgbClr val="002060"/>
                </a:solidFill>
                <a:latin typeface="Times New Roman" panose="02020603050405020304" pitchFamily="18" charset="0"/>
                <a:cs typeface="Times New Roman" panose="02020603050405020304" pitchFamily="18" charset="0"/>
              </a:rPr>
              <a:t>sn</a:t>
            </a:r>
            <a:r>
              <a:rPr lang="it-IT" sz="1100" dirty="0">
                <a:solidFill>
                  <a:srgbClr val="002060"/>
                </a:solidFill>
                <a:latin typeface="Times New Roman" panose="02020603050405020304" pitchFamily="18" charset="0"/>
                <a:cs typeface="Times New Roman" panose="02020603050405020304" pitchFamily="18" charset="0"/>
              </a:rPr>
              <a:t> 3: </a:t>
            </a:r>
            <a:r>
              <a:rPr lang="it-IT" sz="1100" dirty="0" smtClean="0">
                <a:solidFill>
                  <a:srgbClr val="002060"/>
                </a:solidFill>
                <a:latin typeface="Times New Roman" panose="02020603050405020304" pitchFamily="18" charset="0"/>
                <a:cs typeface="Times New Roman" panose="02020603050405020304" pitchFamily="18" charset="0"/>
              </a:rPr>
              <a:t>2^C_3^E</a:t>
            </a:r>
            <a:endParaRPr lang="it-IT" sz="11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100" dirty="0">
                <a:solidFill>
                  <a:srgbClr val="002060"/>
                </a:solidFill>
                <a:latin typeface="Times New Roman" panose="02020603050405020304" pitchFamily="18" charset="0"/>
                <a:cs typeface="Times New Roman" panose="02020603050405020304" pitchFamily="18" charset="0"/>
              </a:rPr>
              <a:t>ingresso distaccamento 5: </a:t>
            </a:r>
            <a:r>
              <a:rPr lang="it-IT" sz="1100" dirty="0" smtClean="0">
                <a:solidFill>
                  <a:srgbClr val="002060"/>
                </a:solidFill>
                <a:latin typeface="Times New Roman" panose="02020603050405020304" pitchFamily="18" charset="0"/>
                <a:cs typeface="Times New Roman" panose="02020603050405020304" pitchFamily="18" charset="0"/>
              </a:rPr>
              <a:t>1^B</a:t>
            </a:r>
            <a:endParaRPr lang="it-IT" sz="11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endParaRPr lang="it-IT" sz="11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100" b="1" dirty="0">
                <a:solidFill>
                  <a:srgbClr val="002060"/>
                </a:solidFill>
                <a:latin typeface="Times New Roman" panose="02020603050405020304" pitchFamily="18" charset="0"/>
                <a:cs typeface="Times New Roman" panose="02020603050405020304" pitchFamily="18" charset="0"/>
              </a:rPr>
              <a:t>SERVIZIO ANTICIPO</a:t>
            </a:r>
            <a:r>
              <a:rPr lang="it-IT" sz="1100" dirty="0">
                <a:solidFill>
                  <a:srgbClr val="002060"/>
                </a:solidFill>
                <a:latin typeface="Times New Roman" panose="02020603050405020304" pitchFamily="18" charset="0"/>
                <a:cs typeface="Times New Roman" panose="02020603050405020304" pitchFamily="18" charset="0"/>
              </a:rPr>
              <a:t>: segnali a pavimento per distanziare gli alunni, calcolare il totale ed eventualmente fare graduatoria degli ammessi in base alla capienza dell’atrio.</a:t>
            </a:r>
          </a:p>
          <a:p>
            <a:pPr marL="0" indent="0" algn="just">
              <a:lnSpc>
                <a:spcPct val="120000"/>
              </a:lnSpc>
              <a:spcBef>
                <a:spcPts val="0"/>
              </a:spcBef>
              <a:spcAft>
                <a:spcPts val="0"/>
              </a:spcAft>
              <a:buNone/>
            </a:pPr>
            <a:r>
              <a:rPr lang="it-IT" sz="1100" dirty="0">
                <a:solidFill>
                  <a:srgbClr val="002060"/>
                </a:solidFill>
                <a:latin typeface="Times New Roman" panose="02020603050405020304" pitchFamily="18" charset="0"/>
                <a:cs typeface="Times New Roman" panose="02020603050405020304" pitchFamily="18" charset="0"/>
              </a:rPr>
              <a:t>La responsabilità dei docenti sugli alunni inizia alle 7.55 pertanto le classi che entrano in orari successivi sono accolte dai docenti alle 7.55 ed attendono nel giardino, distribuite all’interno della pertinenza utilizzando eventualmente le posizioni già assegnate della prova di evacuazione e mantenendo il distanziamento.</a:t>
            </a:r>
          </a:p>
          <a:p>
            <a:pPr marL="0" indent="0" algn="just">
              <a:lnSpc>
                <a:spcPct val="120000"/>
              </a:lnSpc>
              <a:spcBef>
                <a:spcPts val="0"/>
              </a:spcBef>
              <a:spcAft>
                <a:spcPts val="0"/>
              </a:spcAft>
              <a:buNone/>
            </a:pPr>
            <a:r>
              <a:rPr lang="it-IT" sz="1100" dirty="0">
                <a:solidFill>
                  <a:srgbClr val="FF0000"/>
                </a:solidFill>
                <a:latin typeface="Times New Roman" panose="02020603050405020304" pitchFamily="18" charset="0"/>
                <a:cs typeface="Times New Roman" panose="02020603050405020304" pitchFamily="18" charset="0"/>
              </a:rPr>
              <a:t>Gli alunni si recano fin da subito presso gli ingressi assegnati; non è in alcun modo consentita la sosta o </a:t>
            </a:r>
            <a:r>
              <a:rPr lang="it-IT" sz="1100" dirty="0" smtClean="0">
                <a:solidFill>
                  <a:srgbClr val="FF0000"/>
                </a:solidFill>
                <a:latin typeface="Times New Roman" panose="02020603050405020304" pitchFamily="18" charset="0"/>
                <a:cs typeface="Times New Roman" panose="02020603050405020304" pitchFamily="18" charset="0"/>
              </a:rPr>
              <a:t>l’intrattenimento </a:t>
            </a:r>
            <a:r>
              <a:rPr lang="it-IT" sz="1100" dirty="0">
                <a:solidFill>
                  <a:srgbClr val="FF0000"/>
                </a:solidFill>
                <a:latin typeface="Times New Roman" panose="02020603050405020304" pitchFamily="18" charset="0"/>
                <a:cs typeface="Times New Roman" panose="02020603050405020304" pitchFamily="18" charset="0"/>
              </a:rPr>
              <a:t>sul piazzale e nelle aree adibite ad accoglienza. </a:t>
            </a:r>
          </a:p>
          <a:p>
            <a:pPr marL="0" indent="0">
              <a:lnSpc>
                <a:spcPct val="120000"/>
              </a:lnSpc>
              <a:spcBef>
                <a:spcPts val="0"/>
              </a:spcBef>
              <a:spcAft>
                <a:spcPts val="0"/>
              </a:spcAft>
              <a:buNone/>
            </a:pPr>
            <a:endParaRPr lang="it-IT" sz="1100"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5" y="182881"/>
            <a:ext cx="1189635" cy="636297"/>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25</a:t>
            </a:fld>
            <a:endParaRPr lang="en-US" dirty="0"/>
          </a:p>
        </p:txBody>
      </p:sp>
    </p:spTree>
    <p:extLst>
      <p:ext uri="{BB962C8B-B14F-4D97-AF65-F5344CB8AC3E}">
        <p14:creationId xmlns:p14="http://schemas.microsoft.com/office/powerpoint/2010/main" val="2350736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6568" y="91440"/>
            <a:ext cx="11670632" cy="600081"/>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SECONDARIA DARFO uscita</a:t>
            </a:r>
            <a:endParaRPr lang="it-IT" sz="3600" dirty="0"/>
          </a:p>
        </p:txBody>
      </p:sp>
      <p:sp>
        <p:nvSpPr>
          <p:cNvPr id="7" name="Segnaposto contenuto 2"/>
          <p:cNvSpPr txBox="1">
            <a:spLocks noGrp="1"/>
          </p:cNvSpPr>
          <p:nvPr>
            <p:ph sz="quarter" idx="4"/>
          </p:nvPr>
        </p:nvSpPr>
        <p:spPr>
          <a:xfrm>
            <a:off x="216569" y="691521"/>
            <a:ext cx="11670632" cy="5892159"/>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9pPr>
          </a:lstStyle>
          <a:p>
            <a:pPr marL="0" indent="0">
              <a:lnSpc>
                <a:spcPct val="100000"/>
              </a:lnSpc>
              <a:spcBef>
                <a:spcPts val="0"/>
              </a:spcBef>
              <a:buFont typeface="Wingdings 3" charset="2"/>
              <a:buNone/>
            </a:pPr>
            <a:r>
              <a:rPr lang="it-IT" sz="1050" b="1" dirty="0" smtClean="0">
                <a:solidFill>
                  <a:srgbClr val="002060"/>
                </a:solidFill>
                <a:latin typeface="Times New Roman" panose="02020603050405020304" pitchFamily="18" charset="0"/>
                <a:cs typeface="Times New Roman" panose="02020603050405020304" pitchFamily="18" charset="0"/>
              </a:rPr>
              <a:t>USCITA</a:t>
            </a: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Si utilizzano </a:t>
            </a:r>
            <a:r>
              <a:rPr lang="it-IT" sz="1050" dirty="0" smtClean="0">
                <a:solidFill>
                  <a:srgbClr val="002060"/>
                </a:solidFill>
                <a:latin typeface="Times New Roman" panose="02020603050405020304" pitchFamily="18" charset="0"/>
                <a:cs typeface="Times New Roman" panose="02020603050405020304" pitchFamily="18" charset="0"/>
              </a:rPr>
              <a:t>l’uscita </a:t>
            </a:r>
            <a:r>
              <a:rPr lang="it-IT" sz="1050" dirty="0">
                <a:solidFill>
                  <a:srgbClr val="002060"/>
                </a:solidFill>
                <a:latin typeface="Times New Roman" panose="02020603050405020304" pitchFamily="18" charset="0"/>
                <a:cs typeface="Times New Roman" panose="02020603050405020304" pitchFamily="18" charset="0"/>
              </a:rPr>
              <a:t>principale 1 (dx) e 2 (</a:t>
            </a:r>
            <a:r>
              <a:rPr lang="it-IT" sz="1050" dirty="0" err="1">
                <a:solidFill>
                  <a:srgbClr val="002060"/>
                </a:solidFill>
                <a:latin typeface="Times New Roman" panose="02020603050405020304" pitchFamily="18" charset="0"/>
                <a:cs typeface="Times New Roman" panose="02020603050405020304" pitchFamily="18" charset="0"/>
              </a:rPr>
              <a:t>sn</a:t>
            </a:r>
            <a:r>
              <a:rPr lang="it-IT" sz="1050" dirty="0">
                <a:solidFill>
                  <a:srgbClr val="002060"/>
                </a:solidFill>
                <a:latin typeface="Times New Roman" panose="02020603050405020304" pitchFamily="18" charset="0"/>
                <a:cs typeface="Times New Roman" panose="02020603050405020304" pitchFamily="18" charset="0"/>
              </a:rPr>
              <a:t>) </a:t>
            </a:r>
            <a:r>
              <a:rPr lang="it-IT" sz="1050" dirty="0" smtClean="0">
                <a:solidFill>
                  <a:srgbClr val="002060"/>
                </a:solidFill>
                <a:latin typeface="Times New Roman" panose="02020603050405020304" pitchFamily="18" charset="0"/>
                <a:cs typeface="Times New Roman" panose="02020603050405020304" pitchFamily="18" charset="0"/>
              </a:rPr>
              <a:t>(dal cancello principale</a:t>
            </a:r>
            <a:r>
              <a:rPr lang="it-IT" sz="1050" dirty="0">
                <a:solidFill>
                  <a:srgbClr val="002060"/>
                </a:solidFill>
                <a:latin typeface="Times New Roman" panose="02020603050405020304" pitchFamily="18" charset="0"/>
                <a:cs typeface="Times New Roman" panose="02020603050405020304" pitchFamily="18" charset="0"/>
              </a:rPr>
              <a:t>), </a:t>
            </a:r>
            <a:r>
              <a:rPr lang="it-IT" sz="1050" dirty="0" smtClean="0">
                <a:solidFill>
                  <a:srgbClr val="002060"/>
                </a:solidFill>
                <a:latin typeface="Times New Roman" panose="02020603050405020304" pitchFamily="18" charset="0"/>
                <a:cs typeface="Times New Roman" panose="02020603050405020304" pitchFamily="18" charset="0"/>
              </a:rPr>
              <a:t>l’uscita </a:t>
            </a:r>
            <a:r>
              <a:rPr lang="it-IT" sz="1050" dirty="0">
                <a:solidFill>
                  <a:srgbClr val="002060"/>
                </a:solidFill>
                <a:latin typeface="Times New Roman" panose="02020603050405020304" pitchFamily="18" charset="0"/>
                <a:cs typeface="Times New Roman" panose="02020603050405020304" pitchFamily="18" charset="0"/>
              </a:rPr>
              <a:t>laterale </a:t>
            </a:r>
            <a:r>
              <a:rPr lang="it-IT" sz="1050" dirty="0" err="1">
                <a:solidFill>
                  <a:srgbClr val="002060"/>
                </a:solidFill>
                <a:latin typeface="Times New Roman" panose="02020603050405020304" pitchFamily="18" charset="0"/>
                <a:cs typeface="Times New Roman" panose="02020603050405020304" pitchFamily="18" charset="0"/>
              </a:rPr>
              <a:t>sn</a:t>
            </a:r>
            <a:r>
              <a:rPr lang="it-IT" sz="1050" dirty="0">
                <a:solidFill>
                  <a:srgbClr val="002060"/>
                </a:solidFill>
                <a:latin typeface="Times New Roman" panose="02020603050405020304" pitchFamily="18" charset="0"/>
                <a:cs typeface="Times New Roman" panose="02020603050405020304" pitchFamily="18" charset="0"/>
              </a:rPr>
              <a:t> 3 </a:t>
            </a:r>
            <a:r>
              <a:rPr lang="it-IT" sz="1050" dirty="0" smtClean="0">
                <a:solidFill>
                  <a:srgbClr val="002060"/>
                </a:solidFill>
                <a:latin typeface="Times New Roman" panose="02020603050405020304" pitchFamily="18" charset="0"/>
                <a:cs typeface="Times New Roman" panose="02020603050405020304" pitchFamily="18" charset="0"/>
              </a:rPr>
              <a:t>(dal cancello «passerella» </a:t>
            </a:r>
            <a:r>
              <a:rPr lang="it-IT" sz="1050" dirty="0">
                <a:solidFill>
                  <a:srgbClr val="002060"/>
                </a:solidFill>
                <a:latin typeface="Times New Roman" panose="02020603050405020304" pitchFamily="18" charset="0"/>
                <a:cs typeface="Times New Roman" panose="02020603050405020304" pitchFamily="18" charset="0"/>
              </a:rPr>
              <a:t>fronte segreteria), </a:t>
            </a:r>
            <a:r>
              <a:rPr lang="it-IT" sz="1050" dirty="0" smtClean="0">
                <a:solidFill>
                  <a:srgbClr val="002060"/>
                </a:solidFill>
                <a:latin typeface="Times New Roman" panose="02020603050405020304" pitchFamily="18" charset="0"/>
                <a:cs typeface="Times New Roman" panose="02020603050405020304" pitchFamily="18" charset="0"/>
              </a:rPr>
              <a:t>l’uscita </a:t>
            </a:r>
            <a:r>
              <a:rPr lang="it-IT" sz="1050" dirty="0">
                <a:solidFill>
                  <a:srgbClr val="002060"/>
                </a:solidFill>
                <a:latin typeface="Times New Roman" panose="02020603050405020304" pitchFamily="18" charset="0"/>
                <a:cs typeface="Times New Roman" panose="02020603050405020304" pitchFamily="18" charset="0"/>
              </a:rPr>
              <a:t>laterale dx 4 (palestra), </a:t>
            </a:r>
            <a:r>
              <a:rPr lang="it-IT" sz="1050" dirty="0" smtClean="0">
                <a:solidFill>
                  <a:srgbClr val="002060"/>
                </a:solidFill>
                <a:latin typeface="Times New Roman" panose="02020603050405020304" pitchFamily="18" charset="0"/>
                <a:cs typeface="Times New Roman" panose="02020603050405020304" pitchFamily="18" charset="0"/>
              </a:rPr>
              <a:t>l’uscita </a:t>
            </a:r>
            <a:r>
              <a:rPr lang="it-IT" sz="1050" dirty="0">
                <a:solidFill>
                  <a:srgbClr val="002060"/>
                </a:solidFill>
                <a:latin typeface="Times New Roman" panose="02020603050405020304" pitchFamily="18" charset="0"/>
                <a:cs typeface="Times New Roman" panose="02020603050405020304" pitchFamily="18" charset="0"/>
              </a:rPr>
              <a:t>«distaccamento» 5 </a:t>
            </a:r>
            <a:r>
              <a:rPr lang="it-IT" sz="1050" dirty="0" smtClean="0">
                <a:solidFill>
                  <a:srgbClr val="002060"/>
                </a:solidFill>
                <a:latin typeface="Times New Roman" panose="02020603050405020304" pitchFamily="18" charset="0"/>
                <a:cs typeface="Times New Roman" panose="02020603050405020304" pitchFamily="18" charset="0"/>
              </a:rPr>
              <a:t>(dal cancello «passerella», </a:t>
            </a:r>
            <a:r>
              <a:rPr lang="it-IT" sz="1050" dirty="0">
                <a:solidFill>
                  <a:srgbClr val="002060"/>
                </a:solidFill>
                <a:latin typeface="Times New Roman" panose="02020603050405020304" pitchFamily="18" charset="0"/>
                <a:cs typeface="Times New Roman" panose="02020603050405020304" pitchFamily="18" charset="0"/>
              </a:rPr>
              <a:t>campo di basket) per suddividere gli alunni ed evitare assembramento.</a:t>
            </a:r>
          </a:p>
          <a:p>
            <a:pPr marL="0" indent="0" algn="just">
              <a:lnSpc>
                <a:spcPct val="120000"/>
              </a:lnSpc>
              <a:spcBef>
                <a:spcPts val="0"/>
              </a:spcBef>
              <a:buNone/>
            </a:pPr>
            <a:endParaRPr lang="it-IT" sz="105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it-IT" sz="1050" dirty="0" smtClean="0">
                <a:solidFill>
                  <a:srgbClr val="002060"/>
                </a:solidFill>
                <a:latin typeface="Times New Roman" panose="02020603050405020304" pitchFamily="18" charset="0"/>
                <a:cs typeface="Times New Roman" panose="02020603050405020304" pitchFamily="18" charset="0"/>
              </a:rPr>
              <a:t>Le classi escono secondo l’ordine seguente, vengono accompagnate direttamente dall’insegnante.</a:t>
            </a: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Ore </a:t>
            </a:r>
            <a:r>
              <a:rPr lang="it-IT" sz="1050" dirty="0" smtClean="0">
                <a:solidFill>
                  <a:srgbClr val="002060"/>
                </a:solidFill>
                <a:latin typeface="Times New Roman" panose="02020603050405020304" pitchFamily="18" charset="0"/>
                <a:cs typeface="Times New Roman" panose="02020603050405020304" pitchFamily="18" charset="0"/>
              </a:rPr>
              <a:t>12.55 </a:t>
            </a:r>
            <a:endParaRPr lang="it-IT" sz="105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it-IT" sz="1050" dirty="0" smtClean="0">
                <a:solidFill>
                  <a:srgbClr val="002060"/>
                </a:solidFill>
                <a:latin typeface="Times New Roman" panose="02020603050405020304" pitchFamily="18" charset="0"/>
                <a:cs typeface="Times New Roman" panose="02020603050405020304" pitchFamily="18" charset="0"/>
              </a:rPr>
              <a:t>uscita </a:t>
            </a:r>
            <a:r>
              <a:rPr lang="it-IT" sz="1050" dirty="0">
                <a:solidFill>
                  <a:srgbClr val="002060"/>
                </a:solidFill>
                <a:latin typeface="Times New Roman" panose="02020603050405020304" pitchFamily="18" charset="0"/>
                <a:cs typeface="Times New Roman" panose="02020603050405020304" pitchFamily="18" charset="0"/>
              </a:rPr>
              <a:t>principale 1 dx: </a:t>
            </a:r>
            <a:r>
              <a:rPr lang="it-IT" sz="1050" dirty="0" smtClean="0">
                <a:solidFill>
                  <a:srgbClr val="002060"/>
                </a:solidFill>
                <a:latin typeface="Times New Roman" panose="02020603050405020304" pitchFamily="18" charset="0"/>
                <a:cs typeface="Times New Roman" panose="02020603050405020304" pitchFamily="18" charset="0"/>
              </a:rPr>
              <a:t>3^D </a:t>
            </a:r>
            <a:endParaRPr lang="it-IT" sz="105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uscita principale 2 </a:t>
            </a:r>
            <a:r>
              <a:rPr lang="it-IT" sz="1050" dirty="0" err="1">
                <a:solidFill>
                  <a:srgbClr val="002060"/>
                </a:solidFill>
                <a:latin typeface="Times New Roman" panose="02020603050405020304" pitchFamily="18" charset="0"/>
                <a:cs typeface="Times New Roman" panose="02020603050405020304" pitchFamily="18" charset="0"/>
              </a:rPr>
              <a:t>sn</a:t>
            </a:r>
            <a:r>
              <a:rPr lang="it-IT" sz="1050" dirty="0">
                <a:solidFill>
                  <a:srgbClr val="002060"/>
                </a:solidFill>
                <a:latin typeface="Times New Roman" panose="02020603050405020304" pitchFamily="18" charset="0"/>
                <a:cs typeface="Times New Roman" panose="02020603050405020304" pitchFamily="18" charset="0"/>
              </a:rPr>
              <a:t>: 1^C</a:t>
            </a: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uscita </a:t>
            </a:r>
            <a:r>
              <a:rPr lang="it-IT" sz="1050" dirty="0" smtClean="0">
                <a:solidFill>
                  <a:srgbClr val="002060"/>
                </a:solidFill>
                <a:latin typeface="Times New Roman" panose="02020603050405020304" pitchFamily="18" charset="0"/>
                <a:cs typeface="Times New Roman" panose="02020603050405020304" pitchFamily="18" charset="0"/>
              </a:rPr>
              <a:t>laterale </a:t>
            </a:r>
            <a:r>
              <a:rPr lang="it-IT" sz="1050" dirty="0" err="1">
                <a:solidFill>
                  <a:srgbClr val="002060"/>
                </a:solidFill>
                <a:latin typeface="Times New Roman" panose="02020603050405020304" pitchFamily="18" charset="0"/>
                <a:cs typeface="Times New Roman" panose="02020603050405020304" pitchFamily="18" charset="0"/>
              </a:rPr>
              <a:t>sn</a:t>
            </a:r>
            <a:r>
              <a:rPr lang="it-IT" sz="1050" dirty="0">
                <a:solidFill>
                  <a:srgbClr val="002060"/>
                </a:solidFill>
                <a:latin typeface="Times New Roman" panose="02020603050405020304" pitchFamily="18" charset="0"/>
                <a:cs typeface="Times New Roman" panose="02020603050405020304" pitchFamily="18" charset="0"/>
              </a:rPr>
              <a:t> 3: 3^C</a:t>
            </a: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uscita distaccamento 5: 2^E</a:t>
            </a:r>
          </a:p>
          <a:p>
            <a:pPr marL="0" indent="0" algn="just">
              <a:lnSpc>
                <a:spcPct val="120000"/>
              </a:lnSpc>
              <a:spcBef>
                <a:spcPts val="0"/>
              </a:spcBef>
              <a:buNone/>
            </a:pPr>
            <a:endParaRPr lang="it-IT" sz="105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Ore </a:t>
            </a:r>
            <a:r>
              <a:rPr lang="it-IT" sz="1050" dirty="0" smtClean="0">
                <a:solidFill>
                  <a:srgbClr val="002060"/>
                </a:solidFill>
                <a:latin typeface="Times New Roman" panose="02020603050405020304" pitchFamily="18" charset="0"/>
                <a:cs typeface="Times New Roman" panose="02020603050405020304" pitchFamily="18" charset="0"/>
              </a:rPr>
              <a:t>13.05</a:t>
            </a:r>
            <a:endParaRPr lang="it-IT" sz="105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uscita principale 1 dx: </a:t>
            </a:r>
            <a:r>
              <a:rPr lang="it-IT" sz="1050" dirty="0" smtClean="0">
                <a:solidFill>
                  <a:srgbClr val="002060"/>
                </a:solidFill>
                <a:latin typeface="Times New Roman" panose="02020603050405020304" pitchFamily="18" charset="0"/>
                <a:cs typeface="Times New Roman" panose="02020603050405020304" pitchFamily="18" charset="0"/>
              </a:rPr>
              <a:t>1^A</a:t>
            </a:r>
            <a:endParaRPr lang="it-IT" sz="105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uscita principale 2 </a:t>
            </a:r>
            <a:r>
              <a:rPr lang="it-IT" sz="1050" dirty="0" err="1">
                <a:solidFill>
                  <a:srgbClr val="002060"/>
                </a:solidFill>
                <a:latin typeface="Times New Roman" panose="02020603050405020304" pitchFamily="18" charset="0"/>
                <a:cs typeface="Times New Roman" panose="02020603050405020304" pitchFamily="18" charset="0"/>
              </a:rPr>
              <a:t>sn</a:t>
            </a:r>
            <a:r>
              <a:rPr lang="it-IT" sz="1050" dirty="0">
                <a:solidFill>
                  <a:srgbClr val="002060"/>
                </a:solidFill>
                <a:latin typeface="Times New Roman" panose="02020603050405020304" pitchFamily="18" charset="0"/>
                <a:cs typeface="Times New Roman" panose="02020603050405020304" pitchFamily="18" charset="0"/>
              </a:rPr>
              <a:t>. </a:t>
            </a:r>
            <a:r>
              <a:rPr lang="it-IT" sz="1050" dirty="0" smtClean="0">
                <a:solidFill>
                  <a:srgbClr val="002060"/>
                </a:solidFill>
                <a:latin typeface="Times New Roman" panose="02020603050405020304" pitchFamily="18" charset="0"/>
                <a:cs typeface="Times New Roman" panose="02020603050405020304" pitchFamily="18" charset="0"/>
              </a:rPr>
              <a:t>2^B</a:t>
            </a:r>
            <a:endParaRPr lang="it-IT" sz="105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uscita laterale </a:t>
            </a:r>
            <a:r>
              <a:rPr lang="it-IT" sz="1050" dirty="0" err="1">
                <a:solidFill>
                  <a:srgbClr val="002060"/>
                </a:solidFill>
                <a:latin typeface="Times New Roman" panose="02020603050405020304" pitchFamily="18" charset="0"/>
                <a:cs typeface="Times New Roman" panose="02020603050405020304" pitchFamily="18" charset="0"/>
              </a:rPr>
              <a:t>sn</a:t>
            </a:r>
            <a:r>
              <a:rPr lang="it-IT" sz="1050" dirty="0">
                <a:solidFill>
                  <a:srgbClr val="002060"/>
                </a:solidFill>
                <a:latin typeface="Times New Roman" panose="02020603050405020304" pitchFamily="18" charset="0"/>
                <a:cs typeface="Times New Roman" panose="02020603050405020304" pitchFamily="18" charset="0"/>
              </a:rPr>
              <a:t> 3: </a:t>
            </a:r>
            <a:r>
              <a:rPr lang="it-IT" sz="1050" dirty="0" smtClean="0">
                <a:solidFill>
                  <a:srgbClr val="002060"/>
                </a:solidFill>
                <a:latin typeface="Times New Roman" panose="02020603050405020304" pitchFamily="18" charset="0"/>
                <a:cs typeface="Times New Roman" panose="02020603050405020304" pitchFamily="18" charset="0"/>
              </a:rPr>
              <a:t>3^A</a:t>
            </a:r>
            <a:endParaRPr lang="it-IT" sz="105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uscita </a:t>
            </a:r>
            <a:r>
              <a:rPr lang="it-IT" sz="1050" dirty="0" smtClean="0">
                <a:solidFill>
                  <a:srgbClr val="002060"/>
                </a:solidFill>
                <a:latin typeface="Times New Roman" panose="02020603050405020304" pitchFamily="18" charset="0"/>
                <a:cs typeface="Times New Roman" panose="02020603050405020304" pitchFamily="18" charset="0"/>
              </a:rPr>
              <a:t>distaccamento </a:t>
            </a:r>
            <a:r>
              <a:rPr lang="it-IT" sz="1050" dirty="0">
                <a:solidFill>
                  <a:srgbClr val="002060"/>
                </a:solidFill>
                <a:latin typeface="Times New Roman" panose="02020603050405020304" pitchFamily="18" charset="0"/>
                <a:cs typeface="Times New Roman" panose="02020603050405020304" pitchFamily="18" charset="0"/>
              </a:rPr>
              <a:t>5: 3^B</a:t>
            </a:r>
          </a:p>
          <a:p>
            <a:pPr marL="0" indent="0" algn="just">
              <a:lnSpc>
                <a:spcPct val="120000"/>
              </a:lnSpc>
              <a:spcBef>
                <a:spcPts val="0"/>
              </a:spcBef>
              <a:buNone/>
            </a:pPr>
            <a:endParaRPr lang="it-IT" sz="105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Ore </a:t>
            </a:r>
            <a:r>
              <a:rPr lang="it-IT" sz="1050" dirty="0" smtClean="0">
                <a:solidFill>
                  <a:srgbClr val="002060"/>
                </a:solidFill>
                <a:latin typeface="Times New Roman" panose="02020603050405020304" pitchFamily="18" charset="0"/>
                <a:cs typeface="Times New Roman" panose="02020603050405020304" pitchFamily="18" charset="0"/>
              </a:rPr>
              <a:t>13.15</a:t>
            </a:r>
            <a:endParaRPr lang="it-IT" sz="105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uscita principale 1 dx: </a:t>
            </a:r>
            <a:r>
              <a:rPr lang="it-IT" sz="1050" dirty="0" smtClean="0">
                <a:solidFill>
                  <a:srgbClr val="002060"/>
                </a:solidFill>
                <a:latin typeface="Times New Roman" panose="02020603050405020304" pitchFamily="18" charset="0"/>
                <a:cs typeface="Times New Roman" panose="02020603050405020304" pitchFamily="18" charset="0"/>
              </a:rPr>
              <a:t>2^A </a:t>
            </a:r>
            <a:endParaRPr lang="it-IT" sz="105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uscita principale 2 </a:t>
            </a:r>
            <a:r>
              <a:rPr lang="it-IT" sz="1050" dirty="0" err="1">
                <a:solidFill>
                  <a:srgbClr val="002060"/>
                </a:solidFill>
                <a:latin typeface="Times New Roman" panose="02020603050405020304" pitchFamily="18" charset="0"/>
                <a:cs typeface="Times New Roman" panose="02020603050405020304" pitchFamily="18" charset="0"/>
              </a:rPr>
              <a:t>sn</a:t>
            </a:r>
            <a:r>
              <a:rPr lang="it-IT" sz="1050" dirty="0">
                <a:solidFill>
                  <a:srgbClr val="002060"/>
                </a:solidFill>
                <a:latin typeface="Times New Roman" panose="02020603050405020304" pitchFamily="18" charset="0"/>
                <a:cs typeface="Times New Roman" panose="02020603050405020304" pitchFamily="18" charset="0"/>
              </a:rPr>
              <a:t>. </a:t>
            </a:r>
            <a:r>
              <a:rPr lang="it-IT" sz="1050" dirty="0" smtClean="0">
                <a:solidFill>
                  <a:srgbClr val="002060"/>
                </a:solidFill>
                <a:latin typeface="Times New Roman" panose="02020603050405020304" pitchFamily="18" charset="0"/>
                <a:cs typeface="Times New Roman" panose="02020603050405020304" pitchFamily="18" charset="0"/>
              </a:rPr>
              <a:t>1^D</a:t>
            </a:r>
            <a:endParaRPr lang="it-IT" sz="105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uscita </a:t>
            </a:r>
            <a:r>
              <a:rPr lang="it-IT" sz="1050" dirty="0" smtClean="0">
                <a:solidFill>
                  <a:srgbClr val="002060"/>
                </a:solidFill>
                <a:latin typeface="Times New Roman" panose="02020603050405020304" pitchFamily="18" charset="0"/>
                <a:cs typeface="Times New Roman" panose="02020603050405020304" pitchFamily="18" charset="0"/>
              </a:rPr>
              <a:t>laterale </a:t>
            </a:r>
            <a:r>
              <a:rPr lang="it-IT" sz="1050" dirty="0" err="1">
                <a:solidFill>
                  <a:srgbClr val="002060"/>
                </a:solidFill>
                <a:latin typeface="Times New Roman" panose="02020603050405020304" pitchFamily="18" charset="0"/>
                <a:cs typeface="Times New Roman" panose="02020603050405020304" pitchFamily="18" charset="0"/>
              </a:rPr>
              <a:t>sn</a:t>
            </a:r>
            <a:r>
              <a:rPr lang="it-IT" sz="1050" dirty="0">
                <a:solidFill>
                  <a:srgbClr val="002060"/>
                </a:solidFill>
                <a:latin typeface="Times New Roman" panose="02020603050405020304" pitchFamily="18" charset="0"/>
                <a:cs typeface="Times New Roman" panose="02020603050405020304" pitchFamily="18" charset="0"/>
              </a:rPr>
              <a:t> 3: </a:t>
            </a:r>
            <a:r>
              <a:rPr lang="it-IT" sz="1050" dirty="0" smtClean="0">
                <a:solidFill>
                  <a:srgbClr val="002060"/>
                </a:solidFill>
                <a:latin typeface="Times New Roman" panose="02020603050405020304" pitchFamily="18" charset="0"/>
                <a:cs typeface="Times New Roman" panose="02020603050405020304" pitchFamily="18" charset="0"/>
              </a:rPr>
              <a:t>2^C_3^E</a:t>
            </a:r>
            <a:endParaRPr lang="it-IT" sz="105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uscita</a:t>
            </a:r>
            <a:r>
              <a:rPr lang="it-IT" sz="1050" dirty="0" smtClean="0">
                <a:solidFill>
                  <a:srgbClr val="002060"/>
                </a:solidFill>
                <a:latin typeface="Times New Roman" panose="02020603050405020304" pitchFamily="18" charset="0"/>
                <a:cs typeface="Times New Roman" panose="02020603050405020304" pitchFamily="18" charset="0"/>
              </a:rPr>
              <a:t> </a:t>
            </a:r>
            <a:r>
              <a:rPr lang="it-IT" sz="1050" dirty="0">
                <a:solidFill>
                  <a:srgbClr val="002060"/>
                </a:solidFill>
                <a:latin typeface="Times New Roman" panose="02020603050405020304" pitchFamily="18" charset="0"/>
                <a:cs typeface="Times New Roman" panose="02020603050405020304" pitchFamily="18" charset="0"/>
              </a:rPr>
              <a:t>distaccamento 5: </a:t>
            </a:r>
            <a:r>
              <a:rPr lang="it-IT" sz="1050" dirty="0" smtClean="0">
                <a:solidFill>
                  <a:srgbClr val="002060"/>
                </a:solidFill>
                <a:latin typeface="Times New Roman" panose="02020603050405020304" pitchFamily="18" charset="0"/>
                <a:cs typeface="Times New Roman" panose="02020603050405020304" pitchFamily="18" charset="0"/>
              </a:rPr>
              <a:t>1^B</a:t>
            </a:r>
            <a:endParaRPr lang="it-IT" sz="105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Wingdings 3" charset="2"/>
              <a:buNone/>
            </a:pPr>
            <a:endParaRPr lang="it-IT" sz="105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Wingdings 3" charset="2"/>
              <a:buNone/>
            </a:pPr>
            <a:r>
              <a:rPr lang="it-IT" sz="1050" dirty="0" smtClean="0">
                <a:solidFill>
                  <a:srgbClr val="002060"/>
                </a:solidFill>
                <a:latin typeface="Times New Roman" panose="02020603050405020304" pitchFamily="18" charset="0"/>
                <a:cs typeface="Times New Roman" panose="02020603050405020304" pitchFamily="18" charset="0"/>
              </a:rPr>
              <a:t>Gli alunni fruitori del servizio mensa rimangono nell’atrio principale, distanziati.</a:t>
            </a:r>
          </a:p>
          <a:p>
            <a:pPr marL="0" indent="0" algn="just">
              <a:lnSpc>
                <a:spcPct val="100000"/>
              </a:lnSpc>
              <a:spcBef>
                <a:spcPts val="0"/>
              </a:spcBef>
              <a:buFont typeface="Wingdings 3" charset="2"/>
              <a:buNone/>
            </a:pPr>
            <a:endParaRPr lang="it-IT" sz="105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050" b="1" dirty="0">
                <a:solidFill>
                  <a:srgbClr val="002060"/>
                </a:solidFill>
                <a:latin typeface="Times New Roman" panose="02020603050405020304" pitchFamily="18" charset="0"/>
                <a:cs typeface="Times New Roman" panose="02020603050405020304" pitchFamily="18" charset="0"/>
              </a:rPr>
              <a:t>MENSA: viene organizzato in DUE </a:t>
            </a:r>
            <a:r>
              <a:rPr lang="it-IT" sz="1050" b="1" dirty="0" smtClean="0">
                <a:solidFill>
                  <a:srgbClr val="002060"/>
                </a:solidFill>
                <a:latin typeface="Times New Roman" panose="02020603050405020304" pitchFamily="18" charset="0"/>
                <a:cs typeface="Times New Roman" panose="02020603050405020304" pitchFamily="18" charset="0"/>
              </a:rPr>
              <a:t>TURNI considerando gli alunni della Scuola Primaria</a:t>
            </a:r>
            <a:endParaRPr lang="it-IT" sz="1050" b="1"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Ore 12.00-12.40 circa: 1^B </a:t>
            </a:r>
            <a:r>
              <a:rPr lang="it-IT" sz="1050" dirty="0" smtClean="0">
                <a:solidFill>
                  <a:srgbClr val="002060"/>
                </a:solidFill>
                <a:latin typeface="Times New Roman" panose="02020603050405020304" pitchFamily="18" charset="0"/>
                <a:cs typeface="Times New Roman" panose="02020603050405020304" pitchFamily="18" charset="0"/>
              </a:rPr>
              <a:t>Primaria- settimana </a:t>
            </a:r>
            <a:r>
              <a:rPr lang="it-IT" sz="1050" dirty="0">
                <a:solidFill>
                  <a:srgbClr val="002060"/>
                </a:solidFill>
                <a:latin typeface="Times New Roman" panose="02020603050405020304" pitchFamily="18" charset="0"/>
                <a:cs typeface="Times New Roman" panose="02020603050405020304" pitchFamily="18" charset="0"/>
              </a:rPr>
              <a:t>corta</a:t>
            </a:r>
          </a:p>
          <a:p>
            <a:pPr marL="0" indent="0" algn="just">
              <a:lnSpc>
                <a:spcPct val="120000"/>
              </a:lnSpc>
              <a:spcBef>
                <a:spcPts val="0"/>
              </a:spcBef>
              <a:buNone/>
            </a:pPr>
            <a:r>
              <a:rPr lang="it-IT" sz="1050" dirty="0">
                <a:solidFill>
                  <a:srgbClr val="002060"/>
                </a:solidFill>
                <a:latin typeface="Times New Roman" panose="02020603050405020304" pitchFamily="18" charset="0"/>
                <a:cs typeface="Times New Roman" panose="02020603050405020304" pitchFamily="18" charset="0"/>
              </a:rPr>
              <a:t>Ore 12.40-13.00 circa: igienizzazione</a:t>
            </a:r>
          </a:p>
          <a:p>
            <a:pPr marL="0" indent="0" algn="just">
              <a:lnSpc>
                <a:spcPct val="120000"/>
              </a:lnSpc>
              <a:spcBef>
                <a:spcPts val="0"/>
              </a:spcBef>
              <a:buNone/>
            </a:pPr>
            <a:r>
              <a:rPr lang="it-IT" sz="1050" b="1" dirty="0">
                <a:solidFill>
                  <a:srgbClr val="002060"/>
                </a:solidFill>
                <a:latin typeface="Times New Roman" panose="02020603050405020304" pitchFamily="18" charset="0"/>
                <a:cs typeface="Times New Roman" panose="02020603050405020304" pitchFamily="18" charset="0"/>
              </a:rPr>
              <a:t>Ore 13.00-13.40: </a:t>
            </a:r>
            <a:r>
              <a:rPr lang="it-IT" sz="1050" b="1" dirty="0" smtClean="0">
                <a:solidFill>
                  <a:srgbClr val="002060"/>
                </a:solidFill>
                <a:latin typeface="Times New Roman" panose="02020603050405020304" pitchFamily="18" charset="0"/>
                <a:cs typeface="Times New Roman" panose="02020603050405020304" pitchFamily="18" charset="0"/>
              </a:rPr>
              <a:t>altri alunni </a:t>
            </a:r>
            <a:r>
              <a:rPr lang="it-IT" sz="1050" b="1" dirty="0">
                <a:solidFill>
                  <a:srgbClr val="002060"/>
                </a:solidFill>
                <a:latin typeface="Times New Roman" panose="02020603050405020304" pitchFamily="18" charset="0"/>
                <a:cs typeface="Times New Roman" panose="02020603050405020304" pitchFamily="18" charset="0"/>
              </a:rPr>
              <a:t>scuola Primaria e Secondaria</a:t>
            </a:r>
          </a:p>
          <a:p>
            <a:pPr marL="0" indent="0" algn="just">
              <a:lnSpc>
                <a:spcPct val="100000"/>
              </a:lnSpc>
              <a:spcBef>
                <a:spcPts val="0"/>
              </a:spcBef>
              <a:buFont typeface="Wingdings 3" charset="2"/>
              <a:buNone/>
            </a:pPr>
            <a:endParaRPr lang="it-IT" sz="105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Wingdings 3" charset="2"/>
              <a:buNone/>
            </a:pPr>
            <a:r>
              <a:rPr lang="it-IT" sz="1050" dirty="0" smtClean="0">
                <a:solidFill>
                  <a:srgbClr val="FF0000"/>
                </a:solidFill>
                <a:latin typeface="Times New Roman" panose="02020603050405020304" pitchFamily="18" charset="0"/>
                <a:cs typeface="Times New Roman" panose="02020603050405020304" pitchFamily="18" charset="0"/>
              </a:rPr>
              <a:t>Il deflusso deve essere rapido come la consegna degli alunni; non è consentito intrattenersi per nessun motivo né all’interno né all’esterno.</a:t>
            </a:r>
          </a:p>
          <a:p>
            <a:pPr marL="0" indent="0">
              <a:lnSpc>
                <a:spcPct val="100000"/>
              </a:lnSpc>
              <a:spcBef>
                <a:spcPts val="0"/>
              </a:spcBef>
              <a:buFont typeface="Wingdings 3" charset="2"/>
              <a:buNone/>
            </a:pPr>
            <a:endParaRPr lang="it-IT" sz="1050"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68" y="55224"/>
            <a:ext cx="1189635" cy="636297"/>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26</a:t>
            </a:fld>
            <a:endParaRPr lang="en-US" dirty="0"/>
          </a:p>
        </p:txBody>
      </p:sp>
    </p:spTree>
    <p:extLst>
      <p:ext uri="{BB962C8B-B14F-4D97-AF65-F5344CB8AC3E}">
        <p14:creationId xmlns:p14="http://schemas.microsoft.com/office/powerpoint/2010/main" val="4258220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6" y="585216"/>
            <a:ext cx="11676474" cy="832104"/>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gn="ctr"/>
            <a:r>
              <a:rPr lang="it-IT" sz="3600" dirty="0" smtClean="0"/>
              <a:t>  </a:t>
            </a:r>
            <a:br>
              <a:rPr lang="it-IT" sz="3600" dirty="0" smtClean="0"/>
            </a:br>
            <a:r>
              <a:rPr lang="it-IT" sz="3600" dirty="0" smtClean="0"/>
              <a:t>PRINCIPALI ATTORI COINVOLTI E COMPETENZE</a:t>
            </a:r>
            <a:endParaRPr lang="it-IT" sz="3600" dirty="0"/>
          </a:p>
        </p:txBody>
      </p:sp>
      <p:sp>
        <p:nvSpPr>
          <p:cNvPr id="8" name="Segnaposto contenuto 2"/>
          <p:cNvSpPr>
            <a:spLocks noGrp="1"/>
          </p:cNvSpPr>
          <p:nvPr>
            <p:ph sz="half" idx="2"/>
          </p:nvPr>
        </p:nvSpPr>
        <p:spPr>
          <a:xfrm>
            <a:off x="241206" y="1601570"/>
            <a:ext cx="3766914" cy="5134509"/>
          </a:xfrm>
        </p:spPr>
        <p:style>
          <a:lnRef idx="2">
            <a:schemeClr val="accent5"/>
          </a:lnRef>
          <a:fillRef idx="1">
            <a:schemeClr val="lt1"/>
          </a:fillRef>
          <a:effectRef idx="0">
            <a:schemeClr val="accent5"/>
          </a:effectRef>
          <a:fontRef idx="minor">
            <a:schemeClr val="dk1"/>
          </a:fontRef>
        </p:style>
        <p:txBody>
          <a:bodyPr>
            <a:normAutofit fontScale="85000" lnSpcReduction="20000"/>
          </a:bodyPr>
          <a:lstStyle/>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COMUNE DARFO B.T:</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-sistemare scolo canali zona ingresso in quanto provocano allagamento che si infiltra nel sotterraneo</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-evadere tutti i lavori già concordati ed in attesa di definizione (quota «diritto allo studio»)</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-svuotare completamente le aule</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-acquistare segnaletica, cartellonistica e provvedere al posizionamento in accordo con </a:t>
            </a:r>
            <a:r>
              <a:rPr lang="it-IT" sz="2000" dirty="0" smtClean="0">
                <a:solidFill>
                  <a:srgbClr val="002060"/>
                </a:solidFill>
                <a:latin typeface="Times New Roman" panose="02020603050405020304" pitchFamily="18" charset="0"/>
                <a:cs typeface="Times New Roman" panose="02020603050405020304" pitchFamily="18" charset="0"/>
              </a:rPr>
              <a:t>RSPP, RLS</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-evadere richieste manutenzione ordinaria e straordinaria già </a:t>
            </a:r>
            <a:r>
              <a:rPr lang="it-IT" sz="2000" dirty="0" smtClean="0">
                <a:solidFill>
                  <a:srgbClr val="002060"/>
                </a:solidFill>
                <a:latin typeface="Times New Roman" panose="02020603050405020304" pitchFamily="18" charset="0"/>
                <a:cs typeface="Times New Roman" panose="02020603050405020304" pitchFamily="18" charset="0"/>
              </a:rPr>
              <a:t>inviate</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t>
            </a:r>
            <a:r>
              <a:rPr lang="it-IT" sz="2000" dirty="0">
                <a:solidFill>
                  <a:srgbClr val="002060"/>
                </a:solidFill>
                <a:latin typeface="Times New Roman" panose="02020603050405020304" pitchFamily="18" charset="0"/>
                <a:cs typeface="Times New Roman" panose="02020603050405020304" pitchFamily="18" charset="0"/>
              </a:rPr>
              <a:t>richiesta collaborazione protezione civile o volontari al mattino e al termine delle lezioni per regolare afflusso/ deflusso ed evitare </a:t>
            </a:r>
            <a:r>
              <a:rPr lang="it-IT" sz="2000" dirty="0" smtClean="0">
                <a:solidFill>
                  <a:srgbClr val="002060"/>
                </a:solidFill>
                <a:latin typeface="Times New Roman" panose="02020603050405020304" pitchFamily="18" charset="0"/>
                <a:cs typeface="Times New Roman" panose="02020603050405020304" pitchFamily="18" charset="0"/>
              </a:rPr>
              <a:t>assembramento</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t>
            </a:r>
            <a:r>
              <a:rPr lang="it-IT" sz="2000" dirty="0">
                <a:solidFill>
                  <a:srgbClr val="002060"/>
                </a:solidFill>
                <a:latin typeface="Times New Roman" panose="02020603050405020304" pitchFamily="18" charset="0"/>
                <a:cs typeface="Times New Roman" panose="02020603050405020304" pitchFamily="18" charset="0"/>
              </a:rPr>
              <a:t>acquisto e installazione LIM aule sprovviste</a:t>
            </a: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smtClean="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smtClean="0">
              <a:solidFill>
                <a:srgbClr val="002060"/>
              </a:solidFill>
            </a:endParaRPr>
          </a:p>
          <a:p>
            <a:pPr marL="0" indent="0">
              <a:buNone/>
            </a:pPr>
            <a:endParaRPr lang="it-IT" sz="2000" dirty="0">
              <a:solidFill>
                <a:srgbClr val="002060"/>
              </a:solidFill>
            </a:endParaRPr>
          </a:p>
        </p:txBody>
      </p:sp>
      <p:sp>
        <p:nvSpPr>
          <p:cNvPr id="6" name="Segnaposto contenuto 5"/>
          <p:cNvSpPr>
            <a:spLocks noGrp="1"/>
          </p:cNvSpPr>
          <p:nvPr>
            <p:ph sz="quarter" idx="4"/>
          </p:nvPr>
        </p:nvSpPr>
        <p:spPr>
          <a:xfrm>
            <a:off x="4191000" y="1601570"/>
            <a:ext cx="2484120" cy="5134509"/>
          </a:xfrm>
        </p:spPr>
        <p:style>
          <a:lnRef idx="2">
            <a:schemeClr val="accent5"/>
          </a:lnRef>
          <a:fillRef idx="1">
            <a:schemeClr val="lt1"/>
          </a:fillRef>
          <a:effectRef idx="0">
            <a:schemeClr val="accent5"/>
          </a:effectRef>
          <a:fontRef idx="minor">
            <a:schemeClr val="dk1"/>
          </a:fontRef>
        </p:style>
        <p:txBody>
          <a:bodyPr>
            <a:normAutofit/>
          </a:bodyPr>
          <a:lstStyle/>
          <a:p>
            <a:pPr marL="0" indent="0">
              <a:buNone/>
            </a:pPr>
            <a:r>
              <a:rPr lang="it-IT" sz="2000" dirty="0">
                <a:solidFill>
                  <a:srgbClr val="002060"/>
                </a:solidFill>
                <a:latin typeface="Times New Roman" panose="02020603050405020304" pitchFamily="18" charset="0"/>
                <a:cs typeface="Times New Roman" panose="02020603050405020304" pitchFamily="18" charset="0"/>
              </a:rPr>
              <a:t>RSPP:</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-accordarsi con Comune </a:t>
            </a:r>
            <a:r>
              <a:rPr lang="it-IT" sz="2000" dirty="0" smtClean="0">
                <a:solidFill>
                  <a:srgbClr val="002060"/>
                </a:solidFill>
                <a:latin typeface="Times New Roman" panose="02020603050405020304" pitchFamily="18" charset="0"/>
                <a:cs typeface="Times New Roman" panose="02020603050405020304" pitchFamily="18" charset="0"/>
              </a:rPr>
              <a:t>e RLS circa </a:t>
            </a:r>
            <a:r>
              <a:rPr lang="it-IT" sz="2000" dirty="0">
                <a:solidFill>
                  <a:srgbClr val="002060"/>
                </a:solidFill>
                <a:latin typeface="Times New Roman" panose="02020603050405020304" pitchFamily="18" charset="0"/>
                <a:cs typeface="Times New Roman" panose="02020603050405020304" pitchFamily="18" charset="0"/>
              </a:rPr>
              <a:t>la segnaletica e cartellonistica da acquistare e come, dove  posizionare</a:t>
            </a:r>
            <a:r>
              <a:rPr lang="it-IT" sz="2000" dirty="0" smtClean="0">
                <a:solidFill>
                  <a:srgbClr val="002060"/>
                </a:solidFill>
                <a:latin typeface="Times New Roman" panose="02020603050405020304" pitchFamily="18" charset="0"/>
                <a:cs typeface="Times New Roman" panose="02020603050405020304" pitchFamily="18" charset="0"/>
              </a:rPr>
              <a:t>.</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-aggiornare DVR</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-prevedere </a:t>
            </a:r>
            <a:r>
              <a:rPr lang="it-IT" sz="2000" dirty="0">
                <a:solidFill>
                  <a:srgbClr val="002060"/>
                </a:solidFill>
                <a:latin typeface="Times New Roman" panose="02020603050405020304" pitchFamily="18" charset="0"/>
                <a:cs typeface="Times New Roman" panose="02020603050405020304" pitchFamily="18" charset="0"/>
              </a:rPr>
              <a:t>formazione per personale </a:t>
            </a:r>
            <a:r>
              <a:rPr lang="it-IT" sz="2000" dirty="0" smtClean="0">
                <a:solidFill>
                  <a:srgbClr val="002060"/>
                </a:solidFill>
                <a:latin typeface="Times New Roman" panose="02020603050405020304" pitchFamily="18" charset="0"/>
                <a:cs typeface="Times New Roman" panose="02020603050405020304" pitchFamily="18" charset="0"/>
              </a:rPr>
              <a:t>Docente/ Ata</a:t>
            </a:r>
            <a:endParaRPr lang="it-IT" sz="16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it-IT" sz="2000" dirty="0">
              <a:solidFill>
                <a:srgbClr val="002060"/>
              </a:solidFill>
              <a:latin typeface="Times New Roman" panose="02020603050405020304" pitchFamily="18" charset="0"/>
              <a:cs typeface="Times New Roman" panose="02020603050405020304" pitchFamily="18"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6" y="400966"/>
            <a:ext cx="1189635" cy="721940"/>
          </a:xfrm>
          <a:prstGeom prst="rect">
            <a:avLst/>
          </a:prstGeom>
        </p:spPr>
      </p:pic>
      <p:sp>
        <p:nvSpPr>
          <p:cNvPr id="9" name="Segnaposto contenuto 3"/>
          <p:cNvSpPr txBox="1">
            <a:spLocks/>
          </p:cNvSpPr>
          <p:nvPr/>
        </p:nvSpPr>
        <p:spPr>
          <a:xfrm>
            <a:off x="6858000" y="1601570"/>
            <a:ext cx="2362200" cy="5134509"/>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RLS:</a:t>
            </a:r>
          </a:p>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-numerare le entrate/ uscite</a:t>
            </a:r>
          </a:p>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-supervisionare le operazioni</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-collaborare </a:t>
            </a:r>
            <a:r>
              <a:rPr lang="it-IT" sz="2000" dirty="0">
                <a:solidFill>
                  <a:srgbClr val="002060"/>
                </a:solidFill>
                <a:latin typeface="Times New Roman" panose="02020603050405020304" pitchFamily="18" charset="0"/>
                <a:cs typeface="Times New Roman" panose="02020603050405020304" pitchFamily="18" charset="0"/>
              </a:rPr>
              <a:t>con Comune e RSPP per acquisto e predisposizione segnaletica</a:t>
            </a:r>
            <a:endParaRPr lang="it-IT" sz="2000" dirty="0">
              <a:latin typeface="Times New Roman" panose="02020603050405020304" pitchFamily="18" charset="0"/>
              <a:cs typeface="Times New Roman" panose="02020603050405020304" pitchFamily="18" charset="0"/>
            </a:endParaRPr>
          </a:p>
          <a:p>
            <a:pPr marL="0" indent="0">
              <a:buFont typeface="Tw Cen MT" panose="020B0602020104020603" pitchFamily="34" charset="0"/>
              <a:buNone/>
            </a:pPr>
            <a:endParaRPr lang="it-IT" dirty="0">
              <a:latin typeface="Times New Roman" panose="02020603050405020304" pitchFamily="18" charset="0"/>
              <a:cs typeface="Times New Roman" panose="02020603050405020304" pitchFamily="18" charset="0"/>
            </a:endParaRPr>
          </a:p>
        </p:txBody>
      </p:sp>
      <p:sp>
        <p:nvSpPr>
          <p:cNvPr id="10" name="Segnaposto contenuto 3"/>
          <p:cNvSpPr txBox="1">
            <a:spLocks/>
          </p:cNvSpPr>
          <p:nvPr/>
        </p:nvSpPr>
        <p:spPr>
          <a:xfrm>
            <a:off x="9418322" y="1601570"/>
            <a:ext cx="2499358" cy="5134509"/>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MC:</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-prevedere formazione per personale </a:t>
            </a:r>
            <a:r>
              <a:rPr lang="it-IT" sz="2000" dirty="0" smtClean="0">
                <a:solidFill>
                  <a:srgbClr val="002060"/>
                </a:solidFill>
                <a:latin typeface="Times New Roman" panose="02020603050405020304" pitchFamily="18" charset="0"/>
                <a:cs typeface="Times New Roman" panose="02020603050405020304" pitchFamily="18" charset="0"/>
              </a:rPr>
              <a:t>Docente/ Ata</a:t>
            </a:r>
            <a:endParaRPr lang="it-IT" sz="16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D57F1E4F-1CFF-5643-939E-02111984F565}" type="slidenum">
              <a:rPr lang="en-US" smtClean="0"/>
              <a:t>27</a:t>
            </a:fld>
            <a:endParaRPr lang="en-US" dirty="0"/>
          </a:p>
        </p:txBody>
      </p:sp>
    </p:spTree>
    <p:extLst>
      <p:ext uri="{BB962C8B-B14F-4D97-AF65-F5344CB8AC3E}">
        <p14:creationId xmlns:p14="http://schemas.microsoft.com/office/powerpoint/2010/main" val="759236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6673" y="87832"/>
            <a:ext cx="11806992" cy="465221"/>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gn="ctr"/>
            <a:r>
              <a:rPr lang="it-IT" sz="3600" dirty="0" smtClean="0">
                <a:solidFill>
                  <a:schemeClr val="bg1"/>
                </a:solidFill>
              </a:rPr>
              <a:t>PIANO UTILIZZO SECONDARIA DARFO</a:t>
            </a:r>
            <a:endParaRPr lang="it-IT" sz="3600" dirty="0">
              <a:solidFill>
                <a:schemeClr val="bg1"/>
              </a:solidFill>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87832"/>
            <a:ext cx="1042737" cy="534322"/>
          </a:xfrm>
          <a:prstGeom prst="rect">
            <a:avLst/>
          </a:prstGeom>
        </p:spPr>
      </p:pic>
      <p:sp>
        <p:nvSpPr>
          <p:cNvPr id="8" name="Segnaposto numero diapositiva 7"/>
          <p:cNvSpPr>
            <a:spLocks noGrp="1"/>
          </p:cNvSpPr>
          <p:nvPr>
            <p:ph type="sldNum" sz="quarter" idx="12"/>
          </p:nvPr>
        </p:nvSpPr>
        <p:spPr/>
        <p:txBody>
          <a:bodyPr/>
          <a:lstStyle/>
          <a:p>
            <a:fld id="{D57F1E4F-1CFF-5643-939E-02111984F565}" type="slidenum">
              <a:rPr lang="en-US" smtClean="0"/>
              <a:t>28</a:t>
            </a:fld>
            <a:endParaRPr lang="en-US" dirty="0"/>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2722611357"/>
              </p:ext>
            </p:extLst>
          </p:nvPr>
        </p:nvGraphicFramePr>
        <p:xfrm>
          <a:off x="112295" y="622158"/>
          <a:ext cx="11951369" cy="7877051"/>
        </p:xfrm>
        <a:graphic>
          <a:graphicData uri="http://schemas.openxmlformats.org/drawingml/2006/table">
            <a:tbl>
              <a:tblPr firstRow="1" firstCol="1" bandRow="1">
                <a:tableStyleId>{5C22544A-7EE6-4342-B048-85BDC9FD1C3A}</a:tableStyleId>
              </a:tblPr>
              <a:tblGrid>
                <a:gridCol w="597571">
                  <a:extLst>
                    <a:ext uri="{9D8B030D-6E8A-4147-A177-3AD203B41FA5}">
                      <a16:colId xmlns:a16="http://schemas.microsoft.com/office/drawing/2014/main" val="737032015"/>
                    </a:ext>
                  </a:extLst>
                </a:gridCol>
                <a:gridCol w="628001">
                  <a:extLst>
                    <a:ext uri="{9D8B030D-6E8A-4147-A177-3AD203B41FA5}">
                      <a16:colId xmlns:a16="http://schemas.microsoft.com/office/drawing/2014/main" val="3235910442"/>
                    </a:ext>
                  </a:extLst>
                </a:gridCol>
                <a:gridCol w="758024">
                  <a:extLst>
                    <a:ext uri="{9D8B030D-6E8A-4147-A177-3AD203B41FA5}">
                      <a16:colId xmlns:a16="http://schemas.microsoft.com/office/drawing/2014/main" val="393979921"/>
                    </a:ext>
                  </a:extLst>
                </a:gridCol>
                <a:gridCol w="879755">
                  <a:extLst>
                    <a:ext uri="{9D8B030D-6E8A-4147-A177-3AD203B41FA5}">
                      <a16:colId xmlns:a16="http://schemas.microsoft.com/office/drawing/2014/main" val="3696016786"/>
                    </a:ext>
                  </a:extLst>
                </a:gridCol>
                <a:gridCol w="1153639">
                  <a:extLst>
                    <a:ext uri="{9D8B030D-6E8A-4147-A177-3AD203B41FA5}">
                      <a16:colId xmlns:a16="http://schemas.microsoft.com/office/drawing/2014/main" val="1959197748"/>
                    </a:ext>
                  </a:extLst>
                </a:gridCol>
                <a:gridCol w="1358362">
                  <a:extLst>
                    <a:ext uri="{9D8B030D-6E8A-4147-A177-3AD203B41FA5}">
                      <a16:colId xmlns:a16="http://schemas.microsoft.com/office/drawing/2014/main" val="248659621"/>
                    </a:ext>
                  </a:extLst>
                </a:gridCol>
                <a:gridCol w="1131506">
                  <a:extLst>
                    <a:ext uri="{9D8B030D-6E8A-4147-A177-3AD203B41FA5}">
                      <a16:colId xmlns:a16="http://schemas.microsoft.com/office/drawing/2014/main" val="3321001589"/>
                    </a:ext>
                  </a:extLst>
                </a:gridCol>
                <a:gridCol w="1004245">
                  <a:extLst>
                    <a:ext uri="{9D8B030D-6E8A-4147-A177-3AD203B41FA5}">
                      <a16:colId xmlns:a16="http://schemas.microsoft.com/office/drawing/2014/main" val="2406362517"/>
                    </a:ext>
                  </a:extLst>
                </a:gridCol>
                <a:gridCol w="1635013">
                  <a:extLst>
                    <a:ext uri="{9D8B030D-6E8A-4147-A177-3AD203B41FA5}">
                      <a16:colId xmlns:a16="http://schemas.microsoft.com/office/drawing/2014/main" val="666290333"/>
                    </a:ext>
                  </a:extLst>
                </a:gridCol>
                <a:gridCol w="1886769">
                  <a:extLst>
                    <a:ext uri="{9D8B030D-6E8A-4147-A177-3AD203B41FA5}">
                      <a16:colId xmlns:a16="http://schemas.microsoft.com/office/drawing/2014/main" val="2318129461"/>
                    </a:ext>
                  </a:extLst>
                </a:gridCol>
                <a:gridCol w="918484">
                  <a:extLst>
                    <a:ext uri="{9D8B030D-6E8A-4147-A177-3AD203B41FA5}">
                      <a16:colId xmlns:a16="http://schemas.microsoft.com/office/drawing/2014/main" val="1046241658"/>
                    </a:ext>
                  </a:extLst>
                </a:gridCol>
              </a:tblGrid>
              <a:tr h="124765">
                <a:tc gridSpan="11">
                  <a:txBody>
                    <a:bodyPr/>
                    <a:lstStyle/>
                    <a:p>
                      <a:endParaRPr lang="it-IT" sz="800" dirty="0"/>
                    </a:p>
                  </a:txBody>
                  <a:tcPr marL="21157" marR="21157"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265097402"/>
                  </a:ext>
                </a:extLst>
              </a:tr>
              <a:tr h="311913">
                <a:tc>
                  <a:txBody>
                    <a:bodyPr/>
                    <a:lstStyle/>
                    <a:p>
                      <a:pPr algn="ctr">
                        <a:lnSpc>
                          <a:spcPct val="115000"/>
                        </a:lnSpc>
                        <a:spcAft>
                          <a:spcPts val="0"/>
                        </a:spcAft>
                      </a:pPr>
                      <a:r>
                        <a:rPr lang="it-IT" sz="800">
                          <a:effectLst/>
                        </a:rPr>
                        <a:t>MQ</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nchor="ctr"/>
                </a:tc>
                <a:tc>
                  <a:txBody>
                    <a:bodyPr/>
                    <a:lstStyle/>
                    <a:p>
                      <a:pPr algn="ctr">
                        <a:lnSpc>
                          <a:spcPct val="115000"/>
                        </a:lnSpc>
                        <a:spcAft>
                          <a:spcPts val="0"/>
                        </a:spcAft>
                      </a:pPr>
                      <a:r>
                        <a:rPr lang="it-IT" sz="800">
                          <a:effectLst/>
                        </a:rPr>
                        <a:t>NUM.INTERNA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nchor="ctr"/>
                </a:tc>
                <a:tc>
                  <a:txBody>
                    <a:bodyPr/>
                    <a:lstStyle/>
                    <a:p>
                      <a:pPr algn="ctr">
                        <a:lnSpc>
                          <a:spcPct val="115000"/>
                        </a:lnSpc>
                        <a:spcAft>
                          <a:spcPts val="0"/>
                        </a:spcAft>
                      </a:pPr>
                      <a:r>
                        <a:rPr lang="it-IT" sz="800">
                          <a:effectLst/>
                        </a:rPr>
                        <a:t>: 1.80 N. ALUNNI</a:t>
                      </a:r>
                    </a:p>
                    <a:p>
                      <a:pPr algn="ctr">
                        <a:lnSpc>
                          <a:spcPct val="115000"/>
                        </a:lnSpc>
                        <a:spcAft>
                          <a:spcPts val="0"/>
                        </a:spcAft>
                      </a:pPr>
                      <a:r>
                        <a:rPr lang="it-IT" sz="800">
                          <a:effectLst/>
                        </a:rPr>
                        <a:t>:0.70 PER MENSA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nchor="ctr"/>
                </a:tc>
                <a:tc>
                  <a:txBody>
                    <a:bodyPr/>
                    <a:lstStyle/>
                    <a:p>
                      <a:pPr algn="ctr">
                        <a:lnSpc>
                          <a:spcPct val="115000"/>
                        </a:lnSpc>
                        <a:spcAft>
                          <a:spcPts val="0"/>
                        </a:spcAft>
                      </a:pPr>
                      <a:r>
                        <a:rPr lang="it-IT" sz="800">
                          <a:effectLst/>
                        </a:rPr>
                        <a:t>ARROTOND  per difetto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nchor="ctr"/>
                </a:tc>
                <a:tc>
                  <a:txBody>
                    <a:bodyPr/>
                    <a:lstStyle/>
                    <a:p>
                      <a:pPr algn="ctr">
                        <a:lnSpc>
                          <a:spcPct val="115000"/>
                        </a:lnSpc>
                        <a:spcAft>
                          <a:spcPts val="0"/>
                        </a:spcAft>
                      </a:pPr>
                      <a:r>
                        <a:rPr lang="it-IT" sz="800">
                          <a:effectLst/>
                        </a:rPr>
                        <a:t>DEROGA</a:t>
                      </a:r>
                    </a:p>
                    <a:p>
                      <a:pPr algn="ctr">
                        <a:lnSpc>
                          <a:spcPct val="115000"/>
                        </a:lnSpc>
                        <a:spcAft>
                          <a:spcPts val="0"/>
                        </a:spcAft>
                      </a:pPr>
                      <a:r>
                        <a:rPr lang="it-IT" sz="800">
                          <a:effectLst/>
                        </a:rPr>
                        <a:t>+5% arrotondato successivamente per difetto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nchor="ctr"/>
                </a:tc>
                <a:tc>
                  <a:txBody>
                    <a:bodyPr/>
                    <a:lstStyle/>
                    <a:p>
                      <a:pPr algn="ctr">
                        <a:lnSpc>
                          <a:spcPct val="115000"/>
                        </a:lnSpc>
                        <a:spcAft>
                          <a:spcPts val="0"/>
                        </a:spcAft>
                      </a:pPr>
                      <a:r>
                        <a:rPr lang="it-IT" sz="800" dirty="0">
                          <a:effectLst/>
                        </a:rPr>
                        <a:t>CLASSE</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nchor="ctr"/>
                </a:tc>
                <a:tc>
                  <a:txBody>
                    <a:bodyPr/>
                    <a:lstStyle/>
                    <a:p>
                      <a:pPr algn="ctr">
                        <a:lnSpc>
                          <a:spcPct val="115000"/>
                        </a:lnSpc>
                        <a:spcAft>
                          <a:spcPts val="0"/>
                        </a:spcAft>
                      </a:pPr>
                      <a:r>
                        <a:rPr lang="it-IT" sz="800">
                          <a:effectLst/>
                        </a:rPr>
                        <a:t>MQ EFFETTIVI PER ALUNNO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nchor="ctr"/>
                </a:tc>
                <a:tc>
                  <a:txBody>
                    <a:bodyPr/>
                    <a:lstStyle/>
                    <a:p>
                      <a:pPr algn="ctr">
                        <a:lnSpc>
                          <a:spcPct val="115000"/>
                        </a:lnSpc>
                        <a:spcAft>
                          <a:spcPts val="0"/>
                        </a:spcAft>
                      </a:pPr>
                      <a:r>
                        <a:rPr lang="it-IT" sz="800">
                          <a:effectLst/>
                        </a:rPr>
                        <a:t>N. ALUNNI</a:t>
                      </a:r>
                    </a:p>
                    <a:p>
                      <a:pPr algn="ctr">
                        <a:lnSpc>
                          <a:spcPct val="115000"/>
                        </a:lnSpc>
                        <a:spcAft>
                          <a:spcPts val="0"/>
                        </a:spcAft>
                      </a:pPr>
                      <a:r>
                        <a:rPr lang="it-IT" sz="800">
                          <a:effectLst/>
                        </a:rPr>
                        <a:t>A.S.2020/21</a:t>
                      </a:r>
                    </a:p>
                    <a:p>
                      <a:pPr algn="ctr">
                        <a:lnSpc>
                          <a:spcPct val="115000"/>
                        </a:lnSpc>
                        <a:spcAft>
                          <a:spcPts val="0"/>
                        </a:spcAft>
                      </a:pPr>
                      <a:r>
                        <a:rPr lang="it-IT" sz="800">
                          <a:effectLst/>
                        </a:rPr>
                        <a:t> </a:t>
                      </a:r>
                    </a:p>
                    <a:p>
                      <a:pPr algn="ctr">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nchor="ctr"/>
                </a:tc>
                <a:tc>
                  <a:txBody>
                    <a:bodyPr/>
                    <a:lstStyle/>
                    <a:p>
                      <a:pPr algn="ctr">
                        <a:lnSpc>
                          <a:spcPct val="115000"/>
                        </a:lnSpc>
                        <a:spcAft>
                          <a:spcPts val="0"/>
                        </a:spcAft>
                      </a:pPr>
                      <a:r>
                        <a:rPr lang="it-IT" sz="800">
                          <a:effectLst/>
                        </a:rPr>
                        <a:t>CLASSE</a:t>
                      </a:r>
                    </a:p>
                    <a:p>
                      <a:pPr algn="ctr">
                        <a:lnSpc>
                          <a:spcPct val="115000"/>
                        </a:lnSpc>
                        <a:spcAft>
                          <a:spcPts val="0"/>
                        </a:spcAft>
                      </a:pPr>
                      <a:r>
                        <a:rPr lang="it-IT" sz="800">
                          <a:effectLst/>
                        </a:rPr>
                        <a:t>PER A.S.2020/21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nchor="ctr"/>
                </a:tc>
                <a:tc>
                  <a:txBody>
                    <a:bodyPr/>
                    <a:lstStyle/>
                    <a:p>
                      <a:pPr algn="ctr">
                        <a:lnSpc>
                          <a:spcPct val="115000"/>
                        </a:lnSpc>
                        <a:spcAft>
                          <a:spcPts val="0"/>
                        </a:spcAft>
                      </a:pPr>
                      <a:r>
                        <a:rPr lang="it-IT" sz="800">
                          <a:effectLst/>
                        </a:rPr>
                        <a:t>NOTE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nchor="ctr"/>
                </a:tc>
                <a:tc>
                  <a:txBody>
                    <a:bodyPr/>
                    <a:lstStyle/>
                    <a:p>
                      <a:pPr algn="ctr">
                        <a:lnSpc>
                          <a:spcPct val="115000"/>
                        </a:lnSpc>
                        <a:spcAft>
                          <a:spcPts val="0"/>
                        </a:spcAft>
                      </a:pPr>
                      <a:r>
                        <a:rPr lang="it-IT" sz="800">
                          <a:effectLst/>
                        </a:rPr>
                        <a:t>INGRESSI</a:t>
                      </a:r>
                    </a:p>
                    <a:p>
                      <a:pPr algn="ctr">
                        <a:lnSpc>
                          <a:spcPct val="115000"/>
                        </a:lnSpc>
                        <a:spcAft>
                          <a:spcPts val="0"/>
                        </a:spcAft>
                      </a:pPr>
                      <a:r>
                        <a:rPr lang="it-IT" sz="800">
                          <a:effectLst/>
                        </a:rPr>
                        <a:t>N. ED ORARI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nchor="ctr"/>
                </a:tc>
                <a:extLst>
                  <a:ext uri="{0D108BD9-81ED-4DB2-BD59-A6C34878D82A}">
                    <a16:rowId xmlns:a16="http://schemas.microsoft.com/office/drawing/2014/main" val="1697203586"/>
                  </a:ext>
                </a:extLst>
              </a:tr>
              <a:tr h="62382">
                <a:tc gridSpan="11">
                  <a:txBody>
                    <a:bodyPr/>
                    <a:lstStyle/>
                    <a:p>
                      <a:endParaRPr lang="it-IT" sz="800"/>
                    </a:p>
                  </a:txBody>
                  <a:tcPr marL="21157" marR="21157"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324215507"/>
                  </a:ext>
                </a:extLst>
              </a:tr>
              <a:tr h="62382">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PIANOFORTE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2800045366"/>
                  </a:ext>
                </a:extLst>
              </a:tr>
              <a:tr h="62382">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FISARMONICA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46336753"/>
                  </a:ext>
                </a:extLst>
              </a:tr>
              <a:tr h="62382">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FLAUTO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3347455992"/>
                  </a:ext>
                </a:extLst>
              </a:tr>
              <a:tr h="62382">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CHITARRA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4167090102"/>
                  </a:ext>
                </a:extLst>
              </a:tr>
              <a:tr h="249529">
                <a:tc>
                  <a:txBody>
                    <a:bodyPr/>
                    <a:lstStyle/>
                    <a:p>
                      <a:pPr algn="l">
                        <a:lnSpc>
                          <a:spcPct val="115000"/>
                        </a:lnSpc>
                        <a:spcAft>
                          <a:spcPts val="0"/>
                        </a:spcAft>
                      </a:pPr>
                      <a:r>
                        <a:rPr lang="it-IT" sz="800">
                          <a:effectLst/>
                        </a:rPr>
                        <a:t>53,16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29,53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30,45=30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53,16:22=2,41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1C SMIM</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3789041312"/>
                  </a:ext>
                </a:extLst>
              </a:tr>
              <a:tr h="374295">
                <a:tc>
                  <a:txBody>
                    <a:bodyPr/>
                    <a:lstStyle/>
                    <a:p>
                      <a:pPr algn="l">
                        <a:lnSpc>
                          <a:spcPct val="115000"/>
                        </a:lnSpc>
                        <a:spcAft>
                          <a:spcPts val="0"/>
                        </a:spcAft>
                      </a:pPr>
                      <a:r>
                        <a:rPr lang="it-IT" sz="800">
                          <a:effectLst/>
                        </a:rPr>
                        <a:t>57,30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31,83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31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32,55=32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57,30:23=2,49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3D</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dirty="0">
                          <a:effectLst/>
                          <a:highlight>
                            <a:srgbClr val="00FFFF"/>
                          </a:highlight>
                        </a:rPr>
                        <a:t>1H</a:t>
                      </a:r>
                      <a:r>
                        <a:rPr lang="it-IT" sz="800" dirty="0">
                          <a:effectLst/>
                        </a:rPr>
                        <a:t> portare fuori con altri 2 alunni</a:t>
                      </a:r>
                    </a:p>
                    <a:p>
                      <a:pPr algn="l">
                        <a:lnSpc>
                          <a:spcPct val="115000"/>
                        </a:lnSpc>
                        <a:spcAft>
                          <a:spcPts val="0"/>
                        </a:spcAft>
                      </a:pPr>
                      <a:r>
                        <a:rPr lang="it-IT" sz="800" dirty="0">
                          <a:effectLst/>
                        </a:rPr>
                        <a:t> </a:t>
                      </a:r>
                    </a:p>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1</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1367103337"/>
                  </a:ext>
                </a:extLst>
              </a:tr>
              <a:tr h="62382">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PALESTRA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PALESTRA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3147837229"/>
                  </a:ext>
                </a:extLst>
              </a:tr>
              <a:tr h="62382">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“INFERMERIA”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gridSpan="4">
                  <a:txBody>
                    <a:bodyPr/>
                    <a:lstStyle/>
                    <a:p>
                      <a:pPr algn="l">
                        <a:spcAft>
                          <a:spcPts val="0"/>
                        </a:spcAft>
                      </a:pPr>
                      <a:r>
                        <a:rPr lang="it-IT" sz="800">
                          <a:effectLst/>
                        </a:rPr>
                        <a:t>ISOLAMENTO CASI SOSPETTI</a:t>
                      </a:r>
                      <a:endParaRPr lang="it-IT" sz="800">
                        <a:effectLst/>
                        <a:latin typeface="Calibri" panose="020F0502020204030204" pitchFamily="34" charset="0"/>
                        <a:cs typeface="Times New Roman" panose="02020603050405020304" pitchFamily="18" charset="0"/>
                      </a:endParaRPr>
                    </a:p>
                  </a:txBody>
                  <a:tcPr marL="21157" marR="21157" marT="0" marB="0"/>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155700434"/>
                  </a:ext>
                </a:extLst>
              </a:tr>
              <a:tr h="62382">
                <a:tc gridSpan="11">
                  <a:txBody>
                    <a:bodyPr/>
                    <a:lstStyle/>
                    <a:p>
                      <a:endParaRPr lang="it-IT" sz="800"/>
                    </a:p>
                  </a:txBody>
                  <a:tcPr marL="21157" marR="21157"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723762601"/>
                  </a:ext>
                </a:extLst>
              </a:tr>
              <a:tr h="98083">
                <a:tc>
                  <a:txBody>
                    <a:bodyPr/>
                    <a:lstStyle/>
                    <a:p>
                      <a:pPr algn="l">
                        <a:lnSpc>
                          <a:spcPct val="115000"/>
                        </a:lnSpc>
                        <a:spcAft>
                          <a:spcPts val="0"/>
                        </a:spcAft>
                      </a:pPr>
                      <a:r>
                        <a:rPr lang="it-IT" sz="800">
                          <a:effectLst/>
                        </a:rPr>
                        <a:t>45,58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25,32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gridSpan="2">
                  <a:txBody>
                    <a:bodyPr/>
                    <a:lstStyle/>
                    <a:p>
                      <a:pPr algn="l">
                        <a:lnSpc>
                          <a:spcPct val="115000"/>
                        </a:lnSpc>
                        <a:spcAft>
                          <a:spcPts val="0"/>
                        </a:spcAft>
                      </a:pPr>
                      <a:r>
                        <a:rPr lang="it-IT" sz="800" dirty="0">
                          <a:effectLst/>
                        </a:rPr>
                        <a:t>USARE PER SDOPPIAMENTO 3D o per sostegno 3D</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hMerge="1">
                  <a:txBody>
                    <a:bodyPr/>
                    <a:lstStyle/>
                    <a:p>
                      <a:endParaRPr lang="it-IT"/>
                    </a:p>
                  </a:txBody>
                  <a:tcPr/>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1463075704"/>
                  </a:ext>
                </a:extLst>
              </a:tr>
              <a:tr h="98083">
                <a:tc>
                  <a:txBody>
                    <a:bodyPr/>
                    <a:lstStyle/>
                    <a:p>
                      <a:pPr algn="l">
                        <a:lnSpc>
                          <a:spcPct val="115000"/>
                        </a:lnSpc>
                        <a:spcAft>
                          <a:spcPts val="0"/>
                        </a:spcAft>
                      </a:pPr>
                      <a:r>
                        <a:rPr lang="it-IT" sz="800">
                          <a:effectLst/>
                        </a:rPr>
                        <a:t>45,45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25,25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gridSpan="2">
                  <a:txBody>
                    <a:bodyPr/>
                    <a:lstStyle/>
                    <a:p>
                      <a:pPr algn="l">
                        <a:lnSpc>
                          <a:spcPct val="115000"/>
                        </a:lnSpc>
                        <a:spcAft>
                          <a:spcPts val="0"/>
                        </a:spcAft>
                      </a:pPr>
                      <a:r>
                        <a:rPr lang="it-IT" sz="800">
                          <a:effectLst/>
                        </a:rPr>
                        <a:t>USARE PER SDOPPIAMENTO 2E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hMerge="1">
                  <a:txBody>
                    <a:bodyPr/>
                    <a:lstStyle/>
                    <a:p>
                      <a:endParaRPr lang="it-IT"/>
                    </a:p>
                  </a:txBody>
                  <a:tcPr/>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2604941606"/>
                  </a:ext>
                </a:extLst>
              </a:tr>
              <a:tr h="98083">
                <a:tc>
                  <a:txBody>
                    <a:bodyPr/>
                    <a:lstStyle/>
                    <a:p>
                      <a:pPr algn="l">
                        <a:lnSpc>
                          <a:spcPct val="115000"/>
                        </a:lnSpc>
                        <a:spcAft>
                          <a:spcPts val="0"/>
                        </a:spcAft>
                      </a:pPr>
                      <a:r>
                        <a:rPr lang="it-IT" sz="800">
                          <a:effectLst/>
                        </a:rPr>
                        <a:t>45,60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25.33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gridSpan="2">
                  <a:txBody>
                    <a:bodyPr/>
                    <a:lstStyle/>
                    <a:p>
                      <a:pPr algn="l">
                        <a:lnSpc>
                          <a:spcPct val="115000"/>
                        </a:lnSpc>
                        <a:spcAft>
                          <a:spcPts val="0"/>
                        </a:spcAft>
                      </a:pPr>
                      <a:r>
                        <a:rPr lang="it-IT" sz="800">
                          <a:effectLst/>
                        </a:rPr>
                        <a:t>USARE PER SDOPPIAMENTO 1C</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hMerge="1">
                  <a:txBody>
                    <a:bodyPr/>
                    <a:lstStyle/>
                    <a:p>
                      <a:endParaRPr lang="it-IT"/>
                    </a:p>
                  </a:txBody>
                  <a:tcPr/>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1064705500"/>
                  </a:ext>
                </a:extLst>
              </a:tr>
              <a:tr h="98083">
                <a:tc>
                  <a:txBody>
                    <a:bodyPr/>
                    <a:lstStyle/>
                    <a:p>
                      <a:pPr algn="l">
                        <a:lnSpc>
                          <a:spcPct val="115000"/>
                        </a:lnSpc>
                        <a:spcAft>
                          <a:spcPts val="0"/>
                        </a:spcAft>
                      </a:pPr>
                      <a:r>
                        <a:rPr lang="it-IT" sz="800">
                          <a:effectLst/>
                        </a:rPr>
                        <a:t>45,53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25,29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3B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3426469352"/>
                  </a:ext>
                </a:extLst>
              </a:tr>
              <a:tr h="249529">
                <a:tc>
                  <a:txBody>
                    <a:bodyPr/>
                    <a:lstStyle/>
                    <a:p>
                      <a:pPr algn="l">
                        <a:lnSpc>
                          <a:spcPct val="115000"/>
                        </a:lnSpc>
                        <a:spcAft>
                          <a:spcPts val="0"/>
                        </a:spcAft>
                      </a:pPr>
                      <a:r>
                        <a:rPr lang="it-IT" sz="800">
                          <a:effectLst/>
                        </a:rPr>
                        <a:t>52,48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29,10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30,45=30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52,48:22=2,38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2E prog. sportivo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5</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3603613659"/>
                  </a:ext>
                </a:extLst>
              </a:tr>
              <a:tr h="374295">
                <a:tc>
                  <a:txBody>
                    <a:bodyPr/>
                    <a:lstStyle/>
                    <a:p>
                      <a:pPr algn="l">
                        <a:lnSpc>
                          <a:spcPct val="115000"/>
                        </a:lnSpc>
                        <a:spcAft>
                          <a:spcPts val="0"/>
                        </a:spcAft>
                      </a:pPr>
                      <a:r>
                        <a:rPr lang="it-IT" sz="800">
                          <a:effectLst/>
                        </a:rPr>
                        <a:t>53,17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29,53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it-IT" sz="800">
                          <a:effectLst/>
                        </a:rPr>
                        <a:t>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30,45=30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53,17:23=2,33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3B</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endParaRPr lang="it-IT" sz="800" dirty="0">
                        <a:effectLst/>
                      </a:endParaRPr>
                    </a:p>
                    <a:p>
                      <a:pPr algn="l">
                        <a:lnSpc>
                          <a:spcPct val="115000"/>
                        </a:lnSpc>
                        <a:spcAft>
                          <a:spcPts val="0"/>
                        </a:spcAft>
                      </a:pPr>
                      <a:r>
                        <a:rPr lang="it-IT" sz="800" dirty="0">
                          <a:effectLst/>
                          <a:highlight>
                            <a:srgbClr val="00FFFF"/>
                          </a:highlight>
                        </a:rPr>
                        <a:t>2H</a:t>
                      </a:r>
                      <a:r>
                        <a:rPr lang="it-IT" sz="800" dirty="0">
                          <a:effectLst/>
                        </a:rPr>
                        <a:t> portare fuori con altri 2_3 alunni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5</a:t>
                      </a:r>
                    </a:p>
                    <a:p>
                      <a:pPr algn="l">
                        <a:lnSpc>
                          <a:spcPct val="115000"/>
                        </a:lnSpc>
                        <a:spcAft>
                          <a:spcPts val="0"/>
                        </a:spcAft>
                      </a:pPr>
                      <a:r>
                        <a:rPr lang="it-IT"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218566826"/>
                  </a:ext>
                </a:extLst>
              </a:tr>
              <a:tr h="62382">
                <a:tc gridSpan="11">
                  <a:txBody>
                    <a:bodyPr/>
                    <a:lstStyle/>
                    <a:p>
                      <a:endParaRPr lang="it-IT" sz="800"/>
                    </a:p>
                  </a:txBody>
                  <a:tcPr marL="21157" marR="21157"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486415629"/>
                  </a:ext>
                </a:extLst>
              </a:tr>
              <a:tr h="98083">
                <a:tc>
                  <a:txBody>
                    <a:bodyPr/>
                    <a:lstStyle/>
                    <a:p>
                      <a:pPr algn="l">
                        <a:lnSpc>
                          <a:spcPct val="115000"/>
                        </a:lnSpc>
                        <a:spcAft>
                          <a:spcPts val="0"/>
                        </a:spcAft>
                      </a:pPr>
                      <a:r>
                        <a:rPr lang="en-US" sz="800">
                          <a:effectLst/>
                        </a:rPr>
                        <a:t>44,95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24,97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24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25,20=25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1A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1157517411"/>
                  </a:ext>
                </a:extLst>
              </a:tr>
              <a:tr h="98083">
                <a:tc>
                  <a:txBody>
                    <a:bodyPr/>
                    <a:lstStyle/>
                    <a:p>
                      <a:pPr algn="l">
                        <a:lnSpc>
                          <a:spcPct val="115000"/>
                        </a:lnSpc>
                        <a:spcAft>
                          <a:spcPts val="0"/>
                        </a:spcAft>
                      </a:pPr>
                      <a:r>
                        <a:rPr lang="en-US" sz="800">
                          <a:effectLst/>
                        </a:rPr>
                        <a:t>45,37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25,20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1D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374229885"/>
                  </a:ext>
                </a:extLst>
              </a:tr>
              <a:tr h="98083">
                <a:tc>
                  <a:txBody>
                    <a:bodyPr/>
                    <a:lstStyle/>
                    <a:p>
                      <a:pPr algn="l">
                        <a:lnSpc>
                          <a:spcPct val="115000"/>
                        </a:lnSpc>
                        <a:spcAft>
                          <a:spcPts val="0"/>
                        </a:spcAft>
                      </a:pPr>
                      <a:r>
                        <a:rPr lang="en-US" sz="800">
                          <a:effectLst/>
                        </a:rPr>
                        <a:t>45,39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25,21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3C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3090320237"/>
                  </a:ext>
                </a:extLst>
              </a:tr>
              <a:tr h="98083">
                <a:tc>
                  <a:txBody>
                    <a:bodyPr/>
                    <a:lstStyle/>
                    <a:p>
                      <a:pPr algn="l">
                        <a:lnSpc>
                          <a:spcPct val="115000"/>
                        </a:lnSpc>
                        <a:spcAft>
                          <a:spcPts val="0"/>
                        </a:spcAft>
                      </a:pPr>
                      <a:r>
                        <a:rPr lang="en-US" sz="800">
                          <a:effectLst/>
                        </a:rPr>
                        <a:t>45.43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25,23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2B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964541597"/>
                  </a:ext>
                </a:extLst>
              </a:tr>
              <a:tr h="374295">
                <a:tc>
                  <a:txBody>
                    <a:bodyPr/>
                    <a:lstStyle/>
                    <a:p>
                      <a:pPr algn="l">
                        <a:lnSpc>
                          <a:spcPct val="115000"/>
                        </a:lnSpc>
                        <a:spcAft>
                          <a:spcPts val="0"/>
                        </a:spcAft>
                      </a:pPr>
                      <a:r>
                        <a:rPr lang="en-US" sz="800">
                          <a:effectLst/>
                        </a:rPr>
                        <a:t>53,37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29,65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30,45=30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53,37:22=2,42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dirty="0" smtClean="0">
                          <a:effectLst/>
                        </a:rPr>
                        <a:t>3C</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dirty="0" smtClean="0">
                          <a:effectLst/>
                          <a:highlight>
                            <a:srgbClr val="00FFFF"/>
                          </a:highlight>
                        </a:rPr>
                        <a:t>1H</a:t>
                      </a:r>
                      <a:r>
                        <a:rPr lang="en-US" sz="800" dirty="0" smtClean="0">
                          <a:effectLst/>
                        </a:rPr>
                        <a:t> </a:t>
                      </a:r>
                      <a:r>
                        <a:rPr lang="en-US" sz="800" dirty="0" err="1" smtClean="0">
                          <a:effectLst/>
                        </a:rPr>
                        <a:t>portare</a:t>
                      </a:r>
                      <a:r>
                        <a:rPr lang="en-US" sz="800" dirty="0" smtClean="0">
                          <a:effectLst/>
                        </a:rPr>
                        <a:t> </a:t>
                      </a:r>
                      <a:r>
                        <a:rPr lang="en-US" sz="800" dirty="0" err="1" smtClean="0">
                          <a:effectLst/>
                        </a:rPr>
                        <a:t>fuori</a:t>
                      </a:r>
                      <a:r>
                        <a:rPr lang="en-US" sz="800" dirty="0" smtClean="0">
                          <a:effectLst/>
                        </a:rPr>
                        <a:t> con </a:t>
                      </a:r>
                      <a:r>
                        <a:rPr lang="en-US" sz="800" dirty="0" err="1" smtClean="0">
                          <a:effectLst/>
                        </a:rPr>
                        <a:t>altri</a:t>
                      </a:r>
                      <a:r>
                        <a:rPr lang="en-US" sz="800" dirty="0" smtClean="0">
                          <a:effectLst/>
                        </a:rPr>
                        <a:t> 2 </a:t>
                      </a:r>
                      <a:r>
                        <a:rPr lang="en-US" sz="800" dirty="0" err="1" smtClean="0">
                          <a:effectLst/>
                        </a:rPr>
                        <a:t>alunni</a:t>
                      </a:r>
                      <a:r>
                        <a:rPr lang="en-US" sz="800" dirty="0" smtClean="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3</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2583645862"/>
                  </a:ext>
                </a:extLst>
              </a:tr>
              <a:tr h="374295">
                <a:tc>
                  <a:txBody>
                    <a:bodyPr/>
                    <a:lstStyle/>
                    <a:p>
                      <a:pPr algn="l">
                        <a:lnSpc>
                          <a:spcPct val="115000"/>
                        </a:lnSpc>
                        <a:spcAft>
                          <a:spcPts val="0"/>
                        </a:spcAft>
                      </a:pPr>
                      <a:r>
                        <a:rPr lang="en-US" sz="800">
                          <a:effectLst/>
                        </a:rPr>
                        <a:t>57,38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31,87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31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32,55=32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57,38:22=2,60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2B</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dirty="0">
                          <a:effectLst/>
                          <a:highlight>
                            <a:srgbClr val="00FFFF"/>
                          </a:highlight>
                        </a:rPr>
                        <a:t>1H</a:t>
                      </a:r>
                      <a:r>
                        <a:rPr lang="en-US" sz="800" dirty="0">
                          <a:effectLst/>
                        </a:rPr>
                        <a:t> </a:t>
                      </a:r>
                      <a:r>
                        <a:rPr lang="en-US" sz="800" dirty="0" err="1">
                          <a:effectLst/>
                        </a:rPr>
                        <a:t>portare</a:t>
                      </a:r>
                      <a:r>
                        <a:rPr lang="en-US" sz="800" dirty="0">
                          <a:effectLst/>
                        </a:rPr>
                        <a:t> </a:t>
                      </a:r>
                      <a:r>
                        <a:rPr lang="en-US" sz="800" dirty="0" err="1">
                          <a:effectLst/>
                        </a:rPr>
                        <a:t>fuori</a:t>
                      </a:r>
                      <a:r>
                        <a:rPr lang="en-US" sz="800" dirty="0">
                          <a:effectLst/>
                        </a:rPr>
                        <a:t> con </a:t>
                      </a:r>
                      <a:r>
                        <a:rPr lang="en-US" sz="800" dirty="0" err="1">
                          <a:effectLst/>
                        </a:rPr>
                        <a:t>altri</a:t>
                      </a:r>
                      <a:r>
                        <a:rPr lang="en-US" sz="800" dirty="0">
                          <a:effectLst/>
                        </a:rPr>
                        <a:t> 1 </a:t>
                      </a:r>
                      <a:r>
                        <a:rPr lang="en-US" sz="800" dirty="0" err="1">
                          <a:effectLst/>
                        </a:rPr>
                        <a:t>alunno</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a:t>
                      </a:r>
                      <a:endParaRPr lang="it-IT" sz="800">
                        <a:effectLst/>
                      </a:endParaRPr>
                    </a:p>
                    <a:p>
                      <a:pPr algn="l">
                        <a:lnSpc>
                          <a:spcPct val="115000"/>
                        </a:lnSpc>
                        <a:spcAft>
                          <a:spcPts val="0"/>
                        </a:spcAft>
                      </a:pPr>
                      <a:r>
                        <a:rPr lang="en-US"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3039954973"/>
                  </a:ext>
                </a:extLst>
              </a:tr>
              <a:tr h="98083">
                <a:tc>
                  <a:txBody>
                    <a:bodyPr/>
                    <a:lstStyle/>
                    <a:p>
                      <a:pPr algn="l">
                        <a:lnSpc>
                          <a:spcPct val="115000"/>
                        </a:lnSpc>
                        <a:spcAft>
                          <a:spcPts val="0"/>
                        </a:spcAft>
                      </a:pPr>
                      <a:r>
                        <a:rPr lang="en-US" sz="800">
                          <a:effectLst/>
                        </a:rPr>
                        <a:t>45,30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25,16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highlight>
                            <a:srgbClr val="FFFF00"/>
                          </a:highligh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1B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2048188343"/>
                  </a:ext>
                </a:extLst>
              </a:tr>
              <a:tr h="374295">
                <a:tc>
                  <a:txBody>
                    <a:bodyPr/>
                    <a:lstStyle/>
                    <a:p>
                      <a:pPr algn="l">
                        <a:lnSpc>
                          <a:spcPct val="115000"/>
                        </a:lnSpc>
                        <a:spcAft>
                          <a:spcPts val="0"/>
                        </a:spcAft>
                      </a:pPr>
                      <a:r>
                        <a:rPr lang="en-US" sz="800">
                          <a:effectLst/>
                        </a:rPr>
                        <a:t>45,64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25,35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45,64:18=2,53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18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1D</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highlight>
                            <a:srgbClr val="00FFFF"/>
                          </a:highlight>
                        </a:rPr>
                        <a:t>1H</a:t>
                      </a:r>
                      <a:r>
                        <a:rPr lang="en-US" sz="800">
                          <a:effectLst/>
                        </a:rPr>
                        <a:t> portare fuori con altri 2 alunni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a:t>
                      </a:r>
                      <a:endParaRPr lang="it-IT" sz="800">
                        <a:effectLst/>
                      </a:endParaRPr>
                    </a:p>
                    <a:p>
                      <a:pPr algn="l">
                        <a:lnSpc>
                          <a:spcPct val="115000"/>
                        </a:lnSpc>
                        <a:spcAft>
                          <a:spcPts val="0"/>
                        </a:spcAft>
                      </a:pPr>
                      <a:r>
                        <a:rPr lang="en-US"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3098294746"/>
                  </a:ext>
                </a:extLst>
              </a:tr>
              <a:tr h="187147">
                <a:tc>
                  <a:txBody>
                    <a:bodyPr/>
                    <a:lstStyle/>
                    <a:p>
                      <a:pPr algn="l">
                        <a:lnSpc>
                          <a:spcPct val="115000"/>
                        </a:lnSpc>
                        <a:spcAft>
                          <a:spcPts val="0"/>
                        </a:spcAft>
                      </a:pPr>
                      <a:r>
                        <a:rPr lang="en-US" sz="800">
                          <a:effectLst/>
                        </a:rPr>
                        <a:t>45,46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25,25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101217572"/>
                  </a:ext>
                </a:extLst>
              </a:tr>
              <a:tr h="374295">
                <a:tc>
                  <a:txBody>
                    <a:bodyPr/>
                    <a:lstStyle/>
                    <a:p>
                      <a:pPr algn="l">
                        <a:lnSpc>
                          <a:spcPct val="115000"/>
                        </a:lnSpc>
                        <a:spcAft>
                          <a:spcPts val="0"/>
                        </a:spcAft>
                      </a:pPr>
                      <a:r>
                        <a:rPr lang="en-US" sz="800">
                          <a:effectLst/>
                        </a:rPr>
                        <a:t>45,60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25,33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it-IT" sz="800">
                          <a:effectLst/>
                        </a:rPr>
                        <a:t>26,25=26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45,60:19=2,40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1A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highlight>
                            <a:srgbClr val="00FFFF"/>
                          </a:highlight>
                        </a:rPr>
                        <a:t>2H</a:t>
                      </a:r>
                      <a:r>
                        <a:rPr lang="en-US" sz="800">
                          <a:effectLst/>
                        </a:rPr>
                        <a:t> portare fuori con altri 2 alunni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1</a:t>
                      </a:r>
                      <a:endParaRPr lang="it-IT" sz="800">
                        <a:effectLst/>
                      </a:endParaRPr>
                    </a:p>
                    <a:p>
                      <a:pPr algn="l">
                        <a:lnSpc>
                          <a:spcPct val="115000"/>
                        </a:lnSpc>
                        <a:spcAft>
                          <a:spcPts val="0"/>
                        </a:spcAft>
                      </a:pPr>
                      <a:r>
                        <a:rPr lang="en-US"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274876166"/>
                  </a:ext>
                </a:extLst>
              </a:tr>
              <a:tr h="187147">
                <a:tc>
                  <a:txBody>
                    <a:bodyPr/>
                    <a:lstStyle/>
                    <a:p>
                      <a:pPr algn="l">
                        <a:lnSpc>
                          <a:spcPct val="115000"/>
                        </a:lnSpc>
                        <a:spcAft>
                          <a:spcPts val="0"/>
                        </a:spcAft>
                      </a:pPr>
                      <a:r>
                        <a:rPr lang="en-US" sz="800">
                          <a:effectLst/>
                        </a:rPr>
                        <a:t>52,43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29,12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30,45=30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52,43:19=2,75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1B</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highlight>
                            <a:srgbClr val="00FFFF"/>
                          </a:highlight>
                        </a:rPr>
                        <a:t>1H</a:t>
                      </a: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5</a:t>
                      </a:r>
                      <a:endParaRPr lang="it-IT" sz="800">
                        <a:effectLst/>
                      </a:endParaRPr>
                    </a:p>
                    <a:p>
                      <a:pPr algn="l">
                        <a:lnSpc>
                          <a:spcPct val="115000"/>
                        </a:lnSpc>
                        <a:spcAft>
                          <a:spcPts val="0"/>
                        </a:spcAft>
                      </a:pPr>
                      <a:r>
                        <a:rPr lang="en-US"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81716344"/>
                  </a:ext>
                </a:extLst>
              </a:tr>
              <a:tr h="249529">
                <a:tc>
                  <a:txBody>
                    <a:bodyPr/>
                    <a:lstStyle/>
                    <a:p>
                      <a:pPr algn="l">
                        <a:lnSpc>
                          <a:spcPct val="115000"/>
                        </a:lnSpc>
                        <a:spcAft>
                          <a:spcPts val="0"/>
                        </a:spcAft>
                      </a:pPr>
                      <a:r>
                        <a:rPr lang="en-US" sz="800">
                          <a:effectLst/>
                        </a:rPr>
                        <a:t>54,91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30,50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30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31,50=31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54,91:16=3,43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16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3E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3</a:t>
                      </a:r>
                      <a:endParaRPr lang="it-IT" sz="800">
                        <a:effectLst/>
                      </a:endParaRPr>
                    </a:p>
                    <a:p>
                      <a:pPr algn="l">
                        <a:lnSpc>
                          <a:spcPct val="115000"/>
                        </a:lnSpc>
                        <a:spcAft>
                          <a:spcPts val="0"/>
                        </a:spcAft>
                      </a:pPr>
                      <a:r>
                        <a:rPr lang="en-US"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766817773"/>
                  </a:ext>
                </a:extLst>
              </a:tr>
              <a:tr h="249529">
                <a:tc>
                  <a:txBody>
                    <a:bodyPr/>
                    <a:lstStyle/>
                    <a:p>
                      <a:pPr algn="l">
                        <a:lnSpc>
                          <a:spcPct val="115000"/>
                        </a:lnSpc>
                        <a:spcAft>
                          <a:spcPts val="0"/>
                        </a:spcAft>
                      </a:pPr>
                      <a:r>
                        <a:rPr lang="en-US" sz="800">
                          <a:effectLst/>
                        </a:rPr>
                        <a:t>73,43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40,70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40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42,73=42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ARTE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64,63:22=2,93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3A</a:t>
                      </a:r>
                      <a:endParaRPr lang="it-IT" sz="800">
                        <a:effectLst/>
                      </a:endParaRPr>
                    </a:p>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3</a:t>
                      </a:r>
                      <a:br>
                        <a:rPr lang="en-US" sz="800">
                          <a:effectLst/>
                        </a:rPr>
                      </a:br>
                      <a:r>
                        <a:rPr lang="en-US"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1811618282"/>
                  </a:ext>
                </a:extLst>
              </a:tr>
              <a:tr h="249529">
                <a:tc>
                  <a:txBody>
                    <a:bodyPr/>
                    <a:lstStyle/>
                    <a:p>
                      <a:pPr algn="l">
                        <a:lnSpc>
                          <a:spcPct val="115000"/>
                        </a:lnSpc>
                        <a:spcAft>
                          <a:spcPts val="0"/>
                        </a:spcAft>
                      </a:pPr>
                      <a:r>
                        <a:rPr lang="en-US" sz="800">
                          <a:effectLst/>
                        </a:rPr>
                        <a:t>73,74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40,90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40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42,94=42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MUSICA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66,25:25=2,65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2C</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3</a:t>
                      </a:r>
                      <a:endParaRPr lang="it-IT" sz="800">
                        <a:effectLst/>
                      </a:endParaRPr>
                    </a:p>
                    <a:p>
                      <a:pPr algn="l">
                        <a:lnSpc>
                          <a:spcPct val="115000"/>
                        </a:lnSpc>
                        <a:spcAft>
                          <a:spcPts val="0"/>
                        </a:spcAft>
                      </a:pPr>
                      <a:r>
                        <a:rPr lang="en-US"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2163792646"/>
                  </a:ext>
                </a:extLst>
              </a:tr>
              <a:tr h="249529">
                <a:tc>
                  <a:txBody>
                    <a:bodyPr/>
                    <a:lstStyle/>
                    <a:p>
                      <a:pPr algn="l">
                        <a:lnSpc>
                          <a:spcPct val="115000"/>
                        </a:lnSpc>
                        <a:spcAft>
                          <a:spcPts val="0"/>
                        </a:spcAft>
                      </a:pPr>
                      <a:r>
                        <a:rPr lang="en-US" sz="800">
                          <a:effectLst/>
                        </a:rPr>
                        <a:t>80,40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44,66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44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46,89=46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TECNOLOGIA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89,89:25=3,59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2A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1</a:t>
                      </a:r>
                      <a:endParaRPr lang="it-IT" sz="800">
                        <a:effectLst/>
                      </a:endParaRPr>
                    </a:p>
                    <a:p>
                      <a:pPr algn="l">
                        <a:lnSpc>
                          <a:spcPct val="115000"/>
                        </a:lnSpc>
                        <a:spcAft>
                          <a:spcPts val="0"/>
                        </a:spcAft>
                      </a:pPr>
                      <a:r>
                        <a:rPr lang="en-US"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1218009910"/>
                  </a:ext>
                </a:extLst>
              </a:tr>
              <a:tr h="62382">
                <a:tc>
                  <a:txBody>
                    <a:bodyPr/>
                    <a:lstStyle/>
                    <a:p>
                      <a:pPr algn="l">
                        <a:lnSpc>
                          <a:spcPct val="115000"/>
                        </a:lnSpc>
                        <a:spcAft>
                          <a:spcPts val="0"/>
                        </a:spcAft>
                      </a:pPr>
                      <a:r>
                        <a:rPr lang="en-US" sz="800">
                          <a:effectLst/>
                        </a:rPr>
                        <a:t>57,89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PC1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PC1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2666528000"/>
                  </a:ext>
                </a:extLst>
              </a:tr>
              <a:tr h="62382">
                <a:tc>
                  <a:txBody>
                    <a:bodyPr/>
                    <a:lstStyle/>
                    <a:p>
                      <a:pPr algn="l">
                        <a:lnSpc>
                          <a:spcPct val="115000"/>
                        </a:lnSpc>
                        <a:spcAft>
                          <a:spcPts val="0"/>
                        </a:spcAft>
                      </a:pPr>
                      <a:r>
                        <a:rPr lang="en-US" sz="800">
                          <a:effectLst/>
                        </a:rPr>
                        <a:t>60,36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ctr">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indent="207010"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PC2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PC2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tc>
                  <a:txBody>
                    <a:bodyPr/>
                    <a:lstStyle/>
                    <a:p>
                      <a:pPr algn="l">
                        <a:lnSpc>
                          <a:spcPct val="115000"/>
                        </a:lnSpc>
                        <a:spcAft>
                          <a:spcPts val="0"/>
                        </a:spcAft>
                      </a:pPr>
                      <a:r>
                        <a:rPr lang="en-US"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1157" marR="21157" marT="0" marB="0"/>
                </a:tc>
                <a:extLst>
                  <a:ext uri="{0D108BD9-81ED-4DB2-BD59-A6C34878D82A}">
                    <a16:rowId xmlns:a16="http://schemas.microsoft.com/office/drawing/2014/main" val="3600816536"/>
                  </a:ext>
                </a:extLst>
              </a:tr>
            </a:tbl>
          </a:graphicData>
        </a:graphic>
      </p:graphicFrame>
    </p:spTree>
    <p:extLst>
      <p:ext uri="{BB962C8B-B14F-4D97-AF65-F5344CB8AC3E}">
        <p14:creationId xmlns:p14="http://schemas.microsoft.com/office/powerpoint/2010/main" val="33531509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6" y="585216"/>
            <a:ext cx="11645994" cy="710184"/>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SECONDARIA GIANICO</a:t>
            </a:r>
            <a:endParaRPr lang="it-IT" sz="3600" dirty="0"/>
          </a:p>
        </p:txBody>
      </p:sp>
      <p:sp>
        <p:nvSpPr>
          <p:cNvPr id="8" name="Segnaposto contenuto 2"/>
          <p:cNvSpPr>
            <a:spLocks noGrp="1"/>
          </p:cNvSpPr>
          <p:nvPr>
            <p:ph sz="half" idx="2"/>
          </p:nvPr>
        </p:nvSpPr>
        <p:spPr>
          <a:xfrm>
            <a:off x="241299" y="1307156"/>
            <a:ext cx="5413195" cy="5398444"/>
          </a:xfrm>
        </p:spPr>
        <p:style>
          <a:lnRef idx="2">
            <a:schemeClr val="accent5"/>
          </a:lnRef>
          <a:fillRef idx="1">
            <a:schemeClr val="lt1"/>
          </a:fillRef>
          <a:effectRef idx="0">
            <a:schemeClr val="accent5"/>
          </a:effectRef>
          <a:fontRef idx="minor">
            <a:schemeClr val="dk1"/>
          </a:fontRef>
        </p:style>
        <p:txBody>
          <a:bodyPr>
            <a:noAutofit/>
          </a:bodyPr>
          <a:lstStyle/>
          <a:p>
            <a:pPr marL="0" indent="0">
              <a:lnSpc>
                <a:spcPct val="120000"/>
              </a:lnSpc>
              <a:spcBef>
                <a:spcPts val="0"/>
              </a:spcBef>
              <a:spcAft>
                <a:spcPts val="0"/>
              </a:spcAft>
              <a:buNone/>
            </a:pPr>
            <a:r>
              <a:rPr lang="it-IT" sz="1200" b="1" dirty="0" smtClean="0">
                <a:solidFill>
                  <a:srgbClr val="002060"/>
                </a:solidFill>
                <a:latin typeface="Times New Roman" panose="02020603050405020304" pitchFamily="18" charset="0"/>
                <a:cs typeface="Times New Roman" panose="02020603050405020304" pitchFamily="18" charset="0"/>
              </a:rPr>
              <a:t>ENTRATA</a:t>
            </a:r>
          </a:p>
          <a:p>
            <a:pPr marL="0" indent="0" algn="just">
              <a:lnSpc>
                <a:spcPct val="12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Si utilizzano l’ingresso dal cancello grande «zona seminterrato» 1, l’ingresso principale dal cancello piccolo «rampa» 2, l’ingresso sul retro «zona mensa» 3 per suddividere gli alunni ed evitare assembramento.</a:t>
            </a:r>
          </a:p>
          <a:p>
            <a:pPr marL="0" indent="0" algn="just">
              <a:lnSpc>
                <a:spcPct val="12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Le classi entrano secondo l’ordine seguente, vengono accolte dall’insegnante e si recano direttamente nelle aule senza sostare nell’atrio:</a:t>
            </a:r>
          </a:p>
          <a:p>
            <a:pPr marL="0" indent="0" algn="just">
              <a:lnSpc>
                <a:spcPct val="120000"/>
              </a:lnSpc>
              <a:spcBef>
                <a:spcPts val="0"/>
              </a:spcBef>
              <a:spcAft>
                <a:spcPts val="0"/>
              </a:spcAft>
              <a:buNone/>
            </a:pPr>
            <a:endParaRPr lang="it-IT" sz="12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Ore 8:05</a:t>
            </a:r>
          </a:p>
          <a:p>
            <a:pPr marL="0" indent="0" algn="just">
              <a:lnSpc>
                <a:spcPct val="120000"/>
              </a:lnSpc>
              <a:spcBef>
                <a:spcPts val="0"/>
              </a:spcBef>
              <a:spcAft>
                <a:spcPts val="0"/>
              </a:spcAft>
              <a:buNone/>
            </a:pPr>
            <a:r>
              <a:rPr lang="it-IT" sz="1200" dirty="0">
                <a:solidFill>
                  <a:srgbClr val="002060"/>
                </a:solidFill>
                <a:latin typeface="Times New Roman" panose="02020603050405020304" pitchFamily="18" charset="0"/>
                <a:cs typeface="Times New Roman" panose="02020603050405020304" pitchFamily="18" charset="0"/>
              </a:rPr>
              <a:t>ingresso sul retro «zona mensa» 3: 3^G </a:t>
            </a:r>
          </a:p>
          <a:p>
            <a:pPr marL="0" indent="0" algn="just">
              <a:lnSpc>
                <a:spcPct val="120000"/>
              </a:lnSpc>
              <a:spcBef>
                <a:spcPts val="0"/>
              </a:spcBef>
              <a:spcAft>
                <a:spcPts val="0"/>
              </a:spcAft>
              <a:buNone/>
            </a:pPr>
            <a:endParaRPr lang="it-IT" sz="1200" dirty="0" smtClean="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Ore 8:15 </a:t>
            </a:r>
          </a:p>
          <a:p>
            <a:pPr marL="0" indent="0">
              <a:lnSpc>
                <a:spcPct val="12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ingresso principale cancello grande «zona seminterrato» 1: 2^G/ 3^F</a:t>
            </a:r>
          </a:p>
          <a:p>
            <a:pPr marL="0" indent="0">
              <a:lnSpc>
                <a:spcPct val="120000"/>
              </a:lnSpc>
              <a:spcBef>
                <a:spcPts val="0"/>
              </a:spcBef>
              <a:spcAft>
                <a:spcPts val="0"/>
              </a:spcAft>
              <a:buNone/>
            </a:pPr>
            <a:r>
              <a:rPr lang="it-IT" sz="1200" dirty="0" smtClean="0">
                <a:solidFill>
                  <a:srgbClr val="002060"/>
                </a:solidFill>
                <a:latin typeface="Times New Roman" panose="02020603050405020304" pitchFamily="18" charset="0"/>
                <a:cs typeface="Times New Roman" panose="02020603050405020304" pitchFamily="18" charset="0"/>
              </a:rPr>
              <a:t>ingresso principale piccolo «rampa» 2: 1^G/ 1^F</a:t>
            </a:r>
          </a:p>
          <a:p>
            <a:pPr marL="0" indent="0">
              <a:lnSpc>
                <a:spcPct val="120000"/>
              </a:lnSpc>
              <a:spcBef>
                <a:spcPts val="0"/>
              </a:spcBef>
              <a:spcAft>
                <a:spcPts val="0"/>
              </a:spcAft>
              <a:buNone/>
            </a:pPr>
            <a:endParaRPr lang="it-IT" sz="1200" dirty="0" smtClean="0">
              <a:solidFill>
                <a:srgbClr val="FF000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1200" b="1" dirty="0">
                <a:solidFill>
                  <a:srgbClr val="002060"/>
                </a:solidFill>
                <a:latin typeface="Times New Roman" panose="02020603050405020304" pitchFamily="18" charset="0"/>
                <a:cs typeface="Times New Roman" panose="02020603050405020304" pitchFamily="18" charset="0"/>
              </a:rPr>
              <a:t>SERVIZIO ANTICIPO</a:t>
            </a:r>
            <a:r>
              <a:rPr lang="it-IT" sz="1200" dirty="0">
                <a:solidFill>
                  <a:srgbClr val="002060"/>
                </a:solidFill>
                <a:latin typeface="Times New Roman" panose="02020603050405020304" pitchFamily="18" charset="0"/>
                <a:cs typeface="Times New Roman" panose="02020603050405020304" pitchFamily="18" charset="0"/>
              </a:rPr>
              <a:t>: segnali a pavimento per distanziare gli alunni, calcolare il totale ed eventualmente fare graduatoria degli ammessi in base alla capienza dell’atrio.</a:t>
            </a:r>
          </a:p>
          <a:p>
            <a:pPr marL="0" indent="0" algn="just">
              <a:lnSpc>
                <a:spcPct val="120000"/>
              </a:lnSpc>
              <a:spcBef>
                <a:spcPts val="0"/>
              </a:spcBef>
              <a:spcAft>
                <a:spcPts val="0"/>
              </a:spcAft>
              <a:buNone/>
            </a:pPr>
            <a:r>
              <a:rPr lang="it-IT" sz="1200" dirty="0">
                <a:solidFill>
                  <a:srgbClr val="002060"/>
                </a:solidFill>
                <a:latin typeface="Times New Roman" panose="02020603050405020304" pitchFamily="18" charset="0"/>
                <a:cs typeface="Times New Roman" panose="02020603050405020304" pitchFamily="18" charset="0"/>
              </a:rPr>
              <a:t>La responsabilità dei docenti sugli alunni inizia alle 7.55 pertanto le classi che entrano in orari successivi sono accolte dai docenti alle 7.55 ed attendono nel giardino, distribuite all’interno della pertinenza utilizzando eventualmente le posizioni già assegnate della prova di evacuazione e mantenendo il distanziamento.</a:t>
            </a:r>
          </a:p>
          <a:p>
            <a:pPr marL="0" indent="0" algn="just">
              <a:lnSpc>
                <a:spcPct val="120000"/>
              </a:lnSpc>
              <a:spcBef>
                <a:spcPts val="0"/>
              </a:spcBef>
              <a:spcAft>
                <a:spcPts val="0"/>
              </a:spcAft>
              <a:buNone/>
            </a:pPr>
            <a:r>
              <a:rPr lang="it-IT" sz="1200" dirty="0">
                <a:solidFill>
                  <a:srgbClr val="FF0000"/>
                </a:solidFill>
                <a:latin typeface="Times New Roman" panose="02020603050405020304" pitchFamily="18" charset="0"/>
                <a:cs typeface="Times New Roman" panose="02020603050405020304" pitchFamily="18" charset="0"/>
              </a:rPr>
              <a:t>Gli alunni si recano fin da subito presso gli ingressi assegnati; non è in alcun modo consentita la sosta o </a:t>
            </a:r>
            <a:r>
              <a:rPr lang="it-IT" sz="1200" dirty="0" smtClean="0">
                <a:solidFill>
                  <a:srgbClr val="FF0000"/>
                </a:solidFill>
                <a:latin typeface="Times New Roman" panose="02020603050405020304" pitchFamily="18" charset="0"/>
                <a:cs typeface="Times New Roman" panose="02020603050405020304" pitchFamily="18" charset="0"/>
              </a:rPr>
              <a:t>l’intrattenimento </a:t>
            </a:r>
            <a:r>
              <a:rPr lang="it-IT" sz="1200" dirty="0">
                <a:solidFill>
                  <a:srgbClr val="FF0000"/>
                </a:solidFill>
                <a:latin typeface="Times New Roman" panose="02020603050405020304" pitchFamily="18" charset="0"/>
                <a:cs typeface="Times New Roman" panose="02020603050405020304" pitchFamily="18" charset="0"/>
              </a:rPr>
              <a:t>sul piazzale e nelle aree adibite ad accoglienza. </a:t>
            </a:r>
          </a:p>
          <a:p>
            <a:pPr marL="0" indent="0">
              <a:lnSpc>
                <a:spcPct val="120000"/>
              </a:lnSpc>
              <a:spcBef>
                <a:spcPts val="0"/>
              </a:spcBef>
              <a:spcAft>
                <a:spcPts val="0"/>
              </a:spcAft>
              <a:buNone/>
            </a:pPr>
            <a:endParaRPr lang="it-IT" sz="1200" dirty="0"/>
          </a:p>
        </p:txBody>
      </p:sp>
      <p:sp>
        <p:nvSpPr>
          <p:cNvPr id="9" name="Segnaposto contenuto 2"/>
          <p:cNvSpPr txBox="1">
            <a:spLocks noGrp="1"/>
          </p:cNvSpPr>
          <p:nvPr>
            <p:ph sz="quarter" idx="4"/>
          </p:nvPr>
        </p:nvSpPr>
        <p:spPr>
          <a:xfrm>
            <a:off x="5847347" y="1307156"/>
            <a:ext cx="6039853" cy="5398444"/>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9pPr>
          </a:lstStyle>
          <a:p>
            <a:pPr marL="0" indent="0">
              <a:lnSpc>
                <a:spcPct val="100000"/>
              </a:lnSpc>
              <a:spcBef>
                <a:spcPts val="0"/>
              </a:spcBef>
              <a:buFont typeface="Wingdings 3" charset="2"/>
              <a:buNone/>
            </a:pPr>
            <a:r>
              <a:rPr lang="it-IT" sz="1600" b="1" dirty="0" smtClean="0">
                <a:solidFill>
                  <a:srgbClr val="002060"/>
                </a:solidFill>
                <a:latin typeface="Times New Roman" panose="02020603050405020304" pitchFamily="18" charset="0"/>
                <a:cs typeface="Times New Roman" panose="02020603050405020304" pitchFamily="18" charset="0"/>
              </a:rPr>
              <a:t>USCITA</a:t>
            </a:r>
          </a:p>
          <a:p>
            <a:pPr marL="0" indent="0" algn="just">
              <a:lnSpc>
                <a:spcPct val="120000"/>
              </a:lnSpc>
              <a:spcBef>
                <a:spcPts val="0"/>
              </a:spcBef>
              <a:buNone/>
            </a:pPr>
            <a:r>
              <a:rPr lang="it-IT" sz="1600" dirty="0">
                <a:solidFill>
                  <a:srgbClr val="002060"/>
                </a:solidFill>
                <a:latin typeface="Times New Roman" panose="02020603050405020304" pitchFamily="18" charset="0"/>
                <a:cs typeface="Times New Roman" panose="02020603050405020304" pitchFamily="18" charset="0"/>
              </a:rPr>
              <a:t>Si utilizzano </a:t>
            </a:r>
            <a:r>
              <a:rPr lang="it-IT" sz="1600" dirty="0" smtClean="0">
                <a:solidFill>
                  <a:srgbClr val="002060"/>
                </a:solidFill>
                <a:latin typeface="Times New Roman" panose="02020603050405020304" pitchFamily="18" charset="0"/>
                <a:cs typeface="Times New Roman" panose="02020603050405020304" pitchFamily="18" charset="0"/>
              </a:rPr>
              <a:t>l’uscita </a:t>
            </a:r>
            <a:r>
              <a:rPr lang="it-IT" sz="1600" dirty="0">
                <a:solidFill>
                  <a:srgbClr val="002060"/>
                </a:solidFill>
                <a:latin typeface="Times New Roman" panose="02020603050405020304" pitchFamily="18" charset="0"/>
                <a:cs typeface="Times New Roman" panose="02020603050405020304" pitchFamily="18" charset="0"/>
              </a:rPr>
              <a:t>dal cancello grande «zona seminterrato» 1, </a:t>
            </a:r>
            <a:r>
              <a:rPr lang="it-IT" sz="1600" dirty="0" smtClean="0">
                <a:solidFill>
                  <a:srgbClr val="002060"/>
                </a:solidFill>
                <a:latin typeface="Times New Roman" panose="02020603050405020304" pitchFamily="18" charset="0"/>
                <a:cs typeface="Times New Roman" panose="02020603050405020304" pitchFamily="18" charset="0"/>
              </a:rPr>
              <a:t>l’uscita </a:t>
            </a:r>
            <a:r>
              <a:rPr lang="it-IT" sz="1600" dirty="0">
                <a:solidFill>
                  <a:srgbClr val="002060"/>
                </a:solidFill>
                <a:latin typeface="Times New Roman" panose="02020603050405020304" pitchFamily="18" charset="0"/>
                <a:cs typeface="Times New Roman" panose="02020603050405020304" pitchFamily="18" charset="0"/>
              </a:rPr>
              <a:t>principale dal cancello piccolo «rampa» 2, </a:t>
            </a:r>
            <a:r>
              <a:rPr lang="it-IT" sz="1600" dirty="0" smtClean="0">
                <a:solidFill>
                  <a:srgbClr val="002060"/>
                </a:solidFill>
                <a:latin typeface="Times New Roman" panose="02020603050405020304" pitchFamily="18" charset="0"/>
                <a:cs typeface="Times New Roman" panose="02020603050405020304" pitchFamily="18" charset="0"/>
              </a:rPr>
              <a:t>l’uscita </a:t>
            </a:r>
            <a:r>
              <a:rPr lang="it-IT" sz="1600" dirty="0">
                <a:solidFill>
                  <a:srgbClr val="002060"/>
                </a:solidFill>
                <a:latin typeface="Times New Roman" panose="02020603050405020304" pitchFamily="18" charset="0"/>
                <a:cs typeface="Times New Roman" panose="02020603050405020304" pitchFamily="18" charset="0"/>
              </a:rPr>
              <a:t>sul retro «zona mensa» 3 per suddividere gli alunni ed evitare assembramento.</a:t>
            </a:r>
          </a:p>
          <a:p>
            <a:pPr marL="0" indent="0" algn="just">
              <a:lnSpc>
                <a:spcPct val="100000"/>
              </a:lnSpc>
              <a:spcBef>
                <a:spcPts val="0"/>
              </a:spcBef>
              <a:buFont typeface="Wingdings 3" charset="2"/>
              <a:buNone/>
            </a:pPr>
            <a:r>
              <a:rPr lang="it-IT" sz="1600" dirty="0" smtClean="0">
                <a:solidFill>
                  <a:srgbClr val="002060"/>
                </a:solidFill>
                <a:latin typeface="Times New Roman" panose="02020603050405020304" pitchFamily="18" charset="0"/>
                <a:cs typeface="Times New Roman" panose="02020603050405020304" pitchFamily="18" charset="0"/>
              </a:rPr>
              <a:t>Le classi escono secondo l’ordine seguente, vengono accompagnate direttamente dall’insegnante </a:t>
            </a:r>
          </a:p>
          <a:p>
            <a:pPr marL="0" indent="0" algn="just">
              <a:lnSpc>
                <a:spcPct val="100000"/>
              </a:lnSpc>
              <a:spcBef>
                <a:spcPts val="0"/>
              </a:spcBef>
              <a:buFont typeface="Wingdings 3" charset="2"/>
              <a:buNone/>
            </a:pPr>
            <a:endParaRPr lang="it-IT" sz="16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600" dirty="0">
                <a:solidFill>
                  <a:srgbClr val="002060"/>
                </a:solidFill>
                <a:latin typeface="Times New Roman" panose="02020603050405020304" pitchFamily="18" charset="0"/>
                <a:cs typeface="Times New Roman" panose="02020603050405020304" pitchFamily="18" charset="0"/>
              </a:rPr>
              <a:t>Ore </a:t>
            </a:r>
            <a:r>
              <a:rPr lang="it-IT" sz="1600" dirty="0" smtClean="0">
                <a:solidFill>
                  <a:srgbClr val="002060"/>
                </a:solidFill>
                <a:latin typeface="Times New Roman" panose="02020603050405020304" pitchFamily="18" charset="0"/>
                <a:cs typeface="Times New Roman" panose="02020603050405020304" pitchFamily="18" charset="0"/>
              </a:rPr>
              <a:t>13:05</a:t>
            </a: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it-IT" sz="1600" dirty="0" smtClean="0">
                <a:solidFill>
                  <a:srgbClr val="002060"/>
                </a:solidFill>
                <a:latin typeface="Times New Roman" panose="02020603050405020304" pitchFamily="18" charset="0"/>
                <a:cs typeface="Times New Roman" panose="02020603050405020304" pitchFamily="18" charset="0"/>
              </a:rPr>
              <a:t>uscita </a:t>
            </a:r>
            <a:r>
              <a:rPr lang="it-IT" sz="1600" dirty="0">
                <a:solidFill>
                  <a:srgbClr val="002060"/>
                </a:solidFill>
                <a:latin typeface="Times New Roman" panose="02020603050405020304" pitchFamily="18" charset="0"/>
                <a:cs typeface="Times New Roman" panose="02020603050405020304" pitchFamily="18" charset="0"/>
              </a:rPr>
              <a:t>sul retro «zona mensa» 3: 3^G </a:t>
            </a:r>
          </a:p>
          <a:p>
            <a:pPr marL="0" indent="0" algn="just">
              <a:lnSpc>
                <a:spcPct val="120000"/>
              </a:lnSpc>
              <a:spcBef>
                <a:spcPts val="0"/>
              </a:spcBef>
              <a:buNone/>
            </a:pPr>
            <a:endParaRPr lang="it-IT" sz="16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it-IT" sz="1600" dirty="0">
                <a:solidFill>
                  <a:srgbClr val="002060"/>
                </a:solidFill>
                <a:latin typeface="Times New Roman" panose="02020603050405020304" pitchFamily="18" charset="0"/>
                <a:cs typeface="Times New Roman" panose="02020603050405020304" pitchFamily="18" charset="0"/>
              </a:rPr>
              <a:t>Ore </a:t>
            </a:r>
            <a:r>
              <a:rPr lang="it-IT" sz="1600" dirty="0" smtClean="0">
                <a:solidFill>
                  <a:srgbClr val="002060"/>
                </a:solidFill>
                <a:latin typeface="Times New Roman" panose="02020603050405020304" pitchFamily="18" charset="0"/>
                <a:cs typeface="Times New Roman" panose="02020603050405020304" pitchFamily="18" charset="0"/>
              </a:rPr>
              <a:t>13:15 </a:t>
            </a:r>
            <a:endParaRPr lang="it-IT" sz="16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it-IT" sz="1600" dirty="0" smtClean="0">
                <a:solidFill>
                  <a:srgbClr val="002060"/>
                </a:solidFill>
                <a:latin typeface="Times New Roman" panose="02020603050405020304" pitchFamily="18" charset="0"/>
                <a:cs typeface="Times New Roman" panose="02020603050405020304" pitchFamily="18" charset="0"/>
              </a:rPr>
              <a:t>uscita </a:t>
            </a:r>
            <a:r>
              <a:rPr lang="it-IT" sz="1600" dirty="0">
                <a:solidFill>
                  <a:srgbClr val="002060"/>
                </a:solidFill>
                <a:latin typeface="Times New Roman" panose="02020603050405020304" pitchFamily="18" charset="0"/>
                <a:cs typeface="Times New Roman" panose="02020603050405020304" pitchFamily="18" charset="0"/>
              </a:rPr>
              <a:t>principale cancello grande «zona seminterrato» 1: 2^G/ 3^F</a:t>
            </a:r>
          </a:p>
          <a:p>
            <a:pPr marL="0" indent="0">
              <a:lnSpc>
                <a:spcPct val="120000"/>
              </a:lnSpc>
              <a:spcBef>
                <a:spcPts val="0"/>
              </a:spcBef>
              <a:buNone/>
            </a:pPr>
            <a:r>
              <a:rPr lang="it-IT" sz="1600" dirty="0" smtClean="0">
                <a:solidFill>
                  <a:srgbClr val="002060"/>
                </a:solidFill>
                <a:latin typeface="Times New Roman" panose="02020603050405020304" pitchFamily="18" charset="0"/>
                <a:cs typeface="Times New Roman" panose="02020603050405020304" pitchFamily="18" charset="0"/>
              </a:rPr>
              <a:t>uscita </a:t>
            </a:r>
            <a:r>
              <a:rPr lang="it-IT" sz="1600" dirty="0">
                <a:solidFill>
                  <a:srgbClr val="002060"/>
                </a:solidFill>
                <a:latin typeface="Times New Roman" panose="02020603050405020304" pitchFamily="18" charset="0"/>
                <a:cs typeface="Times New Roman" panose="02020603050405020304" pitchFamily="18" charset="0"/>
              </a:rPr>
              <a:t>principale piccolo «rampa» 2: 1^G/ 1^F</a:t>
            </a:r>
          </a:p>
          <a:p>
            <a:pPr marL="0" indent="0" algn="just">
              <a:lnSpc>
                <a:spcPct val="100000"/>
              </a:lnSpc>
              <a:spcBef>
                <a:spcPts val="0"/>
              </a:spcBef>
              <a:buFont typeface="Wingdings 3" charset="2"/>
              <a:buNone/>
            </a:pPr>
            <a:endParaRPr lang="it-IT" sz="16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it-IT" sz="1600" dirty="0">
                <a:solidFill>
                  <a:srgbClr val="002060"/>
                </a:solidFill>
                <a:latin typeface="Times New Roman" panose="02020603050405020304" pitchFamily="18" charset="0"/>
                <a:cs typeface="Times New Roman" panose="02020603050405020304" pitchFamily="18" charset="0"/>
              </a:rPr>
              <a:t>Gli alunni fruitori del servizio mensa rimangono nell’atrio principale, distanziati</a:t>
            </a:r>
            <a:r>
              <a:rPr lang="it-IT" sz="1600" dirty="0" smtClean="0">
                <a:solidFill>
                  <a:srgbClr val="002060"/>
                </a:solidFill>
                <a:latin typeface="Times New Roman" panose="02020603050405020304" pitchFamily="18" charset="0"/>
                <a:cs typeface="Times New Roman" panose="02020603050405020304" pitchFamily="18" charset="0"/>
              </a:rPr>
              <a:t>.</a:t>
            </a:r>
          </a:p>
          <a:p>
            <a:pPr marL="0" indent="0" algn="just">
              <a:lnSpc>
                <a:spcPct val="100000"/>
              </a:lnSpc>
              <a:spcBef>
                <a:spcPts val="0"/>
              </a:spcBef>
              <a:buNone/>
            </a:pPr>
            <a:r>
              <a:rPr lang="it-IT" sz="1600" dirty="0" smtClean="0">
                <a:solidFill>
                  <a:srgbClr val="002060"/>
                </a:solidFill>
                <a:latin typeface="Times New Roman" panose="02020603050405020304" pitchFamily="18" charset="0"/>
                <a:cs typeface="Times New Roman" panose="02020603050405020304" pitchFamily="18" charset="0"/>
              </a:rPr>
              <a:t>MENSA: </a:t>
            </a:r>
            <a:endParaRPr lang="it-IT" sz="16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it-IT" sz="1600" dirty="0">
                <a:solidFill>
                  <a:srgbClr val="FF0000"/>
                </a:solidFill>
                <a:latin typeface="Times New Roman" panose="02020603050405020304" pitchFamily="18" charset="0"/>
                <a:cs typeface="Times New Roman" panose="02020603050405020304" pitchFamily="18" charset="0"/>
              </a:rPr>
              <a:t>Il deflusso deve essere rapido come la consegna degli alunni; non è consentito intrattenersi per nessun motivo né all’interno né all’esterno</a:t>
            </a:r>
            <a:r>
              <a:rPr lang="it-IT" sz="1600" dirty="0">
                <a:solidFill>
                  <a:srgbClr val="002060"/>
                </a:solidFill>
                <a:latin typeface="Times New Roman" panose="02020603050405020304" pitchFamily="18" charset="0"/>
                <a:cs typeface="Times New Roman" panose="02020603050405020304" pitchFamily="18" charset="0"/>
              </a:rPr>
              <a:t>.</a:t>
            </a:r>
          </a:p>
          <a:p>
            <a:pPr marL="0" indent="0">
              <a:lnSpc>
                <a:spcPct val="100000"/>
              </a:lnSpc>
              <a:spcBef>
                <a:spcPts val="0"/>
              </a:spcBef>
              <a:buFont typeface="Wingdings 3" charset="2"/>
              <a:buNone/>
            </a:pPr>
            <a:endParaRPr lang="it-IT" sz="1600"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6" y="400966"/>
            <a:ext cx="1189635" cy="721940"/>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29</a:t>
            </a:fld>
            <a:endParaRPr lang="en-US" dirty="0"/>
          </a:p>
        </p:txBody>
      </p:sp>
    </p:spTree>
    <p:extLst>
      <p:ext uri="{BB962C8B-B14F-4D97-AF65-F5344CB8AC3E}">
        <p14:creationId xmlns:p14="http://schemas.microsoft.com/office/powerpoint/2010/main" val="1592549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2464" y="550506"/>
            <a:ext cx="10581594" cy="734955"/>
          </a:xfrm>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it-IT" dirty="0" smtClean="0">
                <a:solidFill>
                  <a:schemeClr val="bg1"/>
                </a:solidFill>
              </a:rPr>
              <a:t>LE 5 REGOLE DEL RIENTRO IN SICUREZZA </a:t>
            </a:r>
            <a:endParaRPr lang="it-IT" dirty="0">
              <a:solidFill>
                <a:schemeClr val="bg1"/>
              </a:solidFill>
            </a:endParaRPr>
          </a:p>
        </p:txBody>
      </p:sp>
      <p:sp>
        <p:nvSpPr>
          <p:cNvPr id="9" name="Rettangolo 8"/>
          <p:cNvSpPr/>
          <p:nvPr/>
        </p:nvSpPr>
        <p:spPr>
          <a:xfrm>
            <a:off x="3883659" y="3252652"/>
            <a:ext cx="2220685" cy="9144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it-IT">
              <a:solidFill>
                <a:srgbClr val="002060"/>
              </a:solidFill>
            </a:endParaRPr>
          </a:p>
        </p:txBody>
      </p:sp>
      <p:sp>
        <p:nvSpPr>
          <p:cNvPr id="11" name="Rettangolo 10"/>
          <p:cNvSpPr/>
          <p:nvPr/>
        </p:nvSpPr>
        <p:spPr>
          <a:xfrm>
            <a:off x="590025" y="1658983"/>
            <a:ext cx="4184232" cy="427869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it-IT" dirty="0" smtClean="0">
                <a:solidFill>
                  <a:srgbClr val="002060"/>
                </a:solidFill>
                <a:latin typeface="Times New Roman" panose="02020603050405020304" pitchFamily="18" charset="0"/>
                <a:cs typeface="Times New Roman" panose="02020603050405020304" pitchFamily="18" charset="0"/>
              </a:rPr>
              <a:t>1. Se hai sintomi di infezioni respiratorie acute (febbre, tosse, raffreddore) dillo ai genitori e NON venire a </a:t>
            </a:r>
            <a:r>
              <a:rPr lang="it-IT" dirty="0">
                <a:solidFill>
                  <a:srgbClr val="002060"/>
                </a:solidFill>
                <a:latin typeface="Times New Roman" panose="02020603050405020304" pitchFamily="18" charset="0"/>
                <a:cs typeface="Times New Roman" panose="02020603050405020304" pitchFamily="18" charset="0"/>
              </a:rPr>
              <a:t>scuola. </a:t>
            </a:r>
            <a:endParaRPr lang="it-IT" dirty="0" smtClean="0">
              <a:solidFill>
                <a:srgbClr val="002060"/>
              </a:solidFill>
              <a:latin typeface="Times New Roman" panose="02020603050405020304" pitchFamily="18" charset="0"/>
              <a:cs typeface="Times New Roman" panose="02020603050405020304" pitchFamily="18" charset="0"/>
            </a:endParaRPr>
          </a:p>
          <a:p>
            <a:pPr algn="just"/>
            <a:endParaRPr lang="it-IT" dirty="0" smtClean="0">
              <a:solidFill>
                <a:srgbClr val="002060"/>
              </a:solidFill>
              <a:latin typeface="Times New Roman" panose="02020603050405020304" pitchFamily="18" charset="0"/>
              <a:cs typeface="Times New Roman" panose="02020603050405020304" pitchFamily="18" charset="0"/>
            </a:endParaRPr>
          </a:p>
          <a:p>
            <a:pPr algn="just"/>
            <a:r>
              <a:rPr lang="it-IT" dirty="0" smtClean="0">
                <a:solidFill>
                  <a:srgbClr val="002060"/>
                </a:solidFill>
                <a:latin typeface="Times New Roman" panose="02020603050405020304" pitchFamily="18" charset="0"/>
                <a:cs typeface="Times New Roman" panose="02020603050405020304" pitchFamily="18" charset="0"/>
              </a:rPr>
              <a:t>2</a:t>
            </a:r>
            <a:r>
              <a:rPr lang="it-IT" dirty="0">
                <a:solidFill>
                  <a:srgbClr val="002060"/>
                </a:solidFill>
                <a:latin typeface="Times New Roman" panose="02020603050405020304" pitchFamily="18" charset="0"/>
                <a:cs typeface="Times New Roman" panose="02020603050405020304" pitchFamily="18" charset="0"/>
              </a:rPr>
              <a:t>. Quando sei a scuola </a:t>
            </a:r>
            <a:r>
              <a:rPr lang="it-IT" dirty="0" smtClean="0">
                <a:solidFill>
                  <a:srgbClr val="002060"/>
                </a:solidFill>
                <a:latin typeface="Times New Roman" panose="02020603050405020304" pitchFamily="18" charset="0"/>
                <a:cs typeface="Times New Roman" panose="02020603050405020304" pitchFamily="18" charset="0"/>
              </a:rPr>
              <a:t>indossa una </a:t>
            </a:r>
            <a:r>
              <a:rPr lang="it-IT" dirty="0">
                <a:solidFill>
                  <a:srgbClr val="002060"/>
                </a:solidFill>
                <a:latin typeface="Times New Roman" panose="02020603050405020304" pitchFamily="18" charset="0"/>
                <a:cs typeface="Times New Roman" panose="02020603050405020304" pitchFamily="18" charset="0"/>
              </a:rPr>
              <a:t>mascherina, anche di </a:t>
            </a:r>
            <a:r>
              <a:rPr lang="it-IT" dirty="0" smtClean="0">
                <a:solidFill>
                  <a:srgbClr val="002060"/>
                </a:solidFill>
                <a:latin typeface="Times New Roman" panose="02020603050405020304" pitchFamily="18" charset="0"/>
                <a:cs typeface="Times New Roman" panose="02020603050405020304" pitchFamily="18" charset="0"/>
              </a:rPr>
              <a:t>stoffa, per </a:t>
            </a:r>
            <a:r>
              <a:rPr lang="it-IT" dirty="0">
                <a:solidFill>
                  <a:srgbClr val="002060"/>
                </a:solidFill>
                <a:latin typeface="Times New Roman" panose="02020603050405020304" pitchFamily="18" charset="0"/>
                <a:cs typeface="Times New Roman" panose="02020603050405020304" pitchFamily="18" charset="0"/>
              </a:rPr>
              <a:t>la protezione del naso e </a:t>
            </a:r>
            <a:r>
              <a:rPr lang="it-IT" dirty="0" smtClean="0">
                <a:solidFill>
                  <a:srgbClr val="002060"/>
                </a:solidFill>
                <a:latin typeface="Times New Roman" panose="02020603050405020304" pitchFamily="18" charset="0"/>
                <a:cs typeface="Times New Roman" panose="02020603050405020304" pitchFamily="18" charset="0"/>
              </a:rPr>
              <a:t>della bocca</a:t>
            </a:r>
            <a:r>
              <a:rPr lang="it-IT" dirty="0">
                <a:solidFill>
                  <a:srgbClr val="002060"/>
                </a:solidFill>
                <a:latin typeface="Times New Roman" panose="02020603050405020304" pitchFamily="18" charset="0"/>
                <a:cs typeface="Times New Roman" panose="02020603050405020304" pitchFamily="18" charset="0"/>
              </a:rPr>
              <a:t>.</a:t>
            </a:r>
          </a:p>
          <a:p>
            <a:endParaRPr lang="it-IT" dirty="0">
              <a:solidFill>
                <a:srgbClr val="002060"/>
              </a:solidFill>
              <a:latin typeface="Times New Roman" panose="02020603050405020304" pitchFamily="18" charset="0"/>
              <a:cs typeface="Times New Roman" panose="02020603050405020304" pitchFamily="18" charset="0"/>
            </a:endParaRPr>
          </a:p>
        </p:txBody>
      </p:sp>
      <p:sp>
        <p:nvSpPr>
          <p:cNvPr id="12" name="Rettangolo 11"/>
          <p:cNvSpPr/>
          <p:nvPr/>
        </p:nvSpPr>
        <p:spPr>
          <a:xfrm>
            <a:off x="4887257" y="1658984"/>
            <a:ext cx="6361268" cy="427868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it-IT" dirty="0" smtClean="0">
                <a:solidFill>
                  <a:srgbClr val="002060"/>
                </a:solidFill>
                <a:latin typeface="Times New Roman" panose="02020603050405020304" pitchFamily="18" charset="0"/>
                <a:cs typeface="Times New Roman" panose="02020603050405020304" pitchFamily="18" charset="0"/>
              </a:rPr>
              <a:t>3.Segui sempre le </a:t>
            </a:r>
            <a:r>
              <a:rPr lang="it-IT" dirty="0">
                <a:solidFill>
                  <a:srgbClr val="002060"/>
                </a:solidFill>
                <a:latin typeface="Times New Roman" panose="02020603050405020304" pitchFamily="18" charset="0"/>
                <a:cs typeface="Times New Roman" panose="02020603050405020304" pitchFamily="18" charset="0"/>
              </a:rPr>
              <a:t>indicazioni </a:t>
            </a:r>
            <a:r>
              <a:rPr lang="it-IT" dirty="0" smtClean="0">
                <a:solidFill>
                  <a:srgbClr val="002060"/>
                </a:solidFill>
                <a:latin typeface="Times New Roman" panose="02020603050405020304" pitchFamily="18" charset="0"/>
                <a:cs typeface="Times New Roman" panose="02020603050405020304" pitchFamily="18" charset="0"/>
              </a:rPr>
              <a:t>degli insegnanti </a:t>
            </a:r>
            <a:r>
              <a:rPr lang="it-IT" dirty="0">
                <a:solidFill>
                  <a:srgbClr val="002060"/>
                </a:solidFill>
                <a:latin typeface="Times New Roman" panose="02020603050405020304" pitchFamily="18" charset="0"/>
                <a:cs typeface="Times New Roman" panose="02020603050405020304" pitchFamily="18" charset="0"/>
              </a:rPr>
              <a:t>e rispetta </a:t>
            </a:r>
            <a:r>
              <a:rPr lang="it-IT" dirty="0" smtClean="0">
                <a:solidFill>
                  <a:srgbClr val="002060"/>
                </a:solidFill>
                <a:latin typeface="Times New Roman" panose="02020603050405020304" pitchFamily="18" charset="0"/>
                <a:cs typeface="Times New Roman" panose="02020603050405020304" pitchFamily="18" charset="0"/>
              </a:rPr>
              <a:t>la</a:t>
            </a:r>
            <a:r>
              <a:rPr lang="it-IT" dirty="0">
                <a:solidFill>
                  <a:srgbClr val="002060"/>
                </a:solidFill>
                <a:latin typeface="Times New Roman" panose="02020603050405020304" pitchFamily="18" charset="0"/>
                <a:cs typeface="Times New Roman" panose="02020603050405020304" pitchFamily="18" charset="0"/>
              </a:rPr>
              <a:t> </a:t>
            </a:r>
            <a:r>
              <a:rPr lang="it-IT" dirty="0" smtClean="0">
                <a:solidFill>
                  <a:srgbClr val="002060"/>
                </a:solidFill>
                <a:latin typeface="Times New Roman" panose="02020603050405020304" pitchFamily="18" charset="0"/>
                <a:cs typeface="Times New Roman" panose="02020603050405020304" pitchFamily="18" charset="0"/>
              </a:rPr>
              <a:t>segnaletica</a:t>
            </a:r>
            <a:r>
              <a:rPr lang="it-IT" dirty="0" smtClean="0">
                <a:solidFill>
                  <a:srgbClr val="002060"/>
                </a:solidFill>
              </a:rPr>
              <a:t>.</a:t>
            </a:r>
          </a:p>
          <a:p>
            <a:pPr algn="just"/>
            <a:endParaRPr lang="it-IT" dirty="0" smtClean="0">
              <a:solidFill>
                <a:srgbClr val="002060"/>
              </a:solidFill>
            </a:endParaRPr>
          </a:p>
          <a:p>
            <a:pPr algn="just"/>
            <a:r>
              <a:rPr lang="it-IT" dirty="0">
                <a:solidFill>
                  <a:srgbClr val="002060"/>
                </a:solidFill>
              </a:rPr>
              <a:t>4. </a:t>
            </a:r>
            <a:r>
              <a:rPr lang="it-IT" dirty="0">
                <a:solidFill>
                  <a:srgbClr val="002060"/>
                </a:solidFill>
                <a:latin typeface="Times New Roman" panose="02020603050405020304" pitchFamily="18" charset="0"/>
                <a:cs typeface="Times New Roman" panose="02020603050405020304" pitchFamily="18" charset="0"/>
              </a:rPr>
              <a:t>Mantieni sempre la distanza </a:t>
            </a:r>
            <a:r>
              <a:rPr lang="it-IT" dirty="0" smtClean="0">
                <a:solidFill>
                  <a:srgbClr val="002060"/>
                </a:solidFill>
                <a:latin typeface="Times New Roman" panose="02020603050405020304" pitchFamily="18" charset="0"/>
                <a:cs typeface="Times New Roman" panose="02020603050405020304" pitchFamily="18" charset="0"/>
              </a:rPr>
              <a:t>di 1 </a:t>
            </a:r>
            <a:r>
              <a:rPr lang="it-IT" dirty="0">
                <a:solidFill>
                  <a:srgbClr val="002060"/>
                </a:solidFill>
                <a:latin typeface="Times New Roman" panose="02020603050405020304" pitchFamily="18" charset="0"/>
                <a:cs typeface="Times New Roman" panose="02020603050405020304" pitchFamily="18" charset="0"/>
              </a:rPr>
              <a:t>metro, evita gli </a:t>
            </a:r>
            <a:r>
              <a:rPr lang="it-IT" dirty="0" smtClean="0">
                <a:solidFill>
                  <a:srgbClr val="002060"/>
                </a:solidFill>
                <a:latin typeface="Times New Roman" panose="02020603050405020304" pitchFamily="18" charset="0"/>
                <a:cs typeface="Times New Roman" panose="02020603050405020304" pitchFamily="18" charset="0"/>
              </a:rPr>
              <a:t>assembramenti (soprattutto </a:t>
            </a:r>
            <a:r>
              <a:rPr lang="it-IT" dirty="0">
                <a:solidFill>
                  <a:srgbClr val="002060"/>
                </a:solidFill>
                <a:latin typeface="Times New Roman" panose="02020603050405020304" pitchFamily="18" charset="0"/>
                <a:cs typeface="Times New Roman" panose="02020603050405020304" pitchFamily="18" charset="0"/>
              </a:rPr>
              <a:t>in entrata e uscita) </a:t>
            </a:r>
            <a:r>
              <a:rPr lang="it-IT" dirty="0" smtClean="0">
                <a:solidFill>
                  <a:srgbClr val="002060"/>
                </a:solidFill>
                <a:latin typeface="Times New Roman" panose="02020603050405020304" pitchFamily="18" charset="0"/>
                <a:cs typeface="Times New Roman" panose="02020603050405020304" pitchFamily="18" charset="0"/>
              </a:rPr>
              <a:t>e il </a:t>
            </a:r>
            <a:r>
              <a:rPr lang="it-IT" dirty="0">
                <a:solidFill>
                  <a:srgbClr val="002060"/>
                </a:solidFill>
                <a:latin typeface="Times New Roman" panose="02020603050405020304" pitchFamily="18" charset="0"/>
                <a:cs typeface="Times New Roman" panose="02020603050405020304" pitchFamily="18" charset="0"/>
              </a:rPr>
              <a:t>contatto fisico con i compagni</a:t>
            </a:r>
            <a:r>
              <a:rPr lang="it-IT" dirty="0" smtClean="0">
                <a:solidFill>
                  <a:srgbClr val="002060"/>
                </a:solidFill>
                <a:latin typeface="Times New Roman" panose="02020603050405020304" pitchFamily="18" charset="0"/>
                <a:cs typeface="Times New Roman" panose="02020603050405020304" pitchFamily="18" charset="0"/>
              </a:rPr>
              <a:t>.</a:t>
            </a:r>
          </a:p>
          <a:p>
            <a:pPr algn="just"/>
            <a:endParaRPr lang="it-IT" dirty="0" smtClean="0">
              <a:solidFill>
                <a:srgbClr val="002060"/>
              </a:solidFill>
              <a:latin typeface="Times New Roman" panose="02020603050405020304" pitchFamily="18" charset="0"/>
              <a:cs typeface="Times New Roman" panose="02020603050405020304" pitchFamily="18" charset="0"/>
            </a:endParaRPr>
          </a:p>
          <a:p>
            <a:pPr algn="just"/>
            <a:r>
              <a:rPr lang="it-IT" dirty="0">
                <a:solidFill>
                  <a:srgbClr val="002060"/>
                </a:solidFill>
                <a:latin typeface="Times New Roman" panose="02020603050405020304" pitchFamily="18" charset="0"/>
                <a:cs typeface="Times New Roman" panose="02020603050405020304" pitchFamily="18" charset="0"/>
              </a:rPr>
              <a:t>5. Lava frequentemente le mani o usa gli appositi dispenser </a:t>
            </a:r>
            <a:r>
              <a:rPr lang="it-IT" dirty="0" smtClean="0">
                <a:solidFill>
                  <a:srgbClr val="002060"/>
                </a:solidFill>
                <a:latin typeface="Times New Roman" panose="02020603050405020304" pitchFamily="18" charset="0"/>
                <a:cs typeface="Times New Roman" panose="02020603050405020304" pitchFamily="18" charset="0"/>
              </a:rPr>
              <a:t>per tenerle </a:t>
            </a:r>
            <a:r>
              <a:rPr lang="it-IT" dirty="0">
                <a:solidFill>
                  <a:srgbClr val="002060"/>
                </a:solidFill>
                <a:latin typeface="Times New Roman" panose="02020603050405020304" pitchFamily="18" charset="0"/>
                <a:cs typeface="Times New Roman" panose="02020603050405020304" pitchFamily="18" charset="0"/>
              </a:rPr>
              <a:t>pulite; evita di toccarti il viso e la mascherina</a:t>
            </a:r>
            <a:r>
              <a:rPr lang="it-IT" dirty="0">
                <a:solidFill>
                  <a:srgbClr val="002060"/>
                </a:solidFill>
              </a:rPr>
              <a:t>.</a:t>
            </a:r>
          </a:p>
          <a:p>
            <a:endParaRPr lang="it-IT" dirty="0">
              <a:solidFill>
                <a:srgbClr val="002060"/>
              </a:solidFill>
            </a:endParaRPr>
          </a:p>
        </p:txBody>
      </p:sp>
      <p:pic>
        <p:nvPicPr>
          <p:cNvPr id="24" name="Immagin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56" y="344296"/>
            <a:ext cx="1189635" cy="721940"/>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3</a:t>
            </a:fld>
            <a:endParaRPr lang="en-US" dirty="0"/>
          </a:p>
        </p:txBody>
      </p:sp>
    </p:spTree>
    <p:extLst>
      <p:ext uri="{BB962C8B-B14F-4D97-AF65-F5344CB8AC3E}">
        <p14:creationId xmlns:p14="http://schemas.microsoft.com/office/powerpoint/2010/main" val="42861758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206" y="400966"/>
            <a:ext cx="11463114" cy="955394"/>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    PRINCIPALI ATTORI COINVOLTI E COMPETENZE</a:t>
            </a:r>
            <a:endParaRPr lang="it-IT" sz="3600" dirty="0"/>
          </a:p>
        </p:txBody>
      </p:sp>
      <p:sp>
        <p:nvSpPr>
          <p:cNvPr id="8" name="Segnaposto contenuto 2"/>
          <p:cNvSpPr>
            <a:spLocks noGrp="1"/>
          </p:cNvSpPr>
          <p:nvPr>
            <p:ph sz="half" idx="2"/>
          </p:nvPr>
        </p:nvSpPr>
        <p:spPr>
          <a:xfrm>
            <a:off x="241207" y="1601569"/>
            <a:ext cx="3721194" cy="5134509"/>
          </a:xfrm>
        </p:spPr>
        <p:style>
          <a:lnRef idx="2">
            <a:schemeClr val="accent5"/>
          </a:lnRef>
          <a:fillRef idx="1">
            <a:schemeClr val="lt1"/>
          </a:fillRef>
          <a:effectRef idx="0">
            <a:schemeClr val="accent5"/>
          </a:effectRef>
          <a:fontRef idx="minor">
            <a:schemeClr val="dk1"/>
          </a:fontRef>
        </p:style>
        <p:txBody>
          <a:bodyPr>
            <a:normAutofit/>
          </a:bodyPr>
          <a:lstStyle/>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COMUNE GIANICO:</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-svuotare completamente le aule</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-acquistare segnaletica, cartellonistica e provvedere al posizionamento in accordo con </a:t>
            </a:r>
            <a:r>
              <a:rPr lang="it-IT" sz="2000" dirty="0" smtClean="0">
                <a:solidFill>
                  <a:srgbClr val="002060"/>
                </a:solidFill>
                <a:latin typeface="Times New Roman" panose="02020603050405020304" pitchFamily="18" charset="0"/>
                <a:cs typeface="Times New Roman" panose="02020603050405020304" pitchFamily="18" charset="0"/>
              </a:rPr>
              <a:t>RSPP, RLS</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-evadere richieste manutenzione ordinaria e straordinaria già </a:t>
            </a:r>
            <a:r>
              <a:rPr lang="it-IT" sz="2000" dirty="0" smtClean="0">
                <a:solidFill>
                  <a:srgbClr val="002060"/>
                </a:solidFill>
                <a:latin typeface="Times New Roman" panose="02020603050405020304" pitchFamily="18" charset="0"/>
                <a:cs typeface="Times New Roman" panose="02020603050405020304" pitchFamily="18" charset="0"/>
              </a:rPr>
              <a:t>inviate</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t>
            </a:r>
            <a:r>
              <a:rPr lang="it-IT" sz="2000" dirty="0">
                <a:solidFill>
                  <a:srgbClr val="002060"/>
                </a:solidFill>
                <a:latin typeface="Times New Roman" panose="02020603050405020304" pitchFamily="18" charset="0"/>
                <a:cs typeface="Times New Roman" panose="02020603050405020304" pitchFamily="18" charset="0"/>
              </a:rPr>
              <a:t>richiesta collaborazione protezione civile o volontari al mattino e al termine delle lezioni per regolare afflusso/ deflusso ed evitare </a:t>
            </a:r>
            <a:r>
              <a:rPr lang="it-IT" sz="2000" dirty="0" smtClean="0">
                <a:solidFill>
                  <a:srgbClr val="002060"/>
                </a:solidFill>
                <a:latin typeface="Times New Roman" panose="02020603050405020304" pitchFamily="18" charset="0"/>
                <a:cs typeface="Times New Roman" panose="02020603050405020304" pitchFamily="18" charset="0"/>
              </a:rPr>
              <a:t>assembramento</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t>
            </a:r>
            <a:r>
              <a:rPr lang="it-IT" sz="2000" dirty="0">
                <a:solidFill>
                  <a:srgbClr val="002060"/>
                </a:solidFill>
                <a:latin typeface="Times New Roman" panose="02020603050405020304" pitchFamily="18" charset="0"/>
                <a:cs typeface="Times New Roman" panose="02020603050405020304" pitchFamily="18" charset="0"/>
              </a:rPr>
              <a:t>acquisto e installazione LIM aule sprovviste</a:t>
            </a: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smtClean="0">
              <a:solidFill>
                <a:srgbClr val="002060"/>
              </a:solidFill>
            </a:endParaRPr>
          </a:p>
          <a:p>
            <a:pPr marL="0" indent="0">
              <a:buNone/>
            </a:pPr>
            <a:endParaRPr lang="it-IT" sz="2000" dirty="0">
              <a:solidFill>
                <a:srgbClr val="002060"/>
              </a:solidFill>
            </a:endParaRPr>
          </a:p>
        </p:txBody>
      </p:sp>
      <p:sp>
        <p:nvSpPr>
          <p:cNvPr id="9" name="Segnaposto contenuto 5"/>
          <p:cNvSpPr>
            <a:spLocks noGrp="1"/>
          </p:cNvSpPr>
          <p:nvPr>
            <p:ph sz="quarter" idx="4"/>
          </p:nvPr>
        </p:nvSpPr>
        <p:spPr>
          <a:xfrm>
            <a:off x="4130041" y="1601570"/>
            <a:ext cx="2849879" cy="5134508"/>
          </a:xfrm>
        </p:spPr>
        <p:style>
          <a:lnRef idx="2">
            <a:schemeClr val="accent5"/>
          </a:lnRef>
          <a:fillRef idx="1">
            <a:schemeClr val="lt1"/>
          </a:fillRef>
          <a:effectRef idx="0">
            <a:schemeClr val="accent5"/>
          </a:effectRef>
          <a:fontRef idx="minor">
            <a:schemeClr val="dk1"/>
          </a:fontRef>
        </p:style>
        <p:txBody>
          <a:bodyPr>
            <a:normAutofit/>
          </a:bodyPr>
          <a:lstStyle/>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RSPP:</a:t>
            </a: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r>
              <a:rPr lang="it-IT" sz="2000" dirty="0">
                <a:solidFill>
                  <a:srgbClr val="002060"/>
                </a:solidFill>
                <a:latin typeface="Times New Roman" panose="02020603050405020304" pitchFamily="18" charset="0"/>
                <a:cs typeface="Times New Roman" panose="02020603050405020304" pitchFamily="18" charset="0"/>
              </a:rPr>
              <a:t>-accordarsi con Comune </a:t>
            </a:r>
            <a:r>
              <a:rPr lang="it-IT" sz="2000" dirty="0" smtClean="0">
                <a:solidFill>
                  <a:srgbClr val="002060"/>
                </a:solidFill>
                <a:latin typeface="Times New Roman" panose="02020603050405020304" pitchFamily="18" charset="0"/>
                <a:cs typeface="Times New Roman" panose="02020603050405020304" pitchFamily="18" charset="0"/>
              </a:rPr>
              <a:t>e RLS circa </a:t>
            </a:r>
            <a:r>
              <a:rPr lang="it-IT" sz="2000" dirty="0">
                <a:solidFill>
                  <a:srgbClr val="002060"/>
                </a:solidFill>
                <a:latin typeface="Times New Roman" panose="02020603050405020304" pitchFamily="18" charset="0"/>
                <a:cs typeface="Times New Roman" panose="02020603050405020304" pitchFamily="18" charset="0"/>
              </a:rPr>
              <a:t>la segnaletica e cartellonistica da acquistare e come, dove  posizionare</a:t>
            </a:r>
            <a:r>
              <a:rPr lang="it-IT" sz="2000" dirty="0" smtClean="0">
                <a:solidFill>
                  <a:srgbClr val="002060"/>
                </a:solidFill>
                <a:latin typeface="Times New Roman" panose="02020603050405020304" pitchFamily="18" charset="0"/>
                <a:cs typeface="Times New Roman" panose="02020603050405020304" pitchFamily="18" charset="0"/>
              </a:rPr>
              <a:t>.</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-aggiornare DVR</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-prevedere formazione per personale Docente/ Ata</a:t>
            </a:r>
            <a:endParaRPr lang="it-IT" sz="16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6" y="400966"/>
            <a:ext cx="1189635" cy="721940"/>
          </a:xfrm>
          <a:prstGeom prst="rect">
            <a:avLst/>
          </a:prstGeom>
        </p:spPr>
      </p:pic>
      <p:sp>
        <p:nvSpPr>
          <p:cNvPr id="6" name="Segnaposto contenuto 3"/>
          <p:cNvSpPr txBox="1">
            <a:spLocks/>
          </p:cNvSpPr>
          <p:nvPr/>
        </p:nvSpPr>
        <p:spPr>
          <a:xfrm>
            <a:off x="7147560" y="1601569"/>
            <a:ext cx="2103120" cy="5059864"/>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RLS:</a:t>
            </a:r>
          </a:p>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-numerare le entrate/ uscite</a:t>
            </a:r>
          </a:p>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-supervisionare le operazioni</a:t>
            </a:r>
          </a:p>
          <a:p>
            <a:pPr marL="0" indent="0">
              <a:buNone/>
            </a:pPr>
            <a:r>
              <a:rPr lang="it-IT" sz="2000" dirty="0" smtClean="0">
                <a:solidFill>
                  <a:srgbClr val="002060"/>
                </a:solidFill>
                <a:latin typeface="Times New Roman" panose="02020603050405020304" pitchFamily="18" charset="0"/>
                <a:cs typeface="Times New Roman" panose="02020603050405020304" pitchFamily="18" charset="0"/>
              </a:rPr>
              <a:t>-collaborare </a:t>
            </a:r>
            <a:r>
              <a:rPr lang="it-IT" sz="2000" dirty="0">
                <a:solidFill>
                  <a:srgbClr val="002060"/>
                </a:solidFill>
                <a:latin typeface="Times New Roman" panose="02020603050405020304" pitchFamily="18" charset="0"/>
                <a:cs typeface="Times New Roman" panose="02020603050405020304" pitchFamily="18" charset="0"/>
              </a:rPr>
              <a:t>con Comune e RSPP per acquisto e predisposizione segnaletica</a:t>
            </a:r>
            <a:endParaRPr lang="it-IT" sz="2000" dirty="0">
              <a:latin typeface="Times New Roman" panose="02020603050405020304" pitchFamily="18" charset="0"/>
              <a:cs typeface="Times New Roman" panose="02020603050405020304" pitchFamily="18" charset="0"/>
            </a:endParaRPr>
          </a:p>
          <a:p>
            <a:pPr marL="0" indent="0">
              <a:buFont typeface="Tw Cen MT" panose="020B0602020104020603" pitchFamily="34" charset="0"/>
              <a:buNone/>
            </a:pPr>
            <a:endParaRPr lang="it-IT" dirty="0">
              <a:latin typeface="Times New Roman" panose="02020603050405020304" pitchFamily="18" charset="0"/>
              <a:cs typeface="Times New Roman" panose="02020603050405020304" pitchFamily="18" charset="0"/>
            </a:endParaRPr>
          </a:p>
        </p:txBody>
      </p:sp>
      <p:sp>
        <p:nvSpPr>
          <p:cNvPr id="10" name="Segnaposto contenuto 3"/>
          <p:cNvSpPr txBox="1">
            <a:spLocks/>
          </p:cNvSpPr>
          <p:nvPr/>
        </p:nvSpPr>
        <p:spPr>
          <a:xfrm>
            <a:off x="9418320" y="1601570"/>
            <a:ext cx="2331718" cy="5134508"/>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MC:</a:t>
            </a:r>
          </a:p>
          <a:p>
            <a:pPr marL="0" indent="0">
              <a:buNone/>
            </a:pPr>
            <a:r>
              <a:rPr lang="it-IT" sz="2000" dirty="0">
                <a:solidFill>
                  <a:srgbClr val="002060"/>
                </a:solidFill>
                <a:latin typeface="Times New Roman" panose="02020603050405020304" pitchFamily="18" charset="0"/>
                <a:cs typeface="Times New Roman" panose="02020603050405020304" pitchFamily="18" charset="0"/>
              </a:rPr>
              <a:t>-prevedere formazione per personale </a:t>
            </a:r>
            <a:r>
              <a:rPr lang="it-IT" sz="2000" dirty="0" smtClean="0">
                <a:solidFill>
                  <a:srgbClr val="002060"/>
                </a:solidFill>
                <a:latin typeface="Times New Roman" panose="02020603050405020304" pitchFamily="18" charset="0"/>
                <a:cs typeface="Times New Roman" panose="02020603050405020304" pitchFamily="18" charset="0"/>
              </a:rPr>
              <a:t>Docente/ Ata</a:t>
            </a:r>
            <a:endParaRPr lang="it-IT" sz="16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D57F1E4F-1CFF-5643-939E-02111984F565}" type="slidenum">
              <a:rPr lang="en-US" smtClean="0"/>
              <a:t>30</a:t>
            </a:fld>
            <a:endParaRPr lang="en-US" dirty="0"/>
          </a:p>
        </p:txBody>
      </p:sp>
    </p:spTree>
    <p:extLst>
      <p:ext uri="{BB962C8B-B14F-4D97-AF65-F5344CB8AC3E}">
        <p14:creationId xmlns:p14="http://schemas.microsoft.com/office/powerpoint/2010/main" val="9220422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8705" y="156754"/>
            <a:ext cx="11706727" cy="718457"/>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PIANO DI UTILIZZO secondaria GIANICO</a:t>
            </a:r>
            <a:endParaRPr lang="it-IT" sz="36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705" y="43505"/>
            <a:ext cx="1189635" cy="721235"/>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31</a:t>
            </a:fld>
            <a:endParaRPr lang="en-US"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866692532"/>
              </p:ext>
            </p:extLst>
          </p:nvPr>
        </p:nvGraphicFramePr>
        <p:xfrm>
          <a:off x="268706" y="988455"/>
          <a:ext cx="11706726" cy="6553824"/>
        </p:xfrm>
        <a:graphic>
          <a:graphicData uri="http://schemas.openxmlformats.org/drawingml/2006/table">
            <a:tbl>
              <a:tblPr firstRow="1" firstCol="1" bandRow="1">
                <a:tableStyleId>{5C22544A-7EE6-4342-B048-85BDC9FD1C3A}</a:tableStyleId>
              </a:tblPr>
              <a:tblGrid>
                <a:gridCol w="612608">
                  <a:extLst>
                    <a:ext uri="{9D8B030D-6E8A-4147-A177-3AD203B41FA5}">
                      <a16:colId xmlns:a16="http://schemas.microsoft.com/office/drawing/2014/main" val="3040996795"/>
                    </a:ext>
                  </a:extLst>
                </a:gridCol>
                <a:gridCol w="1235963">
                  <a:extLst>
                    <a:ext uri="{9D8B030D-6E8A-4147-A177-3AD203B41FA5}">
                      <a16:colId xmlns:a16="http://schemas.microsoft.com/office/drawing/2014/main" val="3625701063"/>
                    </a:ext>
                  </a:extLst>
                </a:gridCol>
                <a:gridCol w="819496">
                  <a:extLst>
                    <a:ext uri="{9D8B030D-6E8A-4147-A177-3AD203B41FA5}">
                      <a16:colId xmlns:a16="http://schemas.microsoft.com/office/drawing/2014/main" val="3328403586"/>
                    </a:ext>
                  </a:extLst>
                </a:gridCol>
                <a:gridCol w="1453599">
                  <a:extLst>
                    <a:ext uri="{9D8B030D-6E8A-4147-A177-3AD203B41FA5}">
                      <a16:colId xmlns:a16="http://schemas.microsoft.com/office/drawing/2014/main" val="335095590"/>
                    </a:ext>
                  </a:extLst>
                </a:gridCol>
                <a:gridCol w="1217158">
                  <a:extLst>
                    <a:ext uri="{9D8B030D-6E8A-4147-A177-3AD203B41FA5}">
                      <a16:colId xmlns:a16="http://schemas.microsoft.com/office/drawing/2014/main" val="2024188782"/>
                    </a:ext>
                  </a:extLst>
                </a:gridCol>
                <a:gridCol w="996832">
                  <a:extLst>
                    <a:ext uri="{9D8B030D-6E8A-4147-A177-3AD203B41FA5}">
                      <a16:colId xmlns:a16="http://schemas.microsoft.com/office/drawing/2014/main" val="2093145100"/>
                    </a:ext>
                  </a:extLst>
                </a:gridCol>
                <a:gridCol w="1192973">
                  <a:extLst>
                    <a:ext uri="{9D8B030D-6E8A-4147-A177-3AD203B41FA5}">
                      <a16:colId xmlns:a16="http://schemas.microsoft.com/office/drawing/2014/main" val="2003363896"/>
                    </a:ext>
                  </a:extLst>
                </a:gridCol>
                <a:gridCol w="929661">
                  <a:extLst>
                    <a:ext uri="{9D8B030D-6E8A-4147-A177-3AD203B41FA5}">
                      <a16:colId xmlns:a16="http://schemas.microsoft.com/office/drawing/2014/main" val="3724153864"/>
                    </a:ext>
                  </a:extLst>
                </a:gridCol>
                <a:gridCol w="763073">
                  <a:extLst>
                    <a:ext uri="{9D8B030D-6E8A-4147-A177-3AD203B41FA5}">
                      <a16:colId xmlns:a16="http://schemas.microsoft.com/office/drawing/2014/main" val="3220503913"/>
                    </a:ext>
                  </a:extLst>
                </a:gridCol>
                <a:gridCol w="1383742">
                  <a:extLst>
                    <a:ext uri="{9D8B030D-6E8A-4147-A177-3AD203B41FA5}">
                      <a16:colId xmlns:a16="http://schemas.microsoft.com/office/drawing/2014/main" val="900006505"/>
                    </a:ext>
                  </a:extLst>
                </a:gridCol>
                <a:gridCol w="1101621">
                  <a:extLst>
                    <a:ext uri="{9D8B030D-6E8A-4147-A177-3AD203B41FA5}">
                      <a16:colId xmlns:a16="http://schemas.microsoft.com/office/drawing/2014/main" val="425635881"/>
                    </a:ext>
                  </a:extLst>
                </a:gridCol>
              </a:tblGrid>
              <a:tr h="82602">
                <a:tc gridSpan="11">
                  <a:txBody>
                    <a:bodyPr/>
                    <a:lstStyle/>
                    <a:p>
                      <a:pPr algn="ctr">
                        <a:lnSpc>
                          <a:spcPct val="115000"/>
                        </a:lnSpc>
                        <a:spcAft>
                          <a:spcPts val="0"/>
                        </a:spcAft>
                      </a:pPr>
                      <a:r>
                        <a:rPr lang="it-IT" sz="800" dirty="0">
                          <a:effectLst/>
                        </a:rPr>
                        <a:t>DISPOSIZIONE AULE </a:t>
                      </a:r>
                      <a:r>
                        <a:rPr lang="it-IT" sz="800" dirty="0">
                          <a:effectLst/>
                          <a:highlight>
                            <a:srgbClr val="00FFFF"/>
                          </a:highlight>
                        </a:rPr>
                        <a:t>PRIMARIA E SECONDARIA GIANICO</a:t>
                      </a:r>
                      <a:r>
                        <a:rPr lang="it-IT" sz="800" dirty="0">
                          <a:effectLst/>
                        </a:rPr>
                        <a:t> A.S. </a:t>
                      </a:r>
                      <a:r>
                        <a:rPr lang="it-IT" sz="800" dirty="0">
                          <a:effectLst/>
                          <a:highlight>
                            <a:srgbClr val="00FFFF"/>
                          </a:highlight>
                        </a:rPr>
                        <a:t>2020-2021</a:t>
                      </a:r>
                      <a:r>
                        <a:rPr lang="it-IT" sz="800" dirty="0">
                          <a:effectLst/>
                        </a:rPr>
                        <a:t> DM 18/12/75</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870160683"/>
                  </a:ext>
                </a:extLst>
              </a:tr>
              <a:tr h="82602">
                <a:tc gridSpan="11">
                  <a:txBody>
                    <a:bodyPr/>
                    <a:lstStyle/>
                    <a:p>
                      <a:pPr algn="ctr">
                        <a:lnSpc>
                          <a:spcPct val="115000"/>
                        </a:lnSpc>
                        <a:spcAft>
                          <a:spcPts val="0"/>
                        </a:spcAft>
                      </a:pPr>
                      <a:r>
                        <a:rPr lang="it-IT" sz="800">
                          <a:effectLst/>
                        </a:rPr>
                        <a:t>PIANO SEMINTERRATO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336568932"/>
                  </a:ext>
                </a:extLst>
              </a:tr>
              <a:tr h="413006">
                <a:tc>
                  <a:txBody>
                    <a:bodyPr/>
                    <a:lstStyle/>
                    <a:p>
                      <a:pPr algn="ctr">
                        <a:lnSpc>
                          <a:spcPct val="115000"/>
                        </a:lnSpc>
                        <a:spcAft>
                          <a:spcPts val="0"/>
                        </a:spcAft>
                      </a:pPr>
                      <a:r>
                        <a:rPr lang="it-IT" sz="800" dirty="0">
                          <a:effectLst/>
                        </a:rPr>
                        <a:t>MQ</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DISPOSIZIONE INTERNA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 1.80 N. ALUNNI</a:t>
                      </a:r>
                    </a:p>
                    <a:p>
                      <a:pPr algn="ctr">
                        <a:lnSpc>
                          <a:spcPct val="115000"/>
                        </a:lnSpc>
                        <a:spcAft>
                          <a:spcPts val="0"/>
                        </a:spcAft>
                      </a:pPr>
                      <a:r>
                        <a:rPr lang="it-IT" sz="800">
                          <a:effectLst/>
                        </a:rPr>
                        <a:t>:0,70 MENSA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indent="207010" algn="ctr">
                        <a:lnSpc>
                          <a:spcPct val="115000"/>
                        </a:lnSpc>
                        <a:spcAft>
                          <a:spcPts val="0"/>
                        </a:spcAft>
                      </a:pPr>
                      <a:r>
                        <a:rPr lang="it-IT" sz="800">
                          <a:effectLst/>
                        </a:rPr>
                        <a:t>ARROTONDAMENTO per difetto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DEROGA</a:t>
                      </a:r>
                    </a:p>
                    <a:p>
                      <a:pPr algn="ctr">
                        <a:lnSpc>
                          <a:spcPct val="115000"/>
                        </a:lnSpc>
                        <a:spcAft>
                          <a:spcPts val="0"/>
                        </a:spcAft>
                      </a:pPr>
                      <a:r>
                        <a:rPr lang="it-IT" sz="800">
                          <a:effectLst/>
                        </a:rPr>
                        <a:t>+5% arrotondato successivamente per difetto DEROGA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ALTRE AULE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MQ EFFETTIVI PER ALUNNO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N.ALUNNI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CLASSE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NOTE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tc>
                  <a:txBody>
                    <a:bodyPr/>
                    <a:lstStyle/>
                    <a:p>
                      <a:pPr algn="ctr">
                        <a:lnSpc>
                          <a:spcPct val="115000"/>
                        </a:lnSpc>
                        <a:spcAft>
                          <a:spcPts val="0"/>
                        </a:spcAft>
                      </a:pPr>
                      <a:r>
                        <a:rPr lang="it-IT" sz="800">
                          <a:effectLst/>
                        </a:rPr>
                        <a:t>INGRESSI N. ED ORARIO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nchor="ctr"/>
                </a:tc>
                <a:extLst>
                  <a:ext uri="{0D108BD9-81ED-4DB2-BD59-A6C34878D82A}">
                    <a16:rowId xmlns:a16="http://schemas.microsoft.com/office/drawing/2014/main" val="933214318"/>
                  </a:ext>
                </a:extLst>
              </a:tr>
              <a:tr h="82602">
                <a:tc>
                  <a:txBody>
                    <a:bodyPr/>
                    <a:lstStyle/>
                    <a:p>
                      <a:pPr algn="l">
                        <a:lnSpc>
                          <a:spcPct val="115000"/>
                        </a:lnSpc>
                        <a:spcAft>
                          <a:spcPts val="0"/>
                        </a:spcAft>
                      </a:pPr>
                      <a:r>
                        <a:rPr lang="it-IT" sz="800">
                          <a:effectLst/>
                        </a:rPr>
                        <a:t>50,65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29,40=29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BANDA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highlight>
                            <a:srgbClr val="FFFF00"/>
                          </a:highligh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757766442"/>
                  </a:ext>
                </a:extLst>
              </a:tr>
              <a:tr h="247803">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50,75:17=2,98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844838911"/>
                  </a:ext>
                </a:extLst>
              </a:tr>
              <a:tr h="247803">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50,75:17=2,98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3B</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362270491"/>
                  </a:ext>
                </a:extLst>
              </a:tr>
              <a:tr h="247803">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a:effectLst/>
                        </a:rPr>
                        <a:t>USARE PER SDOPPAIMENTO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1747368959"/>
                  </a:ext>
                </a:extLst>
              </a:tr>
              <a:tr h="82602">
                <a:tc>
                  <a:txBody>
                    <a:bodyPr/>
                    <a:lstStyle/>
                    <a:p>
                      <a:pPr algn="l">
                        <a:lnSpc>
                          <a:spcPct val="115000"/>
                        </a:lnSpc>
                        <a:spcAft>
                          <a:spcPts val="0"/>
                        </a:spcAft>
                      </a:pPr>
                      <a:r>
                        <a:rPr lang="it-IT" sz="800">
                          <a:effectLst/>
                        </a:rPr>
                        <a:t>50,45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28,02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29,42=29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MENSA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1352307693"/>
                  </a:ext>
                </a:extLst>
              </a:tr>
              <a:tr h="82602">
                <a:tc gridSpan="11">
                  <a:txBody>
                    <a:bodyPr/>
                    <a:lstStyle/>
                    <a:p>
                      <a:pPr algn="ctr">
                        <a:lnSpc>
                          <a:spcPct val="115000"/>
                        </a:lnSpc>
                        <a:spcAft>
                          <a:spcPts val="0"/>
                        </a:spcAft>
                      </a:pPr>
                      <a:r>
                        <a:rPr lang="it-IT" sz="800">
                          <a:effectLst/>
                        </a:rPr>
                        <a:t>PIANO RIALZATO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636224156"/>
                  </a:ext>
                </a:extLst>
              </a:tr>
              <a:tr h="330405">
                <a:tc>
                  <a:txBody>
                    <a:bodyPr/>
                    <a:lstStyle/>
                    <a:p>
                      <a:pPr algn="l">
                        <a:lnSpc>
                          <a:spcPct val="115000"/>
                        </a:lnSpc>
                        <a:spcAft>
                          <a:spcPts val="0"/>
                        </a:spcAft>
                      </a:pPr>
                      <a:r>
                        <a:rPr lang="it-IT" sz="800">
                          <a:effectLst/>
                        </a:rPr>
                        <a:t>50,55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50,55:16=3,15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a:t>
                      </a:r>
                    </a:p>
                    <a:p>
                      <a:pPr algn="l">
                        <a:lnSpc>
                          <a:spcPct val="115000"/>
                        </a:lnSpc>
                        <a:spcAft>
                          <a:spcPts val="0"/>
                        </a:spcAft>
                      </a:pPr>
                      <a:r>
                        <a:rPr lang="it-IT"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40125723"/>
                  </a:ext>
                </a:extLst>
              </a:tr>
              <a:tr h="413006">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50,75:19=2,67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1545005870"/>
                  </a:ext>
                </a:extLst>
              </a:tr>
              <a:tr h="247803">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50,75:17=2,98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 COLORE?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1483005222"/>
                  </a:ext>
                </a:extLst>
              </a:tr>
              <a:tr h="495605">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50,75:19=2,67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a:effectLst/>
                        </a:rPr>
                        <a:t>19</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a:effectLst/>
                          <a:highlight>
                            <a:srgbClr val="00FFFF"/>
                          </a:highlight>
                        </a:rPr>
                        <a:t>1H</a:t>
                      </a:r>
                      <a:r>
                        <a:rPr lang="it-IT" sz="800" dirty="0">
                          <a:effectLst/>
                        </a:rPr>
                        <a:t> portare fuori con 1 altro alunno</a:t>
                      </a:r>
                    </a:p>
                    <a:p>
                      <a:pPr algn="l">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7:55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3212107204"/>
                  </a:ext>
                </a:extLst>
              </a:tr>
              <a:tr h="330405">
                <a:tc>
                  <a:txBody>
                    <a:bodyPr/>
                    <a:lstStyle/>
                    <a:p>
                      <a:pPr algn="l">
                        <a:lnSpc>
                          <a:spcPct val="115000"/>
                        </a:lnSpc>
                        <a:spcAft>
                          <a:spcPts val="0"/>
                        </a:spcAft>
                      </a:pPr>
                      <a:r>
                        <a:rPr lang="it-IT" sz="800">
                          <a:effectLst/>
                        </a:rPr>
                        <a:t>50,65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28,01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29,41=29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50,65:14=3,61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1F</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3445341165"/>
                  </a:ext>
                </a:extLst>
              </a:tr>
              <a:tr h="82602">
                <a:tc>
                  <a:txBody>
                    <a:bodyPr/>
                    <a:lstStyle/>
                    <a:p>
                      <a:pPr algn="l">
                        <a:lnSpc>
                          <a:spcPct val="115000"/>
                        </a:lnSpc>
                        <a:spcAft>
                          <a:spcPts val="0"/>
                        </a:spcAft>
                      </a:pPr>
                      <a:r>
                        <a:rPr lang="it-IT" sz="800">
                          <a:effectLst/>
                        </a:rPr>
                        <a:t>280,85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PALESTRA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3785337170"/>
                  </a:ext>
                </a:extLst>
              </a:tr>
              <a:tr h="82602">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INS.</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755116595"/>
                  </a:ext>
                </a:extLst>
              </a:tr>
              <a:tr h="82602">
                <a:tc>
                  <a:txBody>
                    <a:bodyPr/>
                    <a:lstStyle/>
                    <a:p>
                      <a:pPr algn="l">
                        <a:lnSpc>
                          <a:spcPct val="115000"/>
                        </a:lnSpc>
                        <a:spcAft>
                          <a:spcPts val="0"/>
                        </a:spcAft>
                      </a:pPr>
                      <a:r>
                        <a:rPr lang="it-IT" sz="800">
                          <a:effectLst/>
                        </a:rPr>
                        <a:t>26,85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gridSpan="5">
                  <a:txBody>
                    <a:bodyPr/>
                    <a:lstStyle/>
                    <a:p>
                      <a:pPr algn="l">
                        <a:spcAft>
                          <a:spcPts val="0"/>
                        </a:spcAft>
                      </a:pPr>
                      <a:r>
                        <a:rPr lang="it-IT" sz="800">
                          <a:effectLst/>
                        </a:rPr>
                        <a:t>LOCALE ISOLAMENTO CASI SOSPETTI</a:t>
                      </a:r>
                      <a:endParaRPr lang="it-IT" sz="800">
                        <a:effectLst/>
                        <a:latin typeface="Calibri" panose="020F0502020204030204" pitchFamily="34" charset="0"/>
                        <a:cs typeface="Times New Roman" panose="02020603050405020304" pitchFamily="18" charset="0"/>
                      </a:endParaRPr>
                    </a:p>
                  </a:txBody>
                  <a:tcPr marL="28936" marR="28936"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441837106"/>
                  </a:ext>
                </a:extLst>
              </a:tr>
              <a:tr h="82602">
                <a:tc gridSpan="11">
                  <a:txBody>
                    <a:bodyPr/>
                    <a:lstStyle/>
                    <a:p>
                      <a:pPr algn="ctr">
                        <a:lnSpc>
                          <a:spcPct val="115000"/>
                        </a:lnSpc>
                        <a:spcAft>
                          <a:spcPts val="0"/>
                        </a:spcAft>
                      </a:pPr>
                      <a:r>
                        <a:rPr lang="it-IT" sz="800">
                          <a:effectLst/>
                        </a:rPr>
                        <a:t>PIANO PRIMO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427224815"/>
                  </a:ext>
                </a:extLst>
              </a:tr>
              <a:tr h="330405">
                <a:tc>
                  <a:txBody>
                    <a:bodyPr/>
                    <a:lstStyle/>
                    <a:p>
                      <a:pPr algn="l">
                        <a:lnSpc>
                          <a:spcPct val="115000"/>
                        </a:lnSpc>
                        <a:spcAft>
                          <a:spcPts val="0"/>
                        </a:spcAft>
                      </a:pPr>
                      <a:r>
                        <a:rPr lang="it-IT" sz="800">
                          <a:effectLst/>
                        </a:rPr>
                        <a:t>50,55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28,08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50,55:13=3,88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1G</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highlight>
                            <a:srgbClr val="00FFFF"/>
                          </a:highlight>
                        </a:rPr>
                        <a:t>2H</a:t>
                      </a:r>
                      <a:r>
                        <a:rPr lang="it-IT" sz="800">
                          <a:effectLst/>
                        </a:rPr>
                        <a:t> rimane in classe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a:t>
                      </a:r>
                    </a:p>
                    <a:p>
                      <a:pPr algn="l">
                        <a:lnSpc>
                          <a:spcPct val="115000"/>
                        </a:lnSpc>
                        <a:spcAft>
                          <a:spcPts val="0"/>
                        </a:spcAft>
                      </a:pPr>
                      <a:r>
                        <a:rPr lang="it-IT"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3642209482"/>
                  </a:ext>
                </a:extLst>
              </a:tr>
              <a:tr h="330405">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50,75:18=2,81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3G</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highlight>
                            <a:srgbClr val="00FFFF"/>
                          </a:highlight>
                        </a:rPr>
                        <a:t>1H</a:t>
                      </a:r>
                      <a:r>
                        <a:rPr lang="it-IT" sz="800">
                          <a:effectLst/>
                        </a:rPr>
                        <a:t> portare fuori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a:t>
                      </a:r>
                    </a:p>
                    <a:p>
                      <a:pPr algn="l">
                        <a:lnSpc>
                          <a:spcPct val="115000"/>
                        </a:lnSpc>
                        <a:spcAft>
                          <a:spcPts val="0"/>
                        </a:spcAft>
                      </a:pPr>
                      <a:r>
                        <a:rPr lang="it-IT" sz="800">
                          <a:effectLst/>
                        </a:rPr>
                        <a:t>8.05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840802458"/>
                  </a:ext>
                </a:extLst>
              </a:tr>
              <a:tr h="330405">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50,75:16=3,17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3F</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a:t>
                      </a:r>
                    </a:p>
                    <a:p>
                      <a:pPr algn="l">
                        <a:lnSpc>
                          <a:spcPct val="115000"/>
                        </a:lnSpc>
                        <a:spcAft>
                          <a:spcPts val="0"/>
                        </a:spcAft>
                      </a:pPr>
                      <a:r>
                        <a:rPr lang="it-IT"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574237000"/>
                  </a:ext>
                </a:extLst>
              </a:tr>
              <a:tr h="413006">
                <a:tc>
                  <a:txBody>
                    <a:bodyPr/>
                    <a:lstStyle/>
                    <a:p>
                      <a:pPr algn="l">
                        <a:lnSpc>
                          <a:spcPct val="115000"/>
                        </a:lnSpc>
                        <a:spcAft>
                          <a:spcPts val="0"/>
                        </a:spcAft>
                      </a:pPr>
                      <a:r>
                        <a:rPr lang="it-IT" sz="800">
                          <a:effectLst/>
                        </a:rPr>
                        <a:t>50,75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28,19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29,59=29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50,75:25=2,03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2G</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smtClean="0">
                          <a:effectLst/>
                        </a:rPr>
                        <a:t>Usare </a:t>
                      </a:r>
                      <a:r>
                        <a:rPr lang="it-IT" sz="800" dirty="0">
                          <a:effectLst/>
                        </a:rPr>
                        <a:t>potenziamento o </a:t>
                      </a:r>
                      <a:r>
                        <a:rPr lang="it-IT" sz="800" dirty="0" err="1">
                          <a:effectLst/>
                        </a:rPr>
                        <a:t>o.f</a:t>
                      </a:r>
                      <a:r>
                        <a:rPr lang="it-IT" sz="800" dirty="0">
                          <a:effectLst/>
                        </a:rPr>
                        <a:t>. per sdoppiare</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a:t>
                      </a:r>
                      <a:br>
                        <a:rPr lang="it-IT" sz="800">
                          <a:effectLst/>
                        </a:rPr>
                      </a:br>
                      <a:r>
                        <a:rPr lang="it-IT" sz="800">
                          <a:effectLst/>
                        </a:rPr>
                        <a:t>8:15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2947404286"/>
                  </a:ext>
                </a:extLst>
              </a:tr>
              <a:tr h="82602">
                <a:tc>
                  <a:txBody>
                    <a:bodyPr/>
                    <a:lstStyle/>
                    <a:p>
                      <a:pPr algn="l">
                        <a:lnSpc>
                          <a:spcPct val="115000"/>
                        </a:lnSpc>
                        <a:spcAft>
                          <a:spcPts val="0"/>
                        </a:spcAft>
                      </a:pPr>
                      <a:r>
                        <a:rPr lang="it-IT" sz="800">
                          <a:effectLst/>
                        </a:rPr>
                        <a:t>50,65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28,01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29,41=29</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PC</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4162031328"/>
                  </a:ext>
                </a:extLst>
              </a:tr>
              <a:tr h="82602">
                <a:tc>
                  <a:txBody>
                    <a:bodyPr/>
                    <a:lstStyle/>
                    <a:p>
                      <a:pPr algn="l">
                        <a:lnSpc>
                          <a:spcPct val="115000"/>
                        </a:lnSpc>
                        <a:spcAft>
                          <a:spcPts val="0"/>
                        </a:spcAft>
                      </a:pPr>
                      <a:r>
                        <a:rPr lang="it-IT" sz="800">
                          <a:effectLst/>
                        </a:rPr>
                        <a:t>24,00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6</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13,33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13,99=13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ARTE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3G sostegno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1736792616"/>
                  </a:ext>
                </a:extLst>
              </a:tr>
              <a:tr h="82602">
                <a:tc>
                  <a:txBody>
                    <a:bodyPr/>
                    <a:lstStyle/>
                    <a:p>
                      <a:pPr algn="l">
                        <a:lnSpc>
                          <a:spcPct val="115000"/>
                        </a:lnSpc>
                        <a:spcAft>
                          <a:spcPts val="0"/>
                        </a:spcAft>
                      </a:pPr>
                      <a:r>
                        <a:rPr lang="it-IT" sz="800">
                          <a:effectLst/>
                        </a:rPr>
                        <a:t>24,00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13.33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13,99=13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DEPOSITO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3064165761"/>
                  </a:ext>
                </a:extLst>
              </a:tr>
              <a:tr h="247803">
                <a:tc>
                  <a:txBody>
                    <a:bodyPr/>
                    <a:lstStyle/>
                    <a:p>
                      <a:pPr algn="l">
                        <a:lnSpc>
                          <a:spcPct val="115000"/>
                        </a:lnSpc>
                        <a:spcAft>
                          <a:spcPts val="0"/>
                        </a:spcAft>
                      </a:pPr>
                      <a:r>
                        <a:rPr lang="it-IT" sz="800">
                          <a:effectLst/>
                        </a:rPr>
                        <a:t>40,30</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AULA 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22,38</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indent="207010" algn="l">
                        <a:lnSpc>
                          <a:spcPct val="115000"/>
                        </a:lnSpc>
                        <a:spcAft>
                          <a:spcPts val="0"/>
                        </a:spcAft>
                      </a:pPr>
                      <a:r>
                        <a:rPr lang="it-IT" sz="800">
                          <a:effectLst/>
                        </a:rPr>
                        <a:t>22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23,49=23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MUSICA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a:effectLst/>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a:effectLst/>
                        </a:rPr>
                        <a:t>USARE PER SDOPPIAMENTO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tc>
                  <a:txBody>
                    <a:bodyPr/>
                    <a:lstStyle/>
                    <a:p>
                      <a:pPr algn="l">
                        <a:lnSpc>
                          <a:spcPct val="115000"/>
                        </a:lnSpc>
                        <a:spcAft>
                          <a:spcPts val="0"/>
                        </a:spcAft>
                      </a:pPr>
                      <a:r>
                        <a:rPr lang="it-IT" sz="800" dirty="0">
                          <a:effectLst/>
                        </a:rPr>
                        <a:t>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6" marR="28936" marT="0" marB="0"/>
                </a:tc>
                <a:extLst>
                  <a:ext uri="{0D108BD9-81ED-4DB2-BD59-A6C34878D82A}">
                    <a16:rowId xmlns:a16="http://schemas.microsoft.com/office/drawing/2014/main" val="3383560717"/>
                  </a:ext>
                </a:extLst>
              </a:tr>
            </a:tbl>
          </a:graphicData>
        </a:graphic>
      </p:graphicFrame>
    </p:spTree>
    <p:extLst>
      <p:ext uri="{BB962C8B-B14F-4D97-AF65-F5344CB8AC3E}">
        <p14:creationId xmlns:p14="http://schemas.microsoft.com/office/powerpoint/2010/main" val="768754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6970" y="223936"/>
            <a:ext cx="11919520" cy="718457"/>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LAYOUT AULA TIPO</a:t>
            </a:r>
            <a:endParaRPr lang="it-IT" sz="3600" dirty="0"/>
          </a:p>
        </p:txBody>
      </p:sp>
      <p:pic>
        <p:nvPicPr>
          <p:cNvPr id="4" name="Segnaposto contenuto 3"/>
          <p:cNvPicPr>
            <a:picLocks noChangeAspect="1"/>
          </p:cNvPicPr>
          <p:nvPr/>
        </p:nvPicPr>
        <p:blipFill>
          <a:blip r:embed="rId2"/>
          <a:stretch>
            <a:fillRect/>
          </a:stretch>
        </p:blipFill>
        <p:spPr>
          <a:xfrm>
            <a:off x="116970" y="1073020"/>
            <a:ext cx="4352393" cy="5645021"/>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70" y="223936"/>
            <a:ext cx="1058465" cy="718457"/>
          </a:xfrm>
          <a:prstGeom prst="rect">
            <a:avLst/>
          </a:prstGeom>
        </p:spPr>
      </p:pic>
      <p:pic>
        <p:nvPicPr>
          <p:cNvPr id="6" name="Immagine 5"/>
          <p:cNvPicPr>
            <a:picLocks noChangeAspect="1"/>
          </p:cNvPicPr>
          <p:nvPr/>
        </p:nvPicPr>
        <p:blipFill>
          <a:blip r:embed="rId4"/>
          <a:stretch>
            <a:fillRect/>
          </a:stretch>
        </p:blipFill>
        <p:spPr>
          <a:xfrm>
            <a:off x="4553340" y="1073020"/>
            <a:ext cx="1530220" cy="2230017"/>
          </a:xfrm>
          <a:prstGeom prst="rect">
            <a:avLst/>
          </a:prstGeom>
        </p:spPr>
      </p:pic>
      <p:sp>
        <p:nvSpPr>
          <p:cNvPr id="7" name="Rettangolo 6"/>
          <p:cNvSpPr/>
          <p:nvPr/>
        </p:nvSpPr>
        <p:spPr>
          <a:xfrm>
            <a:off x="4553340" y="2844225"/>
            <a:ext cx="1828798" cy="1538883"/>
          </a:xfrm>
          <a:prstGeom prst="rect">
            <a:avLst/>
          </a:prstGeom>
        </p:spPr>
        <p:txBody>
          <a:bodyPr wrap="square">
            <a:spAutoFit/>
          </a:bodyPr>
          <a:lstStyle/>
          <a:p>
            <a:endParaRPr lang="it-IT" sz="1600" dirty="0">
              <a:solidFill>
                <a:srgbClr val="000000"/>
              </a:solidFill>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r>
              <a:rPr lang="it-IT" sz="1200" dirty="0" smtClean="0">
                <a:latin typeface="Times New Roman" panose="02020603050405020304" pitchFamily="18" charset="0"/>
                <a:cs typeface="Times New Roman" panose="02020603050405020304" pitchFamily="18" charset="0"/>
              </a:rPr>
              <a:t>Prodotti </a:t>
            </a:r>
            <a:r>
              <a:rPr lang="it-IT" sz="1200" dirty="0">
                <a:latin typeface="Times New Roman" panose="02020603050405020304" pitchFamily="18" charset="0"/>
                <a:cs typeface="Times New Roman" panose="02020603050405020304" pitchFamily="18" charset="0"/>
              </a:rPr>
              <a:t>comuni per </a:t>
            </a:r>
            <a:r>
              <a:rPr lang="it-IT" sz="1200" b="1" dirty="0">
                <a:latin typeface="Times New Roman" panose="02020603050405020304" pitchFamily="18" charset="0"/>
                <a:cs typeface="Times New Roman" panose="02020603050405020304" pitchFamily="18" charset="0"/>
              </a:rPr>
              <a:t>tutte le scuole </a:t>
            </a:r>
            <a:r>
              <a:rPr lang="it-IT" sz="1200" dirty="0" smtClean="0">
                <a:latin typeface="Times New Roman" panose="02020603050405020304" pitchFamily="18" charset="0"/>
                <a:cs typeface="Times New Roman" panose="02020603050405020304" pitchFamily="18" charset="0"/>
              </a:rPr>
              <a:t>ed </a:t>
            </a:r>
            <a:r>
              <a:rPr lang="it-IT" sz="1200" dirty="0">
                <a:latin typeface="Times New Roman" panose="02020603050405020304" pitchFamily="18" charset="0"/>
                <a:cs typeface="Times New Roman" panose="02020603050405020304" pitchFamily="18" charset="0"/>
              </a:rPr>
              <a:t>alcuni prodotti segmentati a secondo </a:t>
            </a:r>
            <a:r>
              <a:rPr lang="it-IT" sz="1200" b="1" dirty="0">
                <a:latin typeface="Times New Roman" panose="02020603050405020304" pitchFamily="18" charset="0"/>
                <a:cs typeface="Times New Roman" panose="02020603050405020304" pitchFamily="18" charset="0"/>
              </a:rPr>
              <a:t>dell’età degli alunni</a:t>
            </a:r>
            <a:r>
              <a:rPr lang="it-IT" sz="1200" dirty="0">
                <a:latin typeface="Times New Roman" panose="02020603050405020304" pitchFamily="18" charset="0"/>
                <a:cs typeface="Times New Roman" panose="02020603050405020304" pitchFamily="18" charset="0"/>
              </a:rPr>
              <a:t>. </a:t>
            </a:r>
          </a:p>
        </p:txBody>
      </p:sp>
      <p:sp>
        <p:nvSpPr>
          <p:cNvPr id="8" name="Rettangolo 7"/>
          <p:cNvSpPr/>
          <p:nvPr/>
        </p:nvSpPr>
        <p:spPr>
          <a:xfrm>
            <a:off x="6531430" y="1268965"/>
            <a:ext cx="5570374" cy="1569660"/>
          </a:xfrm>
          <a:prstGeom prst="rect">
            <a:avLst/>
          </a:prstGeom>
        </p:spPr>
        <p:txBody>
          <a:bodyPr wrap="square">
            <a:spAutoFit/>
          </a:bodyPr>
          <a:lstStyle/>
          <a:p>
            <a:endParaRPr lang="it-IT" sz="1200" dirty="0">
              <a:latin typeface="Times New Roman" panose="02020603050405020304" pitchFamily="18" charset="0"/>
              <a:cs typeface="Times New Roman" panose="02020603050405020304" pitchFamily="18" charset="0"/>
            </a:endParaRPr>
          </a:p>
          <a:p>
            <a:r>
              <a:rPr lang="it-IT" sz="1200" b="1" dirty="0">
                <a:latin typeface="Times New Roman" panose="02020603050405020304" pitchFamily="18" charset="0"/>
                <a:cs typeface="Times New Roman" panose="02020603050405020304" pitchFamily="18" charset="0"/>
              </a:rPr>
              <a:t>Segnaletica adesiva «calpestabile» </a:t>
            </a:r>
            <a:r>
              <a:rPr lang="it-IT" sz="1200" dirty="0">
                <a:latin typeface="Times New Roman" panose="02020603050405020304" pitchFamily="18" charset="0"/>
                <a:cs typeface="Times New Roman" panose="02020603050405020304" pitchFamily="18" charset="0"/>
              </a:rPr>
              <a:t>applicabile facilmente (certificata </a:t>
            </a:r>
            <a:r>
              <a:rPr lang="it-IT" sz="1200" b="1" dirty="0">
                <a:latin typeface="Times New Roman" panose="02020603050405020304" pitchFamily="18" charset="0"/>
                <a:cs typeface="Times New Roman" panose="02020603050405020304" pitchFamily="18" charset="0"/>
              </a:rPr>
              <a:t>antiscivolo </a:t>
            </a:r>
            <a:r>
              <a:rPr lang="it-IT" sz="1200" dirty="0">
                <a:latin typeface="Times New Roman" panose="02020603050405020304" pitchFamily="18" charset="0"/>
                <a:cs typeface="Times New Roman" panose="02020603050405020304" pitchFamily="18" charset="0"/>
              </a:rPr>
              <a:t>R9), lavabile, resistente al calpestio e removibile </a:t>
            </a:r>
            <a:r>
              <a:rPr lang="it-IT" sz="1200" b="1" dirty="0">
                <a:latin typeface="Times New Roman" panose="02020603050405020304" pitchFamily="18" charset="0"/>
                <a:cs typeface="Times New Roman" panose="02020603050405020304" pitchFamily="18" charset="0"/>
              </a:rPr>
              <a:t>senza rovinare i pavimenti </a:t>
            </a:r>
            <a:endParaRPr lang="it-IT" sz="1200" b="1" dirty="0" smtClean="0">
              <a:latin typeface="Times New Roman" panose="02020603050405020304" pitchFamily="18" charset="0"/>
              <a:cs typeface="Times New Roman" panose="02020603050405020304" pitchFamily="18" charset="0"/>
            </a:endParaRPr>
          </a:p>
          <a:p>
            <a:endParaRPr lang="it-IT" sz="1200" dirty="0">
              <a:latin typeface="Times New Roman" panose="02020603050405020304" pitchFamily="18" charset="0"/>
              <a:cs typeface="Times New Roman" panose="02020603050405020304" pitchFamily="18" charset="0"/>
            </a:endParaRPr>
          </a:p>
          <a:p>
            <a:r>
              <a:rPr lang="it-IT" sz="1200" dirty="0">
                <a:latin typeface="Times New Roman" panose="02020603050405020304" pitchFamily="18" charset="0"/>
                <a:cs typeface="Times New Roman" panose="02020603050405020304" pitchFamily="18" charset="0"/>
              </a:rPr>
              <a:t>-</a:t>
            </a:r>
            <a:r>
              <a:rPr lang="it-IT" sz="1200" b="1" dirty="0">
                <a:latin typeface="Times New Roman" panose="02020603050405020304" pitchFamily="18" charset="0"/>
                <a:cs typeface="Times New Roman" panose="02020603050405020304" pitchFamily="18" charset="0"/>
              </a:rPr>
              <a:t>Segnaletica adesiva </a:t>
            </a:r>
            <a:r>
              <a:rPr lang="it-IT" sz="1200" dirty="0">
                <a:latin typeface="Times New Roman" panose="02020603050405020304" pitchFamily="18" charset="0"/>
                <a:cs typeface="Times New Roman" panose="02020603050405020304" pitchFamily="18" charset="0"/>
              </a:rPr>
              <a:t>per vetri, pareti e mobili, posizionabile in pochi secondi e </a:t>
            </a:r>
            <a:r>
              <a:rPr lang="it-IT" sz="1200" b="1" dirty="0">
                <a:latin typeface="Times New Roman" panose="02020603050405020304" pitchFamily="18" charset="0"/>
                <a:cs typeface="Times New Roman" panose="02020603050405020304" pitchFamily="18" charset="0"/>
              </a:rPr>
              <a:t>removibile </a:t>
            </a:r>
            <a:r>
              <a:rPr lang="it-IT" sz="1200" dirty="0">
                <a:latin typeface="Times New Roman" panose="02020603050405020304" pitchFamily="18" charset="0"/>
                <a:cs typeface="Times New Roman" panose="02020603050405020304" pitchFamily="18" charset="0"/>
              </a:rPr>
              <a:t>(anche dopo molto tempo) senza rovinare la superficie dove è stato </a:t>
            </a:r>
            <a:r>
              <a:rPr lang="it-IT" sz="1200" dirty="0" smtClean="0">
                <a:latin typeface="Times New Roman" panose="02020603050405020304" pitchFamily="18" charset="0"/>
                <a:cs typeface="Times New Roman" panose="02020603050405020304" pitchFamily="18" charset="0"/>
              </a:rPr>
              <a:t>applicata</a:t>
            </a:r>
          </a:p>
          <a:p>
            <a:endParaRPr lang="it-IT" sz="1200" dirty="0">
              <a:latin typeface="Times New Roman" panose="02020603050405020304" pitchFamily="18" charset="0"/>
              <a:cs typeface="Times New Roman" panose="02020603050405020304" pitchFamily="18" charset="0"/>
            </a:endParaRPr>
          </a:p>
        </p:txBody>
      </p:sp>
      <p:pic>
        <p:nvPicPr>
          <p:cNvPr id="9" name="Immagine 8"/>
          <p:cNvPicPr>
            <a:picLocks noChangeAspect="1"/>
          </p:cNvPicPr>
          <p:nvPr/>
        </p:nvPicPr>
        <p:blipFill>
          <a:blip r:embed="rId5"/>
          <a:stretch>
            <a:fillRect/>
          </a:stretch>
        </p:blipFill>
        <p:spPr>
          <a:xfrm>
            <a:off x="6680718" y="2920482"/>
            <a:ext cx="1847462" cy="653143"/>
          </a:xfrm>
          <a:prstGeom prst="rect">
            <a:avLst/>
          </a:prstGeom>
        </p:spPr>
      </p:pic>
      <p:pic>
        <p:nvPicPr>
          <p:cNvPr id="10" name="Immagine 9"/>
          <p:cNvPicPr>
            <a:picLocks noChangeAspect="1"/>
          </p:cNvPicPr>
          <p:nvPr/>
        </p:nvPicPr>
        <p:blipFill>
          <a:blip r:embed="rId6"/>
          <a:stretch>
            <a:fillRect/>
          </a:stretch>
        </p:blipFill>
        <p:spPr>
          <a:xfrm>
            <a:off x="6680718" y="3702135"/>
            <a:ext cx="1847462" cy="664592"/>
          </a:xfrm>
          <a:prstGeom prst="rect">
            <a:avLst/>
          </a:prstGeom>
        </p:spPr>
      </p:pic>
      <p:pic>
        <p:nvPicPr>
          <p:cNvPr id="11" name="Immagine 10"/>
          <p:cNvPicPr>
            <a:picLocks noChangeAspect="1"/>
          </p:cNvPicPr>
          <p:nvPr/>
        </p:nvPicPr>
        <p:blipFill>
          <a:blip r:embed="rId7"/>
          <a:stretch>
            <a:fillRect/>
          </a:stretch>
        </p:blipFill>
        <p:spPr>
          <a:xfrm>
            <a:off x="6680718" y="4495237"/>
            <a:ext cx="1847462" cy="718868"/>
          </a:xfrm>
          <a:prstGeom prst="rect">
            <a:avLst/>
          </a:prstGeom>
        </p:spPr>
      </p:pic>
      <p:pic>
        <p:nvPicPr>
          <p:cNvPr id="13" name="Immagine 12"/>
          <p:cNvPicPr>
            <a:picLocks noChangeAspect="1"/>
          </p:cNvPicPr>
          <p:nvPr/>
        </p:nvPicPr>
        <p:blipFill>
          <a:blip r:embed="rId8"/>
          <a:stretch>
            <a:fillRect/>
          </a:stretch>
        </p:blipFill>
        <p:spPr>
          <a:xfrm>
            <a:off x="8528180" y="2509935"/>
            <a:ext cx="1978089" cy="2704170"/>
          </a:xfrm>
          <a:prstGeom prst="rect">
            <a:avLst/>
          </a:prstGeom>
        </p:spPr>
      </p:pic>
      <p:pic>
        <p:nvPicPr>
          <p:cNvPr id="14" name="Immagine 13"/>
          <p:cNvPicPr>
            <a:picLocks noChangeAspect="1"/>
          </p:cNvPicPr>
          <p:nvPr/>
        </p:nvPicPr>
        <p:blipFill>
          <a:blip r:embed="rId9"/>
          <a:stretch>
            <a:fillRect/>
          </a:stretch>
        </p:blipFill>
        <p:spPr>
          <a:xfrm>
            <a:off x="4543936" y="4495236"/>
            <a:ext cx="1539624" cy="2362763"/>
          </a:xfrm>
          <a:prstGeom prst="rect">
            <a:avLst/>
          </a:prstGeom>
        </p:spPr>
      </p:pic>
      <p:pic>
        <p:nvPicPr>
          <p:cNvPr id="15" name="Immagine 14"/>
          <p:cNvPicPr>
            <a:picLocks noChangeAspect="1"/>
          </p:cNvPicPr>
          <p:nvPr/>
        </p:nvPicPr>
        <p:blipFill>
          <a:blip r:embed="rId10"/>
          <a:stretch>
            <a:fillRect/>
          </a:stretch>
        </p:blipFill>
        <p:spPr>
          <a:xfrm>
            <a:off x="6833330" y="5477332"/>
            <a:ext cx="957732" cy="1165800"/>
          </a:xfrm>
          <a:prstGeom prst="rect">
            <a:avLst/>
          </a:prstGeom>
        </p:spPr>
      </p:pic>
      <p:pic>
        <p:nvPicPr>
          <p:cNvPr id="16" name="Immagine 15"/>
          <p:cNvPicPr>
            <a:picLocks noChangeAspect="1"/>
          </p:cNvPicPr>
          <p:nvPr/>
        </p:nvPicPr>
        <p:blipFill>
          <a:blip r:embed="rId11"/>
          <a:stretch>
            <a:fillRect/>
          </a:stretch>
        </p:blipFill>
        <p:spPr>
          <a:xfrm>
            <a:off x="7879703" y="5477332"/>
            <a:ext cx="928395" cy="1165800"/>
          </a:xfrm>
          <a:prstGeom prst="rect">
            <a:avLst/>
          </a:prstGeom>
        </p:spPr>
      </p:pic>
      <p:pic>
        <p:nvPicPr>
          <p:cNvPr id="17" name="Immagine 16"/>
          <p:cNvPicPr>
            <a:picLocks noChangeAspect="1"/>
          </p:cNvPicPr>
          <p:nvPr/>
        </p:nvPicPr>
        <p:blipFill>
          <a:blip r:embed="rId12"/>
          <a:stretch>
            <a:fillRect/>
          </a:stretch>
        </p:blipFill>
        <p:spPr>
          <a:xfrm>
            <a:off x="10524930" y="2509935"/>
            <a:ext cx="1511560" cy="4257304"/>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32</a:t>
            </a:fld>
            <a:endParaRPr lang="en-US" dirty="0"/>
          </a:p>
        </p:txBody>
      </p:sp>
    </p:spTree>
    <p:extLst>
      <p:ext uri="{BB962C8B-B14F-4D97-AF65-F5344CB8AC3E}">
        <p14:creationId xmlns:p14="http://schemas.microsoft.com/office/powerpoint/2010/main" val="1524649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709864" y="914400"/>
            <a:ext cx="4789788" cy="3128211"/>
          </a:xfrm>
        </p:spPr>
        <p:style>
          <a:lnRef idx="2">
            <a:schemeClr val="accent5"/>
          </a:lnRef>
          <a:fillRef idx="1">
            <a:schemeClr val="lt1"/>
          </a:fillRef>
          <a:effectRef idx="0">
            <a:schemeClr val="accent5"/>
          </a:effectRef>
          <a:fontRef idx="minor">
            <a:schemeClr val="dk1"/>
          </a:fontRef>
        </p:style>
        <p:txBody>
          <a:bodyPr>
            <a:noAutofit/>
          </a:bodyPr>
          <a:lstStyle/>
          <a:p>
            <a:pPr marL="0" indent="0" algn="just">
              <a:buNone/>
            </a:pPr>
            <a:r>
              <a:rPr lang="it-IT" sz="2000" dirty="0">
                <a:solidFill>
                  <a:srgbClr val="002060"/>
                </a:solidFill>
                <a:latin typeface="Times New Roman" panose="02020603050405020304" pitchFamily="18" charset="0"/>
                <a:cs typeface="Times New Roman" panose="02020603050405020304" pitchFamily="18" charset="0"/>
              </a:rPr>
              <a:t>«</a:t>
            </a:r>
            <a:r>
              <a:rPr lang="it-IT" sz="2000" i="1" dirty="0">
                <a:solidFill>
                  <a:srgbClr val="002060"/>
                </a:solidFill>
                <a:latin typeface="Times New Roman" panose="02020603050405020304" pitchFamily="18" charset="0"/>
                <a:cs typeface="Times New Roman" panose="02020603050405020304" pitchFamily="18" charset="0"/>
              </a:rPr>
              <a:t>è solo non facendo che si evitano rischi</a:t>
            </a:r>
            <a:r>
              <a:rPr lang="it-IT" sz="2000" i="1" dirty="0" smtClean="0">
                <a:solidFill>
                  <a:srgbClr val="002060"/>
                </a:solidFill>
                <a:latin typeface="Times New Roman" panose="02020603050405020304" pitchFamily="18" charset="0"/>
                <a:cs typeface="Times New Roman" panose="02020603050405020304" pitchFamily="18" charset="0"/>
              </a:rPr>
              <a:t>...</a:t>
            </a:r>
            <a:endParaRPr lang="it-IT" sz="2000" i="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i="1" dirty="0">
                <a:solidFill>
                  <a:srgbClr val="002060"/>
                </a:solidFill>
                <a:latin typeface="Times New Roman" panose="02020603050405020304" pitchFamily="18" charset="0"/>
                <a:cs typeface="Times New Roman" panose="02020603050405020304" pitchFamily="18" charset="0"/>
              </a:rPr>
              <a:t>È burocrazia difensiva chiedere cento pareri prima </a:t>
            </a:r>
            <a:r>
              <a:rPr lang="it-IT" sz="2000" i="1" dirty="0" smtClean="0">
                <a:solidFill>
                  <a:srgbClr val="002060"/>
                </a:solidFill>
                <a:latin typeface="Times New Roman" panose="02020603050405020304" pitchFamily="18" charset="0"/>
                <a:cs typeface="Times New Roman" panose="02020603050405020304" pitchFamily="18" charset="0"/>
              </a:rPr>
              <a:t>di prendere </a:t>
            </a:r>
            <a:r>
              <a:rPr lang="it-IT" sz="2000" i="1" dirty="0">
                <a:solidFill>
                  <a:srgbClr val="002060"/>
                </a:solidFill>
                <a:latin typeface="Times New Roman" panose="02020603050405020304" pitchFamily="18" charset="0"/>
                <a:cs typeface="Times New Roman" panose="02020603050405020304" pitchFamily="18" charset="0"/>
              </a:rPr>
              <a:t>una decisione e poi comunque </a:t>
            </a:r>
            <a:r>
              <a:rPr lang="it-IT" sz="2000" i="1" dirty="0" smtClean="0">
                <a:solidFill>
                  <a:srgbClr val="002060"/>
                </a:solidFill>
                <a:latin typeface="Times New Roman" panose="02020603050405020304" pitchFamily="18" charset="0"/>
                <a:cs typeface="Times New Roman" panose="02020603050405020304" pitchFamily="18" charset="0"/>
              </a:rPr>
              <a:t>rimandarla al </a:t>
            </a:r>
            <a:r>
              <a:rPr lang="it-IT" sz="2000" i="1" dirty="0">
                <a:solidFill>
                  <a:srgbClr val="002060"/>
                </a:solidFill>
                <a:latin typeface="Times New Roman" panose="02020603050405020304" pitchFamily="18" charset="0"/>
                <a:cs typeface="Times New Roman" panose="02020603050405020304" pitchFamily="18" charset="0"/>
              </a:rPr>
              <a:t>proprio superiore diretto o alla politica e non </a:t>
            </a:r>
            <a:r>
              <a:rPr lang="it-IT" sz="2000" i="1" dirty="0" smtClean="0">
                <a:solidFill>
                  <a:srgbClr val="002060"/>
                </a:solidFill>
                <a:latin typeface="Times New Roman" panose="02020603050405020304" pitchFamily="18" charset="0"/>
                <a:cs typeface="Times New Roman" panose="02020603050405020304" pitchFamily="18" charset="0"/>
              </a:rPr>
              <a:t>far nulla </a:t>
            </a:r>
            <a:r>
              <a:rPr lang="it-IT" sz="2000" i="1" dirty="0">
                <a:solidFill>
                  <a:srgbClr val="002060"/>
                </a:solidFill>
                <a:latin typeface="Times New Roman" panose="02020603050405020304" pitchFamily="18" charset="0"/>
                <a:cs typeface="Times New Roman" panose="02020603050405020304" pitchFamily="18" charset="0"/>
              </a:rPr>
              <a:t>se non si ricevono esplicite direttive</a:t>
            </a:r>
            <a:r>
              <a:rPr lang="it-IT" sz="2000" dirty="0" smtClean="0">
                <a:solidFill>
                  <a:srgbClr val="002060"/>
                </a:solidFill>
                <a:latin typeface="Times New Roman" panose="02020603050405020304" pitchFamily="18" charset="0"/>
                <a:cs typeface="Times New Roman" panose="02020603050405020304" pitchFamily="18" charset="0"/>
              </a:rPr>
              <a:t>».</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a:solidFill>
                  <a:srgbClr val="002060"/>
                </a:solidFill>
                <a:latin typeface="Times New Roman" panose="02020603050405020304" pitchFamily="18" charset="0"/>
                <a:cs typeface="Times New Roman" panose="02020603050405020304" pitchFamily="18" charset="0"/>
              </a:rPr>
              <a:t>Forum Pubblica Amministrazione 2017</a:t>
            </a:r>
            <a:r>
              <a:rPr lang="it-IT" sz="2000" dirty="0" smtClean="0">
                <a:solidFill>
                  <a:srgbClr val="002060"/>
                </a:solidFill>
                <a:latin typeface="Times New Roman" panose="02020603050405020304" pitchFamily="18" charset="0"/>
                <a:cs typeface="Times New Roman" panose="02020603050405020304" pitchFamily="18" charset="0"/>
              </a:rPr>
              <a:t>,</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a:solidFill>
                  <a:srgbClr val="002060"/>
                </a:solidFill>
                <a:latin typeface="Times New Roman" panose="02020603050405020304" pitchFamily="18" charset="0"/>
                <a:cs typeface="Times New Roman" panose="02020603050405020304" pitchFamily="18" charset="0"/>
              </a:rPr>
              <a:t>Burocrazia </a:t>
            </a:r>
            <a:r>
              <a:rPr lang="it-IT" sz="2000" dirty="0" smtClean="0">
                <a:solidFill>
                  <a:srgbClr val="002060"/>
                </a:solidFill>
                <a:latin typeface="Times New Roman" panose="02020603050405020304" pitchFamily="18" charset="0"/>
                <a:cs typeface="Times New Roman" panose="02020603050405020304" pitchFamily="18" charset="0"/>
              </a:rPr>
              <a:t>difensiva come </a:t>
            </a:r>
            <a:r>
              <a:rPr lang="it-IT" sz="2000" dirty="0">
                <a:solidFill>
                  <a:srgbClr val="002060"/>
                </a:solidFill>
                <a:latin typeface="Times New Roman" panose="02020603050405020304" pitchFamily="18" charset="0"/>
                <a:cs typeface="Times New Roman" panose="02020603050405020304" pitchFamily="18" charset="0"/>
              </a:rPr>
              <a:t>ne usciamo, Indagine </a:t>
            </a:r>
            <a:r>
              <a:rPr lang="it-IT" sz="2000" dirty="0" smtClean="0">
                <a:solidFill>
                  <a:srgbClr val="002060"/>
                </a:solidFill>
                <a:latin typeface="Times New Roman" panose="02020603050405020304" pitchFamily="18" charset="0"/>
                <a:cs typeface="Times New Roman" panose="02020603050405020304" pitchFamily="18" charset="0"/>
              </a:rPr>
              <a:t>FPA.</a:t>
            </a:r>
            <a:endParaRPr lang="it-IT" sz="2000" dirty="0">
              <a:solidFill>
                <a:srgbClr val="002060"/>
              </a:solidFill>
              <a:latin typeface="Times New Roman" panose="02020603050405020304" pitchFamily="18" charset="0"/>
              <a:cs typeface="Times New Roman" panose="02020603050405020304" pitchFamily="18" charset="0"/>
            </a:endParaRPr>
          </a:p>
        </p:txBody>
      </p:sp>
      <p:pic>
        <p:nvPicPr>
          <p:cNvPr id="5" name="Segnaposto contenuto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61996" y="1735256"/>
            <a:ext cx="4395788" cy="2928184"/>
          </a:xfrm>
        </p:spPr>
      </p:pic>
      <p:sp>
        <p:nvSpPr>
          <p:cNvPr id="2" name="Segnaposto numero diapositiva 1"/>
          <p:cNvSpPr>
            <a:spLocks noGrp="1"/>
          </p:cNvSpPr>
          <p:nvPr>
            <p:ph type="sldNum" sz="quarter" idx="12"/>
          </p:nvPr>
        </p:nvSpPr>
        <p:spPr/>
        <p:txBody>
          <a:bodyPr/>
          <a:lstStyle/>
          <a:p>
            <a:fld id="{D57F1E4F-1CFF-5643-939E-02111984F565}" type="slidenum">
              <a:rPr lang="en-US" smtClean="0"/>
              <a:t>33</a:t>
            </a:fld>
            <a:endParaRPr lang="en-US" dirty="0"/>
          </a:p>
        </p:txBody>
      </p:sp>
    </p:spTree>
    <p:extLst>
      <p:ext uri="{BB962C8B-B14F-4D97-AF65-F5344CB8AC3E}">
        <p14:creationId xmlns:p14="http://schemas.microsoft.com/office/powerpoint/2010/main" val="33504879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600" y="335280"/>
            <a:ext cx="11719560" cy="86868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RELAZIONE TECNICO-ILLUSTRATIVA 1</a:t>
            </a:r>
            <a:endParaRPr lang="it-IT" sz="3600" dirty="0"/>
          </a:p>
        </p:txBody>
      </p:sp>
      <p:sp>
        <p:nvSpPr>
          <p:cNvPr id="3" name="Segnaposto contenuto 2"/>
          <p:cNvSpPr>
            <a:spLocks noGrp="1"/>
          </p:cNvSpPr>
          <p:nvPr>
            <p:ph sz="half" idx="1"/>
          </p:nvPr>
        </p:nvSpPr>
        <p:spPr>
          <a:xfrm>
            <a:off x="228600" y="1339702"/>
            <a:ext cx="11719560" cy="5381138"/>
          </a:xfrm>
        </p:spPr>
        <p:txBody>
          <a:bodyPr>
            <a:noAutofit/>
          </a:bodyPr>
          <a:lstStyle/>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Lo studio di fattibilità è iniziato dall’</a:t>
            </a:r>
            <a:r>
              <a:rPr lang="it-IT" sz="1200" b="1" dirty="0" smtClean="0">
                <a:latin typeface="Times New Roman" panose="02020603050405020304" pitchFamily="18" charset="0"/>
                <a:cs typeface="Times New Roman" panose="02020603050405020304" pitchFamily="18" charset="0"/>
              </a:rPr>
              <a:t>analisi</a:t>
            </a:r>
            <a:r>
              <a:rPr lang="it-IT" sz="1200" dirty="0" smtClean="0">
                <a:latin typeface="Times New Roman" panose="02020603050405020304" pitchFamily="18" charset="0"/>
                <a:cs typeface="Times New Roman" panose="02020603050405020304" pitchFamily="18" charset="0"/>
              </a:rPr>
              <a:t>:</a:t>
            </a:r>
          </a:p>
          <a:p>
            <a:pPr marL="228600" indent="-228600">
              <a:lnSpc>
                <a:spcPct val="100000"/>
              </a:lnSpc>
              <a:spcBef>
                <a:spcPts val="0"/>
              </a:spcBef>
              <a:spcAft>
                <a:spcPts val="0"/>
              </a:spcAft>
              <a:buFont typeface="+mj-lt"/>
              <a:buAutoNum type="arabicPeriod"/>
            </a:pPr>
            <a:r>
              <a:rPr lang="it-IT" sz="1200" dirty="0" smtClean="0">
                <a:latin typeface="Times New Roman" panose="02020603050405020304" pitchFamily="18" charset="0"/>
                <a:cs typeface="Times New Roman" panose="02020603050405020304" pitchFamily="18" charset="0"/>
              </a:rPr>
              <a:t>dei documenti Ministeriali e nello specifico soprattutto dei verbali CTS 28 maggio 2020, 22 giugno 2020, 7 LUGLIO 2020, del </a:t>
            </a:r>
            <a:r>
              <a:rPr lang="it-IT" sz="1200" dirty="0" err="1" smtClean="0">
                <a:latin typeface="Times New Roman" panose="02020603050405020304" pitchFamily="18" charset="0"/>
                <a:cs typeface="Times New Roman" panose="02020603050405020304" pitchFamily="18" charset="0"/>
              </a:rPr>
              <a:t>D.Lgs.</a:t>
            </a:r>
            <a:r>
              <a:rPr lang="it-IT" sz="1200" dirty="0" smtClean="0">
                <a:latin typeface="Times New Roman" panose="02020603050405020304" pitchFamily="18" charset="0"/>
                <a:cs typeface="Times New Roman" panose="02020603050405020304" pitchFamily="18" charset="0"/>
              </a:rPr>
              <a:t> 81/08, delle Linee guida Piano Scuola giugno 2020 </a:t>
            </a:r>
          </a:p>
          <a:p>
            <a:pPr marL="228600" indent="-228600">
              <a:lnSpc>
                <a:spcPct val="100000"/>
              </a:lnSpc>
              <a:spcBef>
                <a:spcPts val="0"/>
              </a:spcBef>
              <a:spcAft>
                <a:spcPts val="0"/>
              </a:spcAft>
              <a:buFont typeface="+mj-lt"/>
              <a:buAutoNum type="arabicPeriod"/>
            </a:pPr>
            <a:r>
              <a:rPr lang="it-IT" sz="1200" dirty="0" smtClean="0">
                <a:latin typeface="Times New Roman" panose="02020603050405020304" pitchFamily="18" charset="0"/>
                <a:cs typeface="Times New Roman" panose="02020603050405020304" pitchFamily="18" charset="0"/>
              </a:rPr>
              <a:t>dell’esistente   </a:t>
            </a:r>
          </a:p>
          <a:p>
            <a:pPr marL="228600" indent="-228600">
              <a:lnSpc>
                <a:spcPct val="100000"/>
              </a:lnSpc>
              <a:spcBef>
                <a:spcPts val="0"/>
              </a:spcBef>
              <a:spcAft>
                <a:spcPts val="0"/>
              </a:spcAft>
              <a:buFont typeface="+mj-lt"/>
              <a:buAutoNum type="arabicPeriod"/>
            </a:pPr>
            <a:r>
              <a:rPr lang="it-IT" sz="1200" dirty="0" smtClean="0">
                <a:latin typeface="Times New Roman" panose="02020603050405020304" pitchFamily="18" charset="0"/>
                <a:cs typeface="Times New Roman" panose="02020603050405020304" pitchFamily="18" charset="0"/>
              </a:rPr>
              <a:t>della capienza aule </a:t>
            </a:r>
          </a:p>
          <a:p>
            <a:pPr marL="228600" indent="-228600">
              <a:lnSpc>
                <a:spcPct val="100000"/>
              </a:lnSpc>
              <a:spcBef>
                <a:spcPts val="0"/>
              </a:spcBef>
              <a:spcAft>
                <a:spcPts val="0"/>
              </a:spcAft>
              <a:buFont typeface="+mj-lt"/>
              <a:buAutoNum type="arabicPeriod"/>
            </a:pPr>
            <a:r>
              <a:rPr lang="it-IT" sz="1200" dirty="0" smtClean="0">
                <a:latin typeface="Times New Roman" panose="02020603050405020304" pitchFamily="18" charset="0"/>
                <a:cs typeface="Times New Roman" panose="02020603050405020304" pitchFamily="18" charset="0"/>
              </a:rPr>
              <a:t>della disponibilità di personale</a:t>
            </a:r>
          </a:p>
          <a:p>
            <a:pPr marL="228600" indent="-228600">
              <a:lnSpc>
                <a:spcPct val="100000"/>
              </a:lnSpc>
              <a:spcBef>
                <a:spcPts val="0"/>
              </a:spcBef>
              <a:spcAft>
                <a:spcPts val="0"/>
              </a:spcAft>
              <a:buFont typeface="+mj-lt"/>
              <a:buAutoNum type="arabicPeriod"/>
            </a:pPr>
            <a:r>
              <a:rPr lang="it-IT" sz="1200" dirty="0" smtClean="0">
                <a:latin typeface="Times New Roman" panose="02020603050405020304" pitchFamily="18" charset="0"/>
                <a:cs typeface="Times New Roman" panose="02020603050405020304" pitchFamily="18" charset="0"/>
              </a:rPr>
              <a:t>dalla resilienza del sistema in generale compreso il trasporto scolastico e la situazione delle famiglie dell’utenza (fratelli in classi diverse, in ordini di scuola differenti, con tempi scuola differenti…).</a:t>
            </a:r>
          </a:p>
          <a:p>
            <a:pPr marL="228600" indent="-228600">
              <a:lnSpc>
                <a:spcPct val="100000"/>
              </a:lnSpc>
              <a:spcBef>
                <a:spcPts val="0"/>
              </a:spcBef>
              <a:spcAft>
                <a:spcPts val="0"/>
              </a:spcAft>
              <a:buFont typeface="+mj-lt"/>
              <a:buAutoNum type="arabicPeriod"/>
            </a:pPr>
            <a:endParaRPr lang="it-IT" sz="1200" dirty="0" smtClean="0">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Per il </a:t>
            </a:r>
            <a:r>
              <a:rPr lang="it-IT" sz="1200" b="1" dirty="0" smtClean="0">
                <a:latin typeface="Times New Roman" panose="02020603050405020304" pitchFamily="18" charset="0"/>
                <a:cs typeface="Times New Roman" panose="02020603050405020304" pitchFamily="18" charset="0"/>
              </a:rPr>
              <a:t>calcolo </a:t>
            </a:r>
            <a:r>
              <a:rPr lang="it-IT" sz="1200" dirty="0" smtClean="0">
                <a:latin typeface="Times New Roman" panose="02020603050405020304" pitchFamily="18" charset="0"/>
                <a:cs typeface="Times New Roman" panose="02020603050405020304" pitchFamily="18" charset="0"/>
              </a:rPr>
              <a:t>vengono utilizzati i parametri seguenti richiamati nel verbali CTS:</a:t>
            </a:r>
          </a:p>
          <a:p>
            <a:pPr marL="228600" indent="-228600">
              <a:lnSpc>
                <a:spcPct val="100000"/>
              </a:lnSpc>
              <a:spcBef>
                <a:spcPts val="0"/>
              </a:spcBef>
              <a:spcAft>
                <a:spcPts val="0"/>
              </a:spcAft>
              <a:buFont typeface="+mj-lt"/>
              <a:buAutoNum type="arabicPeriod"/>
            </a:pPr>
            <a:r>
              <a:rPr lang="it-IT" sz="1200" dirty="0" smtClean="0">
                <a:latin typeface="Times New Roman" panose="02020603050405020304" pitchFamily="18" charset="0"/>
                <a:cs typeface="Times New Roman" panose="02020603050405020304" pitchFamily="18" charset="0"/>
              </a:rPr>
              <a:t>la </a:t>
            </a:r>
            <a:r>
              <a:rPr lang="it-IT" sz="1200" dirty="0">
                <a:latin typeface="Times New Roman" panose="02020603050405020304" pitchFamily="18" charset="0"/>
                <a:cs typeface="Times New Roman" panose="02020603050405020304" pitchFamily="18" charset="0"/>
              </a:rPr>
              <a:t>distanza di </a:t>
            </a:r>
            <a:r>
              <a:rPr lang="it-IT" sz="1200" b="1" dirty="0">
                <a:latin typeface="Times New Roman" panose="02020603050405020304" pitchFamily="18" charset="0"/>
                <a:cs typeface="Times New Roman" panose="02020603050405020304" pitchFamily="18" charset="0"/>
              </a:rPr>
              <a:t>passaggio e mobilità tra la cattedra e i banchi </a:t>
            </a:r>
            <a:r>
              <a:rPr lang="it-IT" sz="1200" dirty="0">
                <a:latin typeface="Times New Roman" panose="02020603050405020304" pitchFamily="18" charset="0"/>
                <a:cs typeface="Times New Roman" panose="02020603050405020304" pitchFamily="18" charset="0"/>
              </a:rPr>
              <a:t>(2 metri lineari che sviluppano </a:t>
            </a:r>
            <a:r>
              <a:rPr lang="it-IT" sz="1200" dirty="0" smtClean="0">
                <a:latin typeface="Times New Roman" panose="02020603050405020304" pitchFamily="18" charset="0"/>
                <a:cs typeface="Times New Roman" panose="02020603050405020304" pitchFamily="18" charset="0"/>
              </a:rPr>
              <a:t>un semicerchio dalla sedia dell’insegnante); </a:t>
            </a:r>
            <a:endParaRPr lang="it-IT" sz="1200" dirty="0">
              <a:latin typeface="Times New Roman" panose="02020603050405020304" pitchFamily="18" charset="0"/>
              <a:cs typeface="Times New Roman" panose="02020603050405020304" pitchFamily="18" charset="0"/>
            </a:endParaRPr>
          </a:p>
          <a:p>
            <a:pPr marL="228600" indent="-228600">
              <a:lnSpc>
                <a:spcPct val="100000"/>
              </a:lnSpc>
              <a:spcBef>
                <a:spcPts val="0"/>
              </a:spcBef>
              <a:spcAft>
                <a:spcPts val="0"/>
              </a:spcAft>
              <a:buFont typeface="+mj-lt"/>
              <a:buAutoNum type="arabicPeriod"/>
            </a:pPr>
            <a:r>
              <a:rPr lang="it-IT" sz="1200" dirty="0" smtClean="0">
                <a:latin typeface="Times New Roman" panose="02020603050405020304" pitchFamily="18" charset="0"/>
                <a:cs typeface="Times New Roman" panose="02020603050405020304" pitchFamily="18" charset="0"/>
              </a:rPr>
              <a:t>l’area </a:t>
            </a:r>
            <a:r>
              <a:rPr lang="it-IT" sz="1200" dirty="0">
                <a:latin typeface="Times New Roman" panose="02020603050405020304" pitchFamily="18" charset="0"/>
                <a:cs typeface="Times New Roman" panose="02020603050405020304" pitchFamily="18" charset="0"/>
              </a:rPr>
              <a:t>interpersonale da </a:t>
            </a:r>
            <a:r>
              <a:rPr lang="it-IT" sz="1200" b="1" dirty="0">
                <a:latin typeface="Times New Roman" panose="02020603050405020304" pitchFamily="18" charset="0"/>
                <a:cs typeface="Times New Roman" panose="02020603050405020304" pitchFamily="18" charset="0"/>
              </a:rPr>
              <a:t>bocca a </a:t>
            </a:r>
            <a:r>
              <a:rPr lang="it-IT" sz="1200" b="1" dirty="0" smtClean="0">
                <a:latin typeface="Times New Roman" panose="02020603050405020304" pitchFamily="18" charset="0"/>
                <a:cs typeface="Times New Roman" panose="02020603050405020304" pitchFamily="18" charset="0"/>
              </a:rPr>
              <a:t>bocca </a:t>
            </a:r>
            <a:r>
              <a:rPr lang="it-IT" sz="1200" dirty="0" smtClean="0">
                <a:latin typeface="Times New Roman" panose="02020603050405020304" pitchFamily="18" charset="0"/>
                <a:cs typeface="Times New Roman" panose="02020603050405020304" pitchFamily="18" charset="0"/>
              </a:rPr>
              <a:t>(secondo </a:t>
            </a:r>
            <a:r>
              <a:rPr lang="it-IT" sz="1200" dirty="0">
                <a:latin typeface="Times New Roman" panose="02020603050405020304" pitchFamily="18" charset="0"/>
                <a:cs typeface="Times New Roman" panose="02020603050405020304" pitchFamily="18" charset="0"/>
              </a:rPr>
              <a:t>il </a:t>
            </a:r>
            <a:r>
              <a:rPr lang="it-IT" sz="1200" dirty="0" smtClean="0">
                <a:latin typeface="Times New Roman" panose="02020603050405020304" pitchFamily="18" charset="0"/>
                <a:cs typeface="Times New Roman" panose="02020603050405020304" pitchFamily="18" charset="0"/>
              </a:rPr>
              <a:t>CTS -stralcio </a:t>
            </a:r>
            <a:r>
              <a:rPr lang="it-IT" sz="1200" dirty="0">
                <a:latin typeface="Times New Roman" panose="02020603050405020304" pitchFamily="18" charset="0"/>
                <a:cs typeface="Times New Roman" panose="02020603050405020304" pitchFamily="18" charset="0"/>
              </a:rPr>
              <a:t>del </a:t>
            </a:r>
            <a:r>
              <a:rPr lang="it-IT" sz="1200" dirty="0" smtClean="0">
                <a:latin typeface="Times New Roman" panose="02020603050405020304" pitchFamily="18" charset="0"/>
                <a:cs typeface="Times New Roman" panose="02020603050405020304" pitchFamily="18" charset="0"/>
              </a:rPr>
              <a:t>22 giugno- </a:t>
            </a:r>
            <a:r>
              <a:rPr lang="it-IT" sz="1200" dirty="0">
                <a:latin typeface="Times New Roman" panose="02020603050405020304" pitchFamily="18" charset="0"/>
                <a:cs typeface="Times New Roman" panose="02020603050405020304" pitchFamily="18" charset="0"/>
              </a:rPr>
              <a:t>la distanza da bocca a bocca deve essere di un metro lineare, che secondo il parere CTS del 7 luglio è da considerarsi </a:t>
            </a:r>
            <a:r>
              <a:rPr lang="it-IT" sz="1200" dirty="0" smtClean="0">
                <a:latin typeface="Times New Roman" panose="02020603050405020304" pitchFamily="18" charset="0"/>
                <a:cs typeface="Times New Roman" panose="02020603050405020304" pitchFamily="18" charset="0"/>
              </a:rPr>
              <a:t>statico).</a:t>
            </a:r>
          </a:p>
          <a:p>
            <a:pPr marL="228600" indent="-228600">
              <a:lnSpc>
                <a:spcPct val="100000"/>
              </a:lnSpc>
              <a:spcBef>
                <a:spcPts val="0"/>
              </a:spcBef>
              <a:spcAft>
                <a:spcPts val="0"/>
              </a:spcAft>
              <a:buFont typeface="+mj-lt"/>
              <a:buAutoNum type="arabicPeriod"/>
            </a:pPr>
            <a:r>
              <a:rPr lang="it-IT" sz="1200" dirty="0" smtClean="0">
                <a:latin typeface="Times New Roman" panose="02020603050405020304" pitchFamily="18" charset="0"/>
                <a:cs typeface="Times New Roman" panose="02020603050405020304" pitchFamily="18" charset="0"/>
              </a:rPr>
              <a:t>l’area </a:t>
            </a:r>
            <a:r>
              <a:rPr lang="it-IT" sz="1200" dirty="0">
                <a:latin typeface="Times New Roman" panose="02020603050405020304" pitchFamily="18" charset="0"/>
                <a:cs typeface="Times New Roman" panose="02020603050405020304" pitchFamily="18" charset="0"/>
              </a:rPr>
              <a:t>occupata dallo spazio di </a:t>
            </a:r>
            <a:r>
              <a:rPr lang="it-IT" sz="1200" b="1" dirty="0">
                <a:latin typeface="Times New Roman" panose="02020603050405020304" pitchFamily="18" charset="0"/>
                <a:cs typeface="Times New Roman" panose="02020603050405020304" pitchFamily="18" charset="0"/>
              </a:rPr>
              <a:t>mobilità </a:t>
            </a:r>
            <a:r>
              <a:rPr lang="it-IT" sz="1200" b="1" dirty="0" smtClean="0">
                <a:latin typeface="Times New Roman" panose="02020603050405020304" pitchFamily="18" charset="0"/>
                <a:cs typeface="Times New Roman" panose="02020603050405020304" pitchFamily="18" charset="0"/>
              </a:rPr>
              <a:t>interna </a:t>
            </a:r>
            <a:r>
              <a:rPr lang="it-IT" sz="1200" dirty="0" smtClean="0">
                <a:latin typeface="Times New Roman" panose="02020603050405020304" pitchFamily="18" charset="0"/>
                <a:cs typeface="Times New Roman" panose="02020603050405020304" pitchFamily="18" charset="0"/>
              </a:rPr>
              <a:t>all’aula </a:t>
            </a:r>
            <a:r>
              <a:rPr lang="it-IT" sz="1200" dirty="0">
                <a:latin typeface="Times New Roman" panose="02020603050405020304" pitchFamily="18" charset="0"/>
                <a:cs typeface="Times New Roman" panose="02020603050405020304" pitchFamily="18" charset="0"/>
              </a:rPr>
              <a:t>tra i </a:t>
            </a:r>
            <a:r>
              <a:rPr lang="it-IT" sz="1200" dirty="0" smtClean="0">
                <a:latin typeface="Times New Roman" panose="02020603050405020304" pitchFamily="18" charset="0"/>
                <a:cs typeface="Times New Roman" panose="02020603050405020304" pitchFamily="18" charset="0"/>
              </a:rPr>
              <a:t>banchi così calcolata</a:t>
            </a:r>
            <a:r>
              <a:rPr lang="it-IT" sz="1200" b="1" dirty="0">
                <a:latin typeface="Times New Roman" panose="02020603050405020304" pitchFamily="18" charset="0"/>
                <a:cs typeface="Times New Roman" panose="02020603050405020304" pitchFamily="18" charset="0"/>
              </a:rPr>
              <a:t> (vie di </a:t>
            </a:r>
            <a:r>
              <a:rPr lang="it-IT" sz="1200" b="1" dirty="0" smtClean="0">
                <a:latin typeface="Times New Roman" panose="02020603050405020304" pitchFamily="18" charset="0"/>
                <a:cs typeface="Times New Roman" panose="02020603050405020304" pitchFamily="18" charset="0"/>
              </a:rPr>
              <a:t>fuga):</a:t>
            </a:r>
            <a:endParaRPr lang="it-IT" sz="1200" dirty="0" smtClean="0">
              <a:latin typeface="Times New Roman" panose="02020603050405020304" pitchFamily="18" charset="0"/>
              <a:cs typeface="Times New Roman" panose="02020603050405020304" pitchFamily="18" charset="0"/>
            </a:endParaRPr>
          </a:p>
          <a:p>
            <a:pPr marL="228600" indent="-228600">
              <a:lnSpc>
                <a:spcPct val="100000"/>
              </a:lnSpc>
              <a:spcBef>
                <a:spcPts val="0"/>
              </a:spcBef>
              <a:spcAft>
                <a:spcPts val="0"/>
              </a:spcAft>
              <a:buAutoNum type="alphaLcParenR"/>
            </a:pPr>
            <a:r>
              <a:rPr lang="it-IT" sz="1200" dirty="0" smtClean="0">
                <a:latin typeface="Times New Roman" panose="02020603050405020304" pitchFamily="18" charset="0"/>
                <a:cs typeface="Times New Roman" panose="02020603050405020304" pitchFamily="18" charset="0"/>
              </a:rPr>
              <a:t>l’area </a:t>
            </a:r>
            <a:r>
              <a:rPr lang="it-IT" sz="1200" dirty="0">
                <a:latin typeface="Times New Roman" panose="02020603050405020304" pitchFamily="18" charset="0"/>
                <a:cs typeface="Times New Roman" panose="02020603050405020304" pitchFamily="18" charset="0"/>
              </a:rPr>
              <a:t>occupata </a:t>
            </a:r>
            <a:r>
              <a:rPr lang="it-IT" sz="1200" dirty="0" smtClean="0">
                <a:latin typeface="Times New Roman" panose="02020603050405020304" pitchFamily="18" charset="0"/>
                <a:cs typeface="Times New Roman" panose="02020603050405020304" pitchFamily="18" charset="0"/>
              </a:rPr>
              <a:t>dal corridoio centrale (1 metro lineare) o in alternativa</a:t>
            </a:r>
          </a:p>
          <a:p>
            <a:pPr marL="228600" indent="-228600">
              <a:lnSpc>
                <a:spcPct val="100000"/>
              </a:lnSpc>
              <a:spcBef>
                <a:spcPts val="0"/>
              </a:spcBef>
              <a:spcAft>
                <a:spcPts val="0"/>
              </a:spcAft>
              <a:buAutoNum type="alphaLcParenR"/>
            </a:pPr>
            <a:r>
              <a:rPr lang="it-IT" sz="1200" dirty="0" smtClean="0">
                <a:latin typeface="Times New Roman" panose="02020603050405020304" pitchFamily="18" charset="0"/>
                <a:cs typeface="Times New Roman" panose="02020603050405020304" pitchFamily="18" charset="0"/>
              </a:rPr>
              <a:t>l’area occupata dai </a:t>
            </a:r>
            <a:r>
              <a:rPr lang="it-IT" sz="1200" dirty="0">
                <a:latin typeface="Times New Roman" panose="02020603050405020304" pitchFamily="18" charset="0"/>
                <a:cs typeface="Times New Roman" panose="02020603050405020304" pitchFamily="18" charset="0"/>
              </a:rPr>
              <a:t>due corridoi esterni </a:t>
            </a:r>
            <a:r>
              <a:rPr lang="it-IT" sz="1200" dirty="0" smtClean="0">
                <a:latin typeface="Times New Roman" panose="02020603050405020304" pitchFamily="18" charset="0"/>
                <a:cs typeface="Times New Roman" panose="02020603050405020304" pitchFamily="18" charset="0"/>
              </a:rPr>
              <a:t>(m.0,60-0,70).</a:t>
            </a:r>
          </a:p>
          <a:p>
            <a:pPr marL="228600" indent="-228600">
              <a:lnSpc>
                <a:spcPct val="100000"/>
              </a:lnSpc>
              <a:spcBef>
                <a:spcPts val="0"/>
              </a:spcBef>
              <a:spcAft>
                <a:spcPts val="0"/>
              </a:spcAft>
              <a:buAutoNum type="alphaLcParenR"/>
            </a:pPr>
            <a:endParaRPr lang="it-IT" sz="1200" dirty="0">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Assumendo </a:t>
            </a:r>
            <a:r>
              <a:rPr lang="it-IT" sz="1200" dirty="0">
                <a:latin typeface="Times New Roman" panose="02020603050405020304" pitchFamily="18" charset="0"/>
                <a:cs typeface="Times New Roman" panose="02020603050405020304" pitchFamily="18" charset="0"/>
              </a:rPr>
              <a:t>per validi quei parametri, è possibile utilizzare </a:t>
            </a:r>
            <a:r>
              <a:rPr lang="it-IT" sz="1200" dirty="0" smtClean="0">
                <a:latin typeface="Times New Roman" panose="02020603050405020304" pitchFamily="18" charset="0"/>
                <a:cs typeface="Times New Roman" panose="02020603050405020304" pitchFamily="18" charset="0"/>
              </a:rPr>
              <a:t>la seguente </a:t>
            </a:r>
            <a:r>
              <a:rPr lang="it-IT" sz="1200" b="1" dirty="0">
                <a:latin typeface="Times New Roman" panose="02020603050405020304" pitchFamily="18" charset="0"/>
                <a:cs typeface="Times New Roman" panose="02020603050405020304" pitchFamily="18" charset="0"/>
              </a:rPr>
              <a:t>formula</a:t>
            </a:r>
            <a:r>
              <a:rPr lang="it-IT" sz="1200" dirty="0">
                <a:latin typeface="Times New Roman" panose="02020603050405020304" pitchFamily="18" charset="0"/>
                <a:cs typeface="Times New Roman" panose="02020603050405020304" pitchFamily="18" charset="0"/>
              </a:rPr>
              <a:t> in un foglio di calcolo, tipo </a:t>
            </a:r>
            <a:r>
              <a:rPr lang="it-IT" sz="1200" dirty="0" err="1">
                <a:latin typeface="Times New Roman" panose="02020603050405020304" pitchFamily="18" charset="0"/>
                <a:cs typeface="Times New Roman" panose="02020603050405020304" pitchFamily="18" charset="0"/>
              </a:rPr>
              <a:t>excel</a:t>
            </a:r>
            <a:r>
              <a:rPr lang="it-IT" sz="1200" dirty="0">
                <a:latin typeface="Times New Roman" panose="02020603050405020304" pitchFamily="18" charset="0"/>
                <a:cs typeface="Times New Roman" panose="02020603050405020304" pitchFamily="18" charset="0"/>
              </a:rPr>
              <a:t>:</a:t>
            </a:r>
          </a:p>
          <a:p>
            <a:pPr marL="0" indent="0">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a = area lorda dell’aula (lunghezza x larghezza)</a:t>
            </a:r>
            <a:br>
              <a:rPr lang="it-IT" sz="1200" dirty="0">
                <a:latin typeface="Times New Roman" panose="02020603050405020304" pitchFamily="18" charset="0"/>
                <a:cs typeface="Times New Roman" panose="02020603050405020304" pitchFamily="18" charset="0"/>
              </a:rPr>
            </a:br>
            <a:r>
              <a:rPr lang="it-IT" sz="1200" dirty="0">
                <a:latin typeface="Times New Roman" panose="02020603050405020304" pitchFamily="18" charset="0"/>
                <a:cs typeface="Times New Roman" panose="02020603050405020304" pitchFamily="18" charset="0"/>
              </a:rPr>
              <a:t>b = area interpersonale tra cattedra e </a:t>
            </a:r>
            <a:r>
              <a:rPr lang="it-IT" sz="1200" dirty="0" smtClean="0">
                <a:latin typeface="Times New Roman" panose="02020603050405020304" pitchFamily="18" charset="0"/>
                <a:cs typeface="Times New Roman" panose="02020603050405020304" pitchFamily="18" charset="0"/>
              </a:rPr>
              <a:t>banchi (semicerchio)</a:t>
            </a:r>
          </a:p>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c1 </a:t>
            </a:r>
            <a:r>
              <a:rPr lang="it-IT" sz="1200" dirty="0">
                <a:latin typeface="Times New Roman" panose="02020603050405020304" pitchFamily="18" charset="0"/>
                <a:cs typeface="Times New Roman" panose="02020603050405020304" pitchFamily="18" charset="0"/>
              </a:rPr>
              <a:t>= area corridoi laterali </a:t>
            </a:r>
            <a:r>
              <a:rPr lang="it-IT" sz="1200" dirty="0" smtClean="0">
                <a:latin typeface="Times New Roman" panose="02020603050405020304" pitchFamily="18" charset="0"/>
                <a:cs typeface="Times New Roman" panose="02020603050405020304" pitchFamily="18" charset="0"/>
              </a:rPr>
              <a:t>(</a:t>
            </a:r>
            <a:r>
              <a:rPr lang="it-IT" sz="1200" dirty="0" err="1" smtClean="0">
                <a:latin typeface="Times New Roman" panose="02020603050405020304" pitchFamily="18" charset="0"/>
                <a:cs typeface="Times New Roman" panose="02020603050405020304" pitchFamily="18" charset="0"/>
              </a:rPr>
              <a:t>lungh</a:t>
            </a:r>
            <a:r>
              <a:rPr lang="it-IT" sz="1200" dirty="0" smtClean="0">
                <a:latin typeface="Times New Roman" panose="02020603050405020304" pitchFamily="18" charset="0"/>
                <a:cs typeface="Times New Roman" panose="02020603050405020304" pitchFamily="18" charset="0"/>
              </a:rPr>
              <a:t>. </a:t>
            </a:r>
            <a:r>
              <a:rPr lang="it-IT" sz="1200" dirty="0">
                <a:latin typeface="Times New Roman" panose="02020603050405020304" pitchFamily="18" charset="0"/>
                <a:cs typeface="Times New Roman" panose="02020603050405020304" pitchFamily="18" charset="0"/>
              </a:rPr>
              <a:t>x 0,70 m</a:t>
            </a:r>
            <a:r>
              <a:rPr lang="it-IT" sz="1200" dirty="0" smtClean="0">
                <a:latin typeface="Times New Roman" panose="02020603050405020304" pitchFamily="18" charset="0"/>
                <a:cs typeface="Times New Roman" panose="02020603050405020304" pitchFamily="18" charset="0"/>
              </a:rPr>
              <a:t>.)</a:t>
            </a:r>
            <a:r>
              <a:rPr lang="it-IT" sz="1200" dirty="0">
                <a:latin typeface="Times New Roman" panose="02020603050405020304" pitchFamily="18" charset="0"/>
                <a:cs typeface="Times New Roman" panose="02020603050405020304" pitchFamily="18" charset="0"/>
              </a:rPr>
              <a:t/>
            </a:r>
            <a:br>
              <a:rPr lang="it-IT" sz="1200" dirty="0">
                <a:latin typeface="Times New Roman" panose="02020603050405020304" pitchFamily="18" charset="0"/>
                <a:cs typeface="Times New Roman" panose="02020603050405020304" pitchFamily="18" charset="0"/>
              </a:rPr>
            </a:br>
            <a:r>
              <a:rPr lang="it-IT" sz="1200" dirty="0">
                <a:latin typeface="Times New Roman" panose="02020603050405020304" pitchFamily="18" charset="0"/>
                <a:cs typeface="Times New Roman" panose="02020603050405020304" pitchFamily="18" charset="0"/>
              </a:rPr>
              <a:t>c2 = area </a:t>
            </a:r>
            <a:r>
              <a:rPr lang="it-IT" sz="1200" dirty="0" smtClean="0">
                <a:latin typeface="Times New Roman" panose="02020603050405020304" pitchFamily="18" charset="0"/>
                <a:cs typeface="Times New Roman" panose="02020603050405020304" pitchFamily="18" charset="0"/>
              </a:rPr>
              <a:t>corridoio interno (</a:t>
            </a:r>
            <a:r>
              <a:rPr lang="it-IT" sz="1200" dirty="0" err="1" smtClean="0">
                <a:latin typeface="Times New Roman" panose="02020603050405020304" pitchFamily="18" charset="0"/>
                <a:cs typeface="Times New Roman" panose="02020603050405020304" pitchFamily="18" charset="0"/>
              </a:rPr>
              <a:t>lungh</a:t>
            </a:r>
            <a:r>
              <a:rPr lang="it-IT" sz="1200" dirty="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rPr>
              <a:t>x </a:t>
            </a:r>
            <a:r>
              <a:rPr lang="it-IT" sz="1200" dirty="0">
                <a:latin typeface="Times New Roman" panose="02020603050405020304" pitchFamily="18" charset="0"/>
                <a:cs typeface="Times New Roman" panose="02020603050405020304" pitchFamily="18" charset="0"/>
              </a:rPr>
              <a:t>1 </a:t>
            </a:r>
            <a:r>
              <a:rPr lang="it-IT" sz="1200" dirty="0" smtClean="0">
                <a:latin typeface="Times New Roman" panose="02020603050405020304" pitchFamily="18" charset="0"/>
                <a:cs typeface="Times New Roman" panose="02020603050405020304" pitchFamily="18" charset="0"/>
              </a:rPr>
              <a:t>m).</a:t>
            </a:r>
            <a:r>
              <a:rPr lang="it-IT" sz="1200" dirty="0">
                <a:latin typeface="Times New Roman" panose="02020603050405020304" pitchFamily="18" charset="0"/>
                <a:cs typeface="Times New Roman" panose="02020603050405020304" pitchFamily="18" charset="0"/>
              </a:rPr>
              <a:t/>
            </a:r>
            <a:br>
              <a:rPr lang="it-IT" sz="1200" dirty="0">
                <a:latin typeface="Times New Roman" panose="02020603050405020304" pitchFamily="18" charset="0"/>
                <a:cs typeface="Times New Roman" panose="02020603050405020304" pitchFamily="18" charset="0"/>
              </a:rPr>
            </a:br>
            <a:r>
              <a:rPr lang="it-IT" sz="1200" dirty="0">
                <a:latin typeface="Times New Roman" panose="02020603050405020304" pitchFamily="18" charset="0"/>
                <a:cs typeface="Times New Roman" panose="02020603050405020304" pitchFamily="18" charset="0"/>
              </a:rPr>
              <a:t>c = area complessiva di mobilità interna (c1+c2)</a:t>
            </a:r>
            <a:br>
              <a:rPr lang="it-IT" sz="1200" dirty="0">
                <a:latin typeface="Times New Roman" panose="02020603050405020304" pitchFamily="18" charset="0"/>
                <a:cs typeface="Times New Roman" panose="02020603050405020304" pitchFamily="18" charset="0"/>
              </a:rPr>
            </a:br>
            <a:r>
              <a:rPr lang="it-IT" sz="1200" dirty="0">
                <a:latin typeface="Times New Roman" panose="02020603050405020304" pitchFamily="18" charset="0"/>
                <a:cs typeface="Times New Roman" panose="02020603050405020304" pitchFamily="18" charset="0"/>
              </a:rPr>
              <a:t>d = spazio utile per alunni (a-b-c)                           </a:t>
            </a:r>
            <a:br>
              <a:rPr lang="it-IT" sz="1200" dirty="0">
                <a:latin typeface="Times New Roman" panose="02020603050405020304" pitchFamily="18" charset="0"/>
                <a:cs typeface="Times New Roman" panose="02020603050405020304" pitchFamily="18" charset="0"/>
              </a:rPr>
            </a:br>
            <a:r>
              <a:rPr lang="it-IT" sz="1200" dirty="0">
                <a:latin typeface="Times New Roman" panose="02020603050405020304" pitchFamily="18" charset="0"/>
                <a:cs typeface="Times New Roman" panose="02020603050405020304" pitchFamily="18" charset="0"/>
              </a:rPr>
              <a:t>e = spazio individuale alunno (da bocca a </a:t>
            </a:r>
            <a:r>
              <a:rPr lang="it-IT" sz="1200" dirty="0" smtClean="0">
                <a:latin typeface="Times New Roman" panose="02020603050405020304" pitchFamily="18" charset="0"/>
                <a:cs typeface="Times New Roman" panose="02020603050405020304" pitchFamily="18" charset="0"/>
              </a:rPr>
              <a:t>bocca)</a:t>
            </a:r>
            <a:r>
              <a:rPr lang="it-IT" sz="1200" dirty="0">
                <a:latin typeface="Times New Roman" panose="02020603050405020304" pitchFamily="18" charset="0"/>
                <a:cs typeface="Times New Roman" panose="02020603050405020304" pitchFamily="18" charset="0"/>
              </a:rPr>
              <a:t/>
            </a:r>
            <a:br>
              <a:rPr lang="it-IT" sz="1200" dirty="0">
                <a:latin typeface="Times New Roman" panose="02020603050405020304" pitchFamily="18" charset="0"/>
                <a:cs typeface="Times New Roman" panose="02020603050405020304" pitchFamily="18" charset="0"/>
              </a:rPr>
            </a:br>
            <a:r>
              <a:rPr lang="it-IT" sz="1200" dirty="0">
                <a:latin typeface="Times New Roman" panose="02020603050405020304" pitchFamily="18" charset="0"/>
                <a:cs typeface="Times New Roman" panose="02020603050405020304" pitchFamily="18" charset="0"/>
              </a:rPr>
              <a:t>f = numero massimo di alunni</a:t>
            </a:r>
          </a:p>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L’area </a:t>
            </a:r>
            <a:r>
              <a:rPr lang="it-IT" sz="1200" dirty="0">
                <a:latin typeface="Times New Roman" panose="02020603050405020304" pitchFamily="18" charset="0"/>
                <a:cs typeface="Times New Roman" panose="02020603050405020304" pitchFamily="18" charset="0"/>
              </a:rPr>
              <a:t>utile occupata dagli alunni (</a:t>
            </a:r>
            <a:r>
              <a:rPr lang="it-IT" sz="1200" b="1" dirty="0">
                <a:latin typeface="Times New Roman" panose="02020603050405020304" pitchFamily="18" charset="0"/>
                <a:cs typeface="Times New Roman" panose="02020603050405020304" pitchFamily="18" charset="0"/>
              </a:rPr>
              <a:t>d</a:t>
            </a:r>
            <a:r>
              <a:rPr lang="it-IT" sz="1200" dirty="0">
                <a:latin typeface="Times New Roman" panose="02020603050405020304" pitchFamily="18" charset="0"/>
                <a:cs typeface="Times New Roman" panose="02020603050405020304" pitchFamily="18" charset="0"/>
              </a:rPr>
              <a:t>) sarà data da </a:t>
            </a:r>
            <a:r>
              <a:rPr lang="it-IT" sz="1200" b="1" dirty="0">
                <a:latin typeface="Times New Roman" panose="02020603050405020304" pitchFamily="18" charset="0"/>
                <a:cs typeface="Times New Roman" panose="02020603050405020304" pitchFamily="18" charset="0"/>
              </a:rPr>
              <a:t>(a-b-c)</a:t>
            </a:r>
            <a:r>
              <a:rPr lang="it-IT" sz="1200" dirty="0">
                <a:latin typeface="Times New Roman" panose="02020603050405020304" pitchFamily="18" charset="0"/>
                <a:cs typeface="Times New Roman" panose="02020603050405020304" pitchFamily="18" charset="0"/>
              </a:rPr>
              <a:t>.</a:t>
            </a:r>
          </a:p>
          <a:p>
            <a:pPr marL="0" indent="0">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La formula finale per individuare la</a:t>
            </a:r>
            <a:r>
              <a:rPr lang="it-IT" sz="1200" b="1" dirty="0">
                <a:latin typeface="Times New Roman" panose="02020603050405020304" pitchFamily="18" charset="0"/>
                <a:cs typeface="Times New Roman" panose="02020603050405020304" pitchFamily="18" charset="0"/>
              </a:rPr>
              <a:t> capienza </a:t>
            </a:r>
            <a:r>
              <a:rPr lang="it-IT" sz="1200" dirty="0">
                <a:latin typeface="Times New Roman" panose="02020603050405020304" pitchFamily="18" charset="0"/>
                <a:cs typeface="Times New Roman" panose="02020603050405020304" pitchFamily="18" charset="0"/>
              </a:rPr>
              <a:t>sarà data da</a:t>
            </a:r>
            <a:r>
              <a:rPr lang="it-IT" sz="1200" b="1" dirty="0">
                <a:latin typeface="Times New Roman" panose="02020603050405020304" pitchFamily="18" charset="0"/>
                <a:cs typeface="Times New Roman" panose="02020603050405020304" pitchFamily="18" charset="0"/>
              </a:rPr>
              <a:t>: f = d/e</a:t>
            </a:r>
            <a:r>
              <a:rPr lang="it-IT" sz="1200" dirty="0">
                <a:latin typeface="Times New Roman" panose="02020603050405020304" pitchFamily="18" charset="0"/>
                <a:cs typeface="Times New Roman" panose="02020603050405020304" pitchFamily="18" charset="0"/>
              </a:rPr>
              <a:t>, dove e) è lo spazio individuale determinato da bocca a bocca</a:t>
            </a:r>
            <a:r>
              <a:rPr lang="it-IT" sz="1200" dirty="0" smtClean="0">
                <a:latin typeface="Times New Roman" panose="02020603050405020304" pitchFamily="18" charset="0"/>
                <a:cs typeface="Times New Roman" panose="02020603050405020304" pitchFamily="18" charset="0"/>
              </a:rPr>
              <a:t>.</a:t>
            </a:r>
          </a:p>
          <a:p>
            <a:pPr marL="0" indent="0">
              <a:lnSpc>
                <a:spcPct val="100000"/>
              </a:lnSpc>
              <a:spcBef>
                <a:spcPts val="0"/>
              </a:spcBef>
              <a:spcAft>
                <a:spcPts val="0"/>
              </a:spcAft>
              <a:buNone/>
            </a:pPr>
            <a:endParaRPr lang="it-IT" sz="1200" dirty="0">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endParaRPr lang="it-IT" sz="1200" dirty="0">
              <a:latin typeface="Times New Roman" panose="02020603050405020304" pitchFamily="18" charset="0"/>
              <a:cs typeface="Times New Roman" panose="02020603050405020304" pitchFamily="18" charset="0"/>
            </a:endParaRPr>
          </a:p>
        </p:txBody>
      </p:sp>
      <p:sp>
        <p:nvSpPr>
          <p:cNvPr id="4" name="Segnaposto numero diapositiva 3"/>
          <p:cNvSpPr>
            <a:spLocks noGrp="1"/>
          </p:cNvSpPr>
          <p:nvPr>
            <p:ph type="sldNum" sz="quarter" idx="12"/>
          </p:nvPr>
        </p:nvSpPr>
        <p:spPr/>
        <p:txBody>
          <a:bodyPr/>
          <a:lstStyle/>
          <a:p>
            <a:fld id="{D57F1E4F-1CFF-5643-939E-02111984F565}" type="slidenum">
              <a:rPr lang="en-US" smtClean="0"/>
              <a:t>34</a:t>
            </a:fld>
            <a:endParaRPr lang="en-US" dirty="0"/>
          </a:p>
        </p:txBody>
      </p:sp>
    </p:spTree>
    <p:extLst>
      <p:ext uri="{BB962C8B-B14F-4D97-AF65-F5344CB8AC3E}">
        <p14:creationId xmlns:p14="http://schemas.microsoft.com/office/powerpoint/2010/main" val="3292054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9489" y="255182"/>
            <a:ext cx="11674548" cy="669851"/>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a:t>RELAZIONE TECNICO-ILLUSTRATIVA </a:t>
            </a:r>
            <a:r>
              <a:rPr lang="it-IT" sz="3600" dirty="0" smtClean="0"/>
              <a:t>2</a:t>
            </a:r>
            <a:endParaRPr lang="it-IT" sz="3600" dirty="0"/>
          </a:p>
        </p:txBody>
      </p:sp>
      <p:sp>
        <p:nvSpPr>
          <p:cNvPr id="3" name="Segnaposto contenuto 2"/>
          <p:cNvSpPr>
            <a:spLocks noGrp="1"/>
          </p:cNvSpPr>
          <p:nvPr>
            <p:ph sz="half" idx="1"/>
          </p:nvPr>
        </p:nvSpPr>
        <p:spPr>
          <a:xfrm>
            <a:off x="159488" y="1073888"/>
            <a:ext cx="11674548" cy="5235472"/>
          </a:xfrm>
        </p:spPr>
        <p:txBody>
          <a:bodyPr>
            <a:normAutofit lnSpcReduction="10000"/>
          </a:bodyPr>
          <a:lstStyle/>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Norme </a:t>
            </a:r>
            <a:r>
              <a:rPr lang="it-IT" sz="1200" dirty="0">
                <a:latin typeface="Times New Roman" panose="02020603050405020304" pitchFamily="18" charset="0"/>
                <a:cs typeface="Times New Roman" panose="02020603050405020304" pitchFamily="18" charset="0"/>
              </a:rPr>
              <a:t>cogenti (distinte dalle raccomandazioni) per individuare </a:t>
            </a:r>
            <a:r>
              <a:rPr lang="it-IT" sz="1200" dirty="0" smtClean="0">
                <a:latin typeface="Times New Roman" panose="02020603050405020304" pitchFamily="18" charset="0"/>
                <a:cs typeface="Times New Roman" panose="02020603050405020304" pitchFamily="18" charset="0"/>
              </a:rPr>
              <a:t>la capienza </a:t>
            </a:r>
            <a:r>
              <a:rPr lang="it-IT" sz="1200" dirty="0">
                <a:latin typeface="Times New Roman" panose="02020603050405020304" pitchFamily="18" charset="0"/>
                <a:cs typeface="Times New Roman" panose="02020603050405020304" pitchFamily="18" charset="0"/>
              </a:rPr>
              <a:t>dei </a:t>
            </a:r>
            <a:r>
              <a:rPr lang="it-IT" sz="1200" dirty="0" smtClean="0">
                <a:latin typeface="Times New Roman" panose="02020603050405020304" pitchFamily="18" charset="0"/>
                <a:cs typeface="Times New Roman" panose="02020603050405020304" pitchFamily="18" charset="0"/>
              </a:rPr>
              <a:t>locali</a:t>
            </a:r>
          </a:p>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Nella </a:t>
            </a:r>
            <a:r>
              <a:rPr lang="it-IT" sz="1200" dirty="0">
                <a:latin typeface="Times New Roman" panose="02020603050405020304" pitchFamily="18" charset="0"/>
                <a:cs typeface="Times New Roman" panose="02020603050405020304" pitchFamily="18" charset="0"/>
              </a:rPr>
              <a:t>sua I^ parte, il Manuale operativo si è posto l’obiettivo di articolare operativamente </a:t>
            </a:r>
            <a:r>
              <a:rPr lang="it-IT" sz="1200" dirty="0" smtClean="0">
                <a:latin typeface="Times New Roman" panose="02020603050405020304" pitchFamily="18" charset="0"/>
                <a:cs typeface="Times New Roman" panose="02020603050405020304" pitchFamily="18" charset="0"/>
              </a:rPr>
              <a:t>le indicazioni </a:t>
            </a:r>
            <a:r>
              <a:rPr lang="it-IT" sz="1200" dirty="0">
                <a:latin typeface="Times New Roman" panose="02020603050405020304" pitchFamily="18" charset="0"/>
                <a:cs typeface="Times New Roman" panose="02020603050405020304" pitchFamily="18" charset="0"/>
              </a:rPr>
              <a:t>fornite dai Documenti tecnici del CTS (allegati ai verbali n. 82 del 28/5/2020 e n. 90 del</a:t>
            </a:r>
          </a:p>
          <a:p>
            <a:pPr marL="0" indent="0">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23/6/2020), nonché dal Piano Scuola 2020-2021 del Ministero dell’Istruzione (26/6/2020). Le </a:t>
            </a:r>
            <a:r>
              <a:rPr lang="it-IT" sz="1200" dirty="0" smtClean="0">
                <a:latin typeface="Times New Roman" panose="02020603050405020304" pitchFamily="18" charset="0"/>
                <a:cs typeface="Times New Roman" panose="02020603050405020304" pitchFamily="18" charset="0"/>
              </a:rPr>
              <a:t>indicazioni che </a:t>
            </a:r>
            <a:r>
              <a:rPr lang="it-IT" sz="1200" dirty="0">
                <a:latin typeface="Times New Roman" panose="02020603050405020304" pitchFamily="18" charset="0"/>
                <a:cs typeface="Times New Roman" panose="02020603050405020304" pitchFamily="18" charset="0"/>
              </a:rPr>
              <a:t>vanno certamente rispettate sono quelle fornite dal CTS (distanziamento di almeno 1 m tra </a:t>
            </a:r>
            <a:r>
              <a:rPr lang="it-IT" sz="1200" dirty="0" smtClean="0">
                <a:latin typeface="Times New Roman" panose="02020603050405020304" pitchFamily="18" charset="0"/>
                <a:cs typeface="Times New Roman" panose="02020603050405020304" pitchFamily="18" charset="0"/>
              </a:rPr>
              <a:t>le rime buccali degli </a:t>
            </a:r>
            <a:r>
              <a:rPr lang="it-IT" sz="1200" dirty="0">
                <a:latin typeface="Times New Roman" panose="02020603050405020304" pitchFamily="18" charset="0"/>
                <a:cs typeface="Times New Roman" panose="02020603050405020304" pitchFamily="18" charset="0"/>
              </a:rPr>
              <a:t>allievi </a:t>
            </a:r>
            <a:r>
              <a:rPr lang="it-IT" sz="1200" dirty="0" smtClean="0">
                <a:latin typeface="Times New Roman" panose="02020603050405020304" pitchFamily="18" charset="0"/>
                <a:cs typeface="Times New Roman" panose="02020603050405020304" pitchFamily="18" charset="0"/>
              </a:rPr>
              <a:t>e di </a:t>
            </a:r>
            <a:r>
              <a:rPr lang="it-IT" sz="1200" dirty="0">
                <a:latin typeface="Times New Roman" panose="02020603050405020304" pitchFamily="18" charset="0"/>
                <a:cs typeface="Times New Roman" panose="02020603050405020304" pitchFamily="18" charset="0"/>
              </a:rPr>
              <a:t>almeno 2 m tra l’insegnante e i banchi più prossimi alla cattedra) e quelle che si possono </a:t>
            </a:r>
            <a:r>
              <a:rPr lang="it-IT" sz="1200" dirty="0" smtClean="0">
                <a:latin typeface="Times New Roman" panose="02020603050405020304" pitchFamily="18" charset="0"/>
                <a:cs typeface="Times New Roman" panose="02020603050405020304" pitchFamily="18" charset="0"/>
              </a:rPr>
              <a:t>desumere dall’applicazione </a:t>
            </a:r>
            <a:r>
              <a:rPr lang="it-IT" sz="1200" dirty="0">
                <a:latin typeface="Times New Roman" panose="02020603050405020304" pitchFamily="18" charset="0"/>
                <a:cs typeface="Times New Roman" panose="02020603050405020304" pitchFamily="18" charset="0"/>
              </a:rPr>
              <a:t>del </a:t>
            </a:r>
            <a:r>
              <a:rPr lang="it-IT" sz="1200" dirty="0" err="1">
                <a:latin typeface="Times New Roman" panose="02020603050405020304" pitchFamily="18" charset="0"/>
                <a:cs typeface="Times New Roman" panose="02020603050405020304" pitchFamily="18" charset="0"/>
              </a:rPr>
              <a:t>D.Lgs.</a:t>
            </a:r>
            <a:r>
              <a:rPr lang="it-IT" sz="1200" dirty="0">
                <a:latin typeface="Times New Roman" panose="02020603050405020304" pitchFamily="18" charset="0"/>
                <a:cs typeface="Times New Roman" panose="02020603050405020304" pitchFamily="18" charset="0"/>
              </a:rPr>
              <a:t> 81/2008 (corridoi tra le colonne dei banchi per agevolare l’uscita in sicurezza </a:t>
            </a:r>
            <a:r>
              <a:rPr lang="it-IT" sz="1200" dirty="0" smtClean="0">
                <a:latin typeface="Times New Roman" panose="02020603050405020304" pitchFamily="18" charset="0"/>
                <a:cs typeface="Times New Roman" panose="02020603050405020304" pitchFamily="18" charset="0"/>
              </a:rPr>
              <a:t>in caso d’emergenza). </a:t>
            </a:r>
            <a:r>
              <a:rPr lang="it-IT" sz="1200" dirty="0">
                <a:latin typeface="Times New Roman" panose="02020603050405020304" pitchFamily="18" charset="0"/>
                <a:cs typeface="Times New Roman" panose="02020603050405020304" pitchFamily="18" charset="0"/>
              </a:rPr>
              <a:t>La dimensione minima di 60 cm per i corridoi tra le colonne è data </a:t>
            </a:r>
            <a:r>
              <a:rPr lang="it-IT" sz="1200" dirty="0" smtClean="0">
                <a:latin typeface="Times New Roman" panose="02020603050405020304" pitchFamily="18" charset="0"/>
                <a:cs typeface="Times New Roman" panose="02020603050405020304" pitchFamily="18" charset="0"/>
              </a:rPr>
              <a:t>come raccomandazione (peraltro </a:t>
            </a:r>
            <a:r>
              <a:rPr lang="it-IT" sz="1200" dirty="0">
                <a:latin typeface="Times New Roman" panose="02020603050405020304" pitchFamily="18" charset="0"/>
                <a:cs typeface="Times New Roman" panose="02020603050405020304" pitchFamily="18" charset="0"/>
              </a:rPr>
              <a:t>approvata dal Comando regionale dei Vigili del </a:t>
            </a:r>
            <a:r>
              <a:rPr lang="it-IT" sz="1200" dirty="0" smtClean="0">
                <a:latin typeface="Times New Roman" panose="02020603050405020304" pitchFamily="18" charset="0"/>
                <a:cs typeface="Times New Roman" panose="02020603050405020304" pitchFamily="18" charset="0"/>
              </a:rPr>
              <a:t>fuoco.</a:t>
            </a:r>
          </a:p>
          <a:p>
            <a:pPr marL="0" indent="0">
              <a:lnSpc>
                <a:spcPct val="100000"/>
              </a:lnSpc>
              <a:spcBef>
                <a:spcPts val="0"/>
              </a:spcBef>
              <a:spcAft>
                <a:spcPts val="0"/>
              </a:spcAft>
              <a:buNone/>
            </a:pPr>
            <a:endParaRPr lang="it-IT" sz="1200" u="sng" dirty="0">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u="sng" dirty="0" smtClean="0">
                <a:latin typeface="Times New Roman" panose="02020603050405020304" pitchFamily="18" charset="0"/>
                <a:cs typeface="Times New Roman" panose="02020603050405020304" pitchFamily="18" charset="0"/>
              </a:rPr>
              <a:t>Esempio </a:t>
            </a:r>
            <a:r>
              <a:rPr lang="it-IT" sz="1200" u="sng" dirty="0">
                <a:latin typeface="Times New Roman" panose="02020603050405020304" pitchFamily="18" charset="0"/>
                <a:cs typeface="Times New Roman" panose="02020603050405020304" pitchFamily="18" charset="0"/>
              </a:rPr>
              <a:t>aula standard</a:t>
            </a:r>
            <a:r>
              <a:rPr lang="it-IT" sz="1200" u="sng" dirty="0" smtClean="0">
                <a:latin typeface="Times New Roman" panose="02020603050405020304" pitchFamily="18" charset="0"/>
                <a:cs typeface="Times New Roman" panose="02020603050405020304" pitchFamily="18" charset="0"/>
              </a:rPr>
              <a:t>:</a:t>
            </a:r>
          </a:p>
          <a:p>
            <a:pPr marL="0" indent="0">
              <a:lnSpc>
                <a:spcPct val="100000"/>
              </a:lnSpc>
              <a:spcBef>
                <a:spcPts val="0"/>
              </a:spcBef>
              <a:spcAft>
                <a:spcPts val="0"/>
              </a:spcAft>
              <a:buNone/>
            </a:pPr>
            <a:r>
              <a:rPr lang="it-IT" sz="1200" dirty="0" smtClean="0">
                <a:solidFill>
                  <a:srgbClr val="FF0000"/>
                </a:solidFill>
                <a:latin typeface="Times New Roman" panose="02020603050405020304" pitchFamily="18" charset="0"/>
                <a:cs typeface="Times New Roman" panose="02020603050405020304" pitchFamily="18" charset="0"/>
              </a:rPr>
              <a:t>IPOTESI 1: due vie di fuga laterali ed un corridoio di fuga centrale</a:t>
            </a:r>
            <a:endParaRPr lang="it-IT" sz="1200" dirty="0">
              <a:solidFill>
                <a:srgbClr val="FF0000"/>
              </a:solidFill>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aula di scuola con le seguenti dimensioni: larghezza m. </a:t>
            </a:r>
            <a:r>
              <a:rPr lang="it-IT" sz="1200" dirty="0" smtClean="0">
                <a:latin typeface="Times New Roman" panose="02020603050405020304" pitchFamily="18" charset="0"/>
                <a:cs typeface="Times New Roman" panose="02020603050405020304" pitchFamily="18" charset="0"/>
              </a:rPr>
              <a:t>7,00_ </a:t>
            </a:r>
            <a:r>
              <a:rPr lang="it-IT" sz="1200" dirty="0">
                <a:latin typeface="Times New Roman" panose="02020603050405020304" pitchFamily="18" charset="0"/>
                <a:cs typeface="Times New Roman" panose="02020603050405020304" pitchFamily="18" charset="0"/>
              </a:rPr>
              <a:t>lunghezza m. </a:t>
            </a:r>
            <a:r>
              <a:rPr lang="it-IT" sz="1200" dirty="0" smtClean="0">
                <a:latin typeface="Times New Roman" panose="02020603050405020304" pitchFamily="18" charset="0"/>
                <a:cs typeface="Times New Roman" panose="02020603050405020304" pitchFamily="18" charset="0"/>
              </a:rPr>
              <a:t>6,00 </a:t>
            </a:r>
            <a:r>
              <a:rPr lang="it-IT" sz="1200" dirty="0">
                <a:latin typeface="Times New Roman" panose="02020603050405020304" pitchFamily="18" charset="0"/>
                <a:cs typeface="Times New Roman" panose="02020603050405020304" pitchFamily="18" charset="0"/>
              </a:rPr>
              <a:t>pari a mq </a:t>
            </a:r>
            <a:r>
              <a:rPr lang="it-IT" sz="1200" b="1" dirty="0">
                <a:latin typeface="Times New Roman" panose="02020603050405020304" pitchFamily="18" charset="0"/>
                <a:cs typeface="Times New Roman" panose="02020603050405020304" pitchFamily="18" charset="0"/>
              </a:rPr>
              <a:t>42,00</a:t>
            </a:r>
            <a:r>
              <a:rPr lang="it-IT" sz="1200" dirty="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rPr>
              <a:t>lordi</a:t>
            </a:r>
            <a:endParaRPr lang="it-IT" sz="1200" dirty="0">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l’area </a:t>
            </a:r>
            <a:r>
              <a:rPr lang="it-IT" sz="1200" dirty="0">
                <a:latin typeface="Times New Roman" panose="02020603050405020304" pitchFamily="18" charset="0"/>
                <a:cs typeface="Times New Roman" panose="02020603050405020304" pitchFamily="18" charset="0"/>
              </a:rPr>
              <a:t>dei due corridoi laterali sarà di </a:t>
            </a:r>
            <a:r>
              <a:rPr lang="it-IT" sz="1200" dirty="0" smtClean="0">
                <a:latin typeface="Times New Roman" panose="02020603050405020304" pitchFamily="18" charset="0"/>
                <a:cs typeface="Times New Roman" panose="02020603050405020304" pitchFamily="18" charset="0"/>
              </a:rPr>
              <a:t> 8,40 mq </a:t>
            </a:r>
            <a:r>
              <a:rPr lang="it-IT" sz="1200" dirty="0">
                <a:latin typeface="Times New Roman" panose="02020603050405020304" pitchFamily="18" charset="0"/>
                <a:cs typeface="Times New Roman" panose="02020603050405020304" pitchFamily="18" charset="0"/>
              </a:rPr>
              <a:t>(m. </a:t>
            </a:r>
            <a:r>
              <a:rPr lang="it-IT" sz="1200" dirty="0" smtClean="0">
                <a:latin typeface="Times New Roman" panose="02020603050405020304" pitchFamily="18" charset="0"/>
                <a:cs typeface="Times New Roman" panose="02020603050405020304" pitchFamily="18" charset="0"/>
              </a:rPr>
              <a:t>6,00x </a:t>
            </a:r>
            <a:r>
              <a:rPr lang="it-IT" sz="1200" dirty="0">
                <a:latin typeface="Times New Roman" panose="02020603050405020304" pitchFamily="18" charset="0"/>
                <a:cs typeface="Times New Roman" panose="02020603050405020304" pitchFamily="18" charset="0"/>
              </a:rPr>
              <a:t>m. 0,70 x 2</a:t>
            </a:r>
            <a:r>
              <a:rPr lang="it-IT" sz="1200" dirty="0" smtClean="0">
                <a:latin typeface="Times New Roman" panose="02020603050405020304" pitchFamily="18" charset="0"/>
                <a:cs typeface="Times New Roman" panose="02020603050405020304" pitchFamily="18" charset="0"/>
              </a:rPr>
              <a:t>)</a:t>
            </a:r>
          </a:p>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l’area </a:t>
            </a:r>
            <a:r>
              <a:rPr lang="it-IT" sz="1200" dirty="0">
                <a:latin typeface="Times New Roman" panose="02020603050405020304" pitchFamily="18" charset="0"/>
                <a:cs typeface="Times New Roman" panose="02020603050405020304" pitchFamily="18" charset="0"/>
              </a:rPr>
              <a:t>del corridoio interno sarà di </a:t>
            </a:r>
            <a:r>
              <a:rPr lang="it-IT" sz="1200" dirty="0" smtClean="0">
                <a:latin typeface="Times New Roman" panose="02020603050405020304" pitchFamily="18" charset="0"/>
                <a:cs typeface="Times New Roman" panose="02020603050405020304" pitchFamily="18" charset="0"/>
              </a:rPr>
              <a:t>6,00 </a:t>
            </a:r>
            <a:r>
              <a:rPr lang="it-IT" sz="1200" dirty="0">
                <a:latin typeface="Times New Roman" panose="02020603050405020304" pitchFamily="18" charset="0"/>
                <a:cs typeface="Times New Roman" panose="02020603050405020304" pitchFamily="18" charset="0"/>
              </a:rPr>
              <a:t>mq (m. </a:t>
            </a:r>
            <a:r>
              <a:rPr lang="it-IT" sz="1200" dirty="0" smtClean="0">
                <a:latin typeface="Times New Roman" panose="02020603050405020304" pitchFamily="18" charset="0"/>
                <a:cs typeface="Times New Roman" panose="02020603050405020304" pitchFamily="18" charset="0"/>
              </a:rPr>
              <a:t>6,00 </a:t>
            </a:r>
            <a:r>
              <a:rPr lang="it-IT" sz="1200" dirty="0">
                <a:latin typeface="Times New Roman" panose="02020603050405020304" pitchFamily="18" charset="0"/>
                <a:cs typeface="Times New Roman" panose="02020603050405020304" pitchFamily="18" charset="0"/>
              </a:rPr>
              <a:t>x m.1</a:t>
            </a:r>
            <a:r>
              <a:rPr lang="it-IT" sz="1200" dirty="0" smtClean="0">
                <a:latin typeface="Times New Roman" panose="02020603050405020304" pitchFamily="18" charset="0"/>
                <a:cs typeface="Times New Roman" panose="02020603050405020304" pitchFamily="18" charset="0"/>
              </a:rPr>
              <a:t>)</a:t>
            </a:r>
            <a:endParaRPr lang="it-IT" sz="1200" dirty="0">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l’area </a:t>
            </a:r>
            <a:r>
              <a:rPr lang="it-IT" sz="1200" dirty="0">
                <a:latin typeface="Times New Roman" panose="02020603050405020304" pitchFamily="18" charset="0"/>
                <a:cs typeface="Times New Roman" panose="02020603050405020304" pitchFamily="18" charset="0"/>
              </a:rPr>
              <a:t>complessiva dei corridoi riservata alla mobilità sarà pertanto </a:t>
            </a:r>
            <a:r>
              <a:rPr lang="it-IT" sz="1200" b="1" dirty="0" smtClean="0">
                <a:latin typeface="Times New Roman" panose="02020603050405020304" pitchFamily="18" charset="0"/>
                <a:cs typeface="Times New Roman" panose="02020603050405020304" pitchFamily="18" charset="0"/>
              </a:rPr>
              <a:t>14,40</a:t>
            </a:r>
            <a:r>
              <a:rPr lang="it-IT" sz="1200" dirty="0" smtClean="0">
                <a:latin typeface="Times New Roman" panose="02020603050405020304" pitchFamily="18" charset="0"/>
                <a:cs typeface="Times New Roman" panose="02020603050405020304" pitchFamily="18" charset="0"/>
              </a:rPr>
              <a:t> </a:t>
            </a:r>
            <a:r>
              <a:rPr lang="it-IT" sz="1200" dirty="0">
                <a:latin typeface="Times New Roman" panose="02020603050405020304" pitchFamily="18" charset="0"/>
                <a:cs typeface="Times New Roman" panose="02020603050405020304" pitchFamily="18" charset="0"/>
              </a:rPr>
              <a:t>mq (</a:t>
            </a:r>
            <a:r>
              <a:rPr lang="it-IT" sz="1200" dirty="0" smtClean="0">
                <a:latin typeface="Times New Roman" panose="02020603050405020304" pitchFamily="18" charset="0"/>
                <a:cs typeface="Times New Roman" panose="02020603050405020304" pitchFamily="18" charset="0"/>
              </a:rPr>
              <a:t>mq 8,40 </a:t>
            </a:r>
            <a:r>
              <a:rPr lang="it-IT" sz="1200" dirty="0">
                <a:latin typeface="Times New Roman" panose="02020603050405020304" pitchFamily="18" charset="0"/>
                <a:cs typeface="Times New Roman" panose="02020603050405020304" pitchFamily="18" charset="0"/>
              </a:rPr>
              <a:t>+ mq </a:t>
            </a:r>
            <a:r>
              <a:rPr lang="it-IT" sz="1200" dirty="0" smtClean="0">
                <a:latin typeface="Times New Roman" panose="02020603050405020304" pitchFamily="18" charset="0"/>
                <a:cs typeface="Times New Roman" panose="02020603050405020304" pitchFamily="18" charset="0"/>
              </a:rPr>
              <a:t>6,00)</a:t>
            </a:r>
          </a:p>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l’area occupata dalla cattedra sarà di </a:t>
            </a:r>
            <a:r>
              <a:rPr lang="it-IT" sz="1200" b="1" dirty="0" smtClean="0">
                <a:latin typeface="Times New Roman" panose="02020603050405020304" pitchFamily="18" charset="0"/>
                <a:cs typeface="Times New Roman" panose="02020603050405020304" pitchFamily="18" charset="0"/>
              </a:rPr>
              <a:t>6,28</a:t>
            </a:r>
            <a:r>
              <a:rPr lang="it-IT" sz="1200" dirty="0" smtClean="0">
                <a:latin typeface="Times New Roman" panose="02020603050405020304" pitchFamily="18" charset="0"/>
                <a:cs typeface="Times New Roman" panose="02020603050405020304" pitchFamily="18" charset="0"/>
              </a:rPr>
              <a:t> mq (raggio m. 2,00: r x r x 3,14:2 essendo un semicerchio) </a:t>
            </a:r>
            <a:endParaRPr lang="it-IT" sz="1200" dirty="0">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L’area utile occupata </a:t>
            </a:r>
            <a:r>
              <a:rPr lang="it-IT" sz="1200" dirty="0" smtClean="0">
                <a:latin typeface="Times New Roman" panose="02020603050405020304" pitchFamily="18" charset="0"/>
                <a:cs typeface="Times New Roman" panose="02020603050405020304" pitchFamily="18" charset="0"/>
              </a:rPr>
              <a:t>dagli </a:t>
            </a:r>
            <a:r>
              <a:rPr lang="it-IT" sz="1200" dirty="0">
                <a:latin typeface="Times New Roman" panose="02020603050405020304" pitchFamily="18" charset="0"/>
                <a:cs typeface="Times New Roman" panose="02020603050405020304" pitchFamily="18" charset="0"/>
              </a:rPr>
              <a:t>alunni sarà pari a mq </a:t>
            </a:r>
            <a:r>
              <a:rPr lang="it-IT" sz="1200" b="1" dirty="0" smtClean="0">
                <a:latin typeface="Times New Roman" panose="02020603050405020304" pitchFamily="18" charset="0"/>
                <a:cs typeface="Times New Roman" panose="02020603050405020304" pitchFamily="18" charset="0"/>
              </a:rPr>
              <a:t>21,32</a:t>
            </a:r>
            <a:r>
              <a:rPr lang="it-IT" sz="1200" dirty="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rPr>
              <a:t>(42,00 mq-14,40 mq- 6,28 mq)</a:t>
            </a:r>
            <a:endParaRPr lang="it-IT" sz="1200" dirty="0">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Considerato </a:t>
            </a:r>
            <a:r>
              <a:rPr lang="it-IT" sz="1200" dirty="0" smtClean="0">
                <a:latin typeface="Times New Roman" panose="02020603050405020304" pitchFamily="18" charset="0"/>
                <a:cs typeface="Times New Roman" panose="02020603050405020304" pitchFamily="18" charset="0"/>
              </a:rPr>
              <a:t>lo </a:t>
            </a:r>
            <a:r>
              <a:rPr lang="it-IT" sz="1200" dirty="0">
                <a:latin typeface="Times New Roman" panose="02020603050405020304" pitchFamily="18" charset="0"/>
                <a:cs typeface="Times New Roman" panose="02020603050405020304" pitchFamily="18" charset="0"/>
              </a:rPr>
              <a:t>spazio </a:t>
            </a:r>
            <a:r>
              <a:rPr lang="it-IT" sz="1200" dirty="0" smtClean="0">
                <a:latin typeface="Times New Roman" panose="02020603050405020304" pitchFamily="18" charset="0"/>
                <a:cs typeface="Times New Roman" panose="02020603050405020304" pitchFamily="18" charset="0"/>
              </a:rPr>
              <a:t>personale, </a:t>
            </a:r>
            <a:r>
              <a:rPr lang="it-IT" sz="1200" dirty="0">
                <a:latin typeface="Times New Roman" panose="02020603050405020304" pitchFamily="18" charset="0"/>
                <a:cs typeface="Times New Roman" panose="02020603050405020304" pitchFamily="18" charset="0"/>
              </a:rPr>
              <a:t>nell’area utile dell’aula potrà esserci una capienza massima di </a:t>
            </a:r>
            <a:r>
              <a:rPr lang="it-IT" sz="1200" b="1" dirty="0" smtClean="0">
                <a:latin typeface="Times New Roman" panose="02020603050405020304" pitchFamily="18" charset="0"/>
                <a:cs typeface="Times New Roman" panose="02020603050405020304" pitchFamily="18" charset="0"/>
              </a:rPr>
              <a:t>22</a:t>
            </a:r>
            <a:r>
              <a:rPr lang="it-IT" sz="1200" dirty="0">
                <a:latin typeface="Times New Roman" panose="02020603050405020304" pitchFamily="18" charset="0"/>
                <a:cs typeface="Times New Roman" panose="02020603050405020304" pitchFamily="18" charset="0"/>
              </a:rPr>
              <a:t> alunni </a:t>
            </a:r>
            <a:r>
              <a:rPr lang="it-IT" sz="1200" dirty="0" smtClean="0">
                <a:latin typeface="Times New Roman" panose="02020603050405020304" pitchFamily="18" charset="0"/>
                <a:cs typeface="Times New Roman" panose="02020603050405020304" pitchFamily="18" charset="0"/>
              </a:rPr>
              <a:t>(21,32/1), attestabile a 20 alunni. </a:t>
            </a:r>
            <a:r>
              <a:rPr lang="it-IT" sz="1200" dirty="0">
                <a:latin typeface="Times New Roman" panose="02020603050405020304" pitchFamily="18" charset="0"/>
                <a:cs typeface="Times New Roman" panose="02020603050405020304" pitchFamily="18" charset="0"/>
              </a:rPr>
              <a:t> </a:t>
            </a:r>
            <a:endParaRPr lang="it-IT" sz="1200" dirty="0" smtClean="0">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endParaRPr lang="it-IT" sz="1200" dirty="0">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dirty="0" smtClean="0">
                <a:solidFill>
                  <a:srgbClr val="FF0000"/>
                </a:solidFill>
                <a:latin typeface="Times New Roman" panose="02020603050405020304" pitchFamily="18" charset="0"/>
                <a:cs typeface="Times New Roman" panose="02020603050405020304" pitchFamily="18" charset="0"/>
              </a:rPr>
              <a:t>IPOTESI 2: vie di fuga tra i banchi ed un corridoio di fuga dx</a:t>
            </a:r>
            <a:endParaRPr lang="it-IT" sz="1200" dirty="0">
              <a:solidFill>
                <a:srgbClr val="FF0000"/>
              </a:solidFill>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aula di scuola con le seguenti dimensioni: larghezza m. 7,00_ lunghezza m. 6,00 pari a mq </a:t>
            </a:r>
            <a:r>
              <a:rPr lang="it-IT" sz="1200" b="1" dirty="0">
                <a:latin typeface="Times New Roman" panose="02020603050405020304" pitchFamily="18" charset="0"/>
                <a:cs typeface="Times New Roman" panose="02020603050405020304" pitchFamily="18" charset="0"/>
              </a:rPr>
              <a:t>42,00</a:t>
            </a:r>
            <a:r>
              <a:rPr lang="it-IT" sz="1200" dirty="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rPr>
              <a:t>lordi</a:t>
            </a:r>
            <a:endParaRPr lang="it-IT" sz="1200" dirty="0">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l’area dei </a:t>
            </a:r>
            <a:r>
              <a:rPr lang="it-IT" sz="1200" dirty="0" smtClean="0">
                <a:latin typeface="Times New Roman" panose="02020603050405020304" pitchFamily="18" charset="0"/>
                <a:cs typeface="Times New Roman" panose="02020603050405020304" pitchFamily="18" charset="0"/>
              </a:rPr>
              <a:t>quattro corridoi interni tra i banchi </a:t>
            </a:r>
            <a:r>
              <a:rPr lang="it-IT" sz="1200" dirty="0">
                <a:latin typeface="Times New Roman" panose="02020603050405020304" pitchFamily="18" charset="0"/>
                <a:cs typeface="Times New Roman" panose="02020603050405020304" pitchFamily="18" charset="0"/>
              </a:rPr>
              <a:t>sarà di  </a:t>
            </a:r>
            <a:r>
              <a:rPr lang="it-IT" sz="1200" dirty="0" smtClean="0">
                <a:latin typeface="Times New Roman" panose="02020603050405020304" pitchFamily="18" charset="0"/>
                <a:cs typeface="Times New Roman" panose="02020603050405020304" pitchFamily="18" charset="0"/>
              </a:rPr>
              <a:t>9,60 </a:t>
            </a:r>
            <a:r>
              <a:rPr lang="it-IT" sz="1200" dirty="0">
                <a:latin typeface="Times New Roman" panose="02020603050405020304" pitchFamily="18" charset="0"/>
                <a:cs typeface="Times New Roman" panose="02020603050405020304" pitchFamily="18" charset="0"/>
              </a:rPr>
              <a:t>mq (m. </a:t>
            </a:r>
            <a:r>
              <a:rPr lang="it-IT" sz="1200" dirty="0" smtClean="0">
                <a:latin typeface="Times New Roman" panose="02020603050405020304" pitchFamily="18" charset="0"/>
                <a:cs typeface="Times New Roman" panose="02020603050405020304" pitchFamily="18" charset="0"/>
              </a:rPr>
              <a:t>4,00 [non si calcolano i m. 6,00 perché la via di fuga non arriva fino al lato opposto, si calcola al netto dei 2mt del raggio cattedra] x </a:t>
            </a:r>
            <a:r>
              <a:rPr lang="it-IT" sz="1200" dirty="0">
                <a:latin typeface="Times New Roman" panose="02020603050405020304" pitchFamily="18" charset="0"/>
                <a:cs typeface="Times New Roman" panose="02020603050405020304" pitchFamily="18" charset="0"/>
              </a:rPr>
              <a:t>m. </a:t>
            </a:r>
            <a:r>
              <a:rPr lang="it-IT" sz="1200" dirty="0" smtClean="0">
                <a:latin typeface="Times New Roman" panose="02020603050405020304" pitchFamily="18" charset="0"/>
                <a:cs typeface="Times New Roman" panose="02020603050405020304" pitchFamily="18" charset="0"/>
              </a:rPr>
              <a:t>0,60 </a:t>
            </a:r>
            <a:r>
              <a:rPr lang="it-IT" sz="1200" dirty="0">
                <a:latin typeface="Times New Roman" panose="02020603050405020304" pitchFamily="18" charset="0"/>
                <a:cs typeface="Times New Roman" panose="02020603050405020304" pitchFamily="18" charset="0"/>
              </a:rPr>
              <a:t>x </a:t>
            </a:r>
            <a:r>
              <a:rPr lang="it-IT" sz="1200" dirty="0" smtClean="0">
                <a:latin typeface="Times New Roman" panose="02020603050405020304" pitchFamily="18" charset="0"/>
                <a:cs typeface="Times New Roman" panose="02020603050405020304" pitchFamily="18" charset="0"/>
              </a:rPr>
              <a:t>4)</a:t>
            </a:r>
          </a:p>
          <a:p>
            <a:pPr marL="0" indent="0">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l’area del corridoio </a:t>
            </a:r>
            <a:r>
              <a:rPr lang="it-IT" sz="1200" dirty="0" smtClean="0">
                <a:latin typeface="Times New Roman" panose="02020603050405020304" pitchFamily="18" charset="0"/>
                <a:cs typeface="Times New Roman" panose="02020603050405020304" pitchFamily="18" charset="0"/>
              </a:rPr>
              <a:t>sul lato dx» </a:t>
            </a:r>
            <a:r>
              <a:rPr lang="it-IT" sz="1200" dirty="0">
                <a:latin typeface="Times New Roman" panose="02020603050405020304" pitchFamily="18" charset="0"/>
                <a:cs typeface="Times New Roman" panose="02020603050405020304" pitchFamily="18" charset="0"/>
              </a:rPr>
              <a:t>sarà di 6,00 mq (m. 6,00 x m.1</a:t>
            </a:r>
            <a:r>
              <a:rPr lang="it-IT" sz="1200" dirty="0" smtClean="0">
                <a:latin typeface="Times New Roman" panose="02020603050405020304" pitchFamily="18" charset="0"/>
                <a:cs typeface="Times New Roman" panose="02020603050405020304" pitchFamily="18" charset="0"/>
              </a:rPr>
              <a:t>)</a:t>
            </a:r>
          </a:p>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l’area </a:t>
            </a:r>
            <a:r>
              <a:rPr lang="it-IT" sz="1200" dirty="0">
                <a:latin typeface="Times New Roman" panose="02020603050405020304" pitchFamily="18" charset="0"/>
                <a:cs typeface="Times New Roman" panose="02020603050405020304" pitchFamily="18" charset="0"/>
              </a:rPr>
              <a:t>complessiva dei corridoi riservata alla mobilità sarà pertanto </a:t>
            </a:r>
            <a:r>
              <a:rPr lang="it-IT" sz="1200" b="1" dirty="0" smtClean="0">
                <a:latin typeface="Times New Roman" panose="02020603050405020304" pitchFamily="18" charset="0"/>
                <a:cs typeface="Times New Roman" panose="02020603050405020304" pitchFamily="18" charset="0"/>
              </a:rPr>
              <a:t>15,60</a:t>
            </a:r>
            <a:r>
              <a:rPr lang="it-IT" sz="1200" dirty="0" smtClean="0">
                <a:latin typeface="Times New Roman" panose="02020603050405020304" pitchFamily="18" charset="0"/>
                <a:cs typeface="Times New Roman" panose="02020603050405020304" pitchFamily="18" charset="0"/>
              </a:rPr>
              <a:t> </a:t>
            </a:r>
            <a:r>
              <a:rPr lang="it-IT" sz="1200" dirty="0">
                <a:latin typeface="Times New Roman" panose="02020603050405020304" pitchFamily="18" charset="0"/>
                <a:cs typeface="Times New Roman" panose="02020603050405020304" pitchFamily="18" charset="0"/>
              </a:rPr>
              <a:t>mq (mq </a:t>
            </a:r>
            <a:r>
              <a:rPr lang="it-IT" sz="1200" dirty="0" smtClean="0">
                <a:latin typeface="Times New Roman" panose="02020603050405020304" pitchFamily="18" charset="0"/>
                <a:cs typeface="Times New Roman" panose="02020603050405020304" pitchFamily="18" charset="0"/>
              </a:rPr>
              <a:t>9,60 </a:t>
            </a:r>
            <a:r>
              <a:rPr lang="it-IT" sz="1200" dirty="0">
                <a:latin typeface="Times New Roman" panose="02020603050405020304" pitchFamily="18" charset="0"/>
                <a:cs typeface="Times New Roman" panose="02020603050405020304" pitchFamily="18" charset="0"/>
              </a:rPr>
              <a:t>+ mq 6,00</a:t>
            </a:r>
            <a:r>
              <a:rPr lang="it-IT" sz="1200" dirty="0" smtClean="0">
                <a:latin typeface="Times New Roman" panose="02020603050405020304" pitchFamily="18" charset="0"/>
                <a:cs typeface="Times New Roman" panose="02020603050405020304" pitchFamily="18" charset="0"/>
              </a:rPr>
              <a:t>)</a:t>
            </a:r>
          </a:p>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l’area </a:t>
            </a:r>
            <a:r>
              <a:rPr lang="it-IT" sz="1200" dirty="0">
                <a:latin typeface="Times New Roman" panose="02020603050405020304" pitchFamily="18" charset="0"/>
                <a:cs typeface="Times New Roman" panose="02020603050405020304" pitchFamily="18" charset="0"/>
              </a:rPr>
              <a:t>occupata dalla cattedra sarà di </a:t>
            </a:r>
            <a:r>
              <a:rPr lang="it-IT" sz="1200" b="1" dirty="0">
                <a:latin typeface="Times New Roman" panose="02020603050405020304" pitchFamily="18" charset="0"/>
                <a:cs typeface="Times New Roman" panose="02020603050405020304" pitchFamily="18" charset="0"/>
              </a:rPr>
              <a:t>6,28</a:t>
            </a:r>
            <a:r>
              <a:rPr lang="it-IT" sz="1200" dirty="0">
                <a:latin typeface="Times New Roman" panose="02020603050405020304" pitchFamily="18" charset="0"/>
                <a:cs typeface="Times New Roman" panose="02020603050405020304" pitchFamily="18" charset="0"/>
              </a:rPr>
              <a:t> mq (raggio m. 2,00: r x r x 3,14:2 essendo un semicerchio) </a:t>
            </a:r>
          </a:p>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l’area </a:t>
            </a:r>
            <a:r>
              <a:rPr lang="it-IT" sz="1200" dirty="0">
                <a:latin typeface="Times New Roman" panose="02020603050405020304" pitchFamily="18" charset="0"/>
                <a:cs typeface="Times New Roman" panose="02020603050405020304" pitchFamily="18" charset="0"/>
              </a:rPr>
              <a:t>utile occupata </a:t>
            </a:r>
            <a:r>
              <a:rPr lang="it-IT" sz="1200" dirty="0" smtClean="0">
                <a:latin typeface="Times New Roman" panose="02020603050405020304" pitchFamily="18" charset="0"/>
                <a:cs typeface="Times New Roman" panose="02020603050405020304" pitchFamily="18" charset="0"/>
              </a:rPr>
              <a:t>dagli </a:t>
            </a:r>
            <a:r>
              <a:rPr lang="it-IT" sz="1200" dirty="0">
                <a:latin typeface="Times New Roman" panose="02020603050405020304" pitchFamily="18" charset="0"/>
                <a:cs typeface="Times New Roman" panose="02020603050405020304" pitchFamily="18" charset="0"/>
              </a:rPr>
              <a:t>alunni sarà pari a mq </a:t>
            </a:r>
            <a:r>
              <a:rPr lang="it-IT" sz="1200" b="1" dirty="0" smtClean="0">
                <a:latin typeface="Times New Roman" panose="02020603050405020304" pitchFamily="18" charset="0"/>
                <a:cs typeface="Times New Roman" panose="02020603050405020304" pitchFamily="18" charset="0"/>
              </a:rPr>
              <a:t>19,60</a:t>
            </a:r>
            <a:r>
              <a:rPr lang="it-IT" sz="1200" dirty="0">
                <a:latin typeface="Times New Roman" panose="02020603050405020304" pitchFamily="18" charset="0"/>
                <a:cs typeface="Times New Roman" panose="02020603050405020304" pitchFamily="18" charset="0"/>
              </a:rPr>
              <a:t> (42,00 </a:t>
            </a:r>
            <a:r>
              <a:rPr lang="it-IT" sz="1200" dirty="0" smtClean="0">
                <a:latin typeface="Times New Roman" panose="02020603050405020304" pitchFamily="18" charset="0"/>
                <a:cs typeface="Times New Roman" panose="02020603050405020304" pitchFamily="18" charset="0"/>
              </a:rPr>
              <a:t>mq-15,60 </a:t>
            </a:r>
            <a:r>
              <a:rPr lang="it-IT" sz="1200" dirty="0">
                <a:latin typeface="Times New Roman" panose="02020603050405020304" pitchFamily="18" charset="0"/>
                <a:cs typeface="Times New Roman" panose="02020603050405020304" pitchFamily="18" charset="0"/>
              </a:rPr>
              <a:t>mq).</a:t>
            </a:r>
          </a:p>
          <a:p>
            <a:pPr marL="0" indent="0">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Considerato </a:t>
            </a:r>
            <a:r>
              <a:rPr lang="it-IT" sz="1200" dirty="0" smtClean="0">
                <a:latin typeface="Times New Roman" panose="02020603050405020304" pitchFamily="18" charset="0"/>
                <a:cs typeface="Times New Roman" panose="02020603050405020304" pitchFamily="18" charset="0"/>
              </a:rPr>
              <a:t>lo </a:t>
            </a:r>
            <a:r>
              <a:rPr lang="it-IT" sz="1200" dirty="0">
                <a:latin typeface="Times New Roman" panose="02020603050405020304" pitchFamily="18" charset="0"/>
                <a:cs typeface="Times New Roman" panose="02020603050405020304" pitchFamily="18" charset="0"/>
              </a:rPr>
              <a:t>spazio </a:t>
            </a:r>
            <a:r>
              <a:rPr lang="it-IT" sz="1200" dirty="0" smtClean="0">
                <a:latin typeface="Times New Roman" panose="02020603050405020304" pitchFamily="18" charset="0"/>
                <a:cs typeface="Times New Roman" panose="02020603050405020304" pitchFamily="18" charset="0"/>
              </a:rPr>
              <a:t>personale, </a:t>
            </a:r>
            <a:r>
              <a:rPr lang="it-IT" sz="1200" dirty="0">
                <a:latin typeface="Times New Roman" panose="02020603050405020304" pitchFamily="18" charset="0"/>
                <a:cs typeface="Times New Roman" panose="02020603050405020304" pitchFamily="18" charset="0"/>
              </a:rPr>
              <a:t>nell’area utile dell’aula potrà esserci una capienza massima di </a:t>
            </a:r>
            <a:r>
              <a:rPr lang="it-IT" sz="1200" b="1" dirty="0" smtClean="0">
                <a:latin typeface="Times New Roman" panose="02020603050405020304" pitchFamily="18" charset="0"/>
                <a:cs typeface="Times New Roman" panose="02020603050405020304" pitchFamily="18" charset="0"/>
              </a:rPr>
              <a:t>20</a:t>
            </a:r>
            <a:r>
              <a:rPr lang="it-IT" sz="1200" dirty="0">
                <a:latin typeface="Times New Roman" panose="02020603050405020304" pitchFamily="18" charset="0"/>
                <a:cs typeface="Times New Roman" panose="02020603050405020304" pitchFamily="18" charset="0"/>
              </a:rPr>
              <a:t> alunni </a:t>
            </a:r>
            <a:r>
              <a:rPr lang="it-IT" sz="1200" dirty="0" smtClean="0">
                <a:latin typeface="Times New Roman" panose="02020603050405020304" pitchFamily="18" charset="0"/>
                <a:cs typeface="Times New Roman" panose="02020603050405020304" pitchFamily="18" charset="0"/>
              </a:rPr>
              <a:t>(19,60/1)</a:t>
            </a:r>
          </a:p>
          <a:p>
            <a:pPr marL="0" indent="0">
              <a:lnSpc>
                <a:spcPct val="100000"/>
              </a:lnSpc>
              <a:spcBef>
                <a:spcPts val="0"/>
              </a:spcBef>
              <a:spcAft>
                <a:spcPts val="0"/>
              </a:spcAft>
              <a:buNone/>
            </a:pPr>
            <a:endParaRPr lang="it-IT" sz="1200" dirty="0" smtClean="0">
              <a:latin typeface="Times New Roman" panose="02020603050405020304" pitchFamily="18" charset="0"/>
              <a:cs typeface="Times New Roman" panose="02020603050405020304" pitchFamily="18" charset="0"/>
            </a:endParaRPr>
          </a:p>
          <a:p>
            <a:pPr marL="0" indent="0">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Si allegano a titolo esemplificativo scansioni di n.2 piante riferite all’ipotesi 1 e 2. </a:t>
            </a:r>
            <a:endParaRPr lang="it-IT" sz="1200" dirty="0">
              <a:latin typeface="Times New Roman" panose="02020603050405020304" pitchFamily="18" charset="0"/>
              <a:cs typeface="Times New Roman" panose="02020603050405020304" pitchFamily="18" charset="0"/>
            </a:endParaRPr>
          </a:p>
        </p:txBody>
      </p:sp>
      <p:sp>
        <p:nvSpPr>
          <p:cNvPr id="4" name="Segnaposto numero diapositiva 3"/>
          <p:cNvSpPr>
            <a:spLocks noGrp="1"/>
          </p:cNvSpPr>
          <p:nvPr>
            <p:ph type="sldNum" sz="quarter" idx="12"/>
          </p:nvPr>
        </p:nvSpPr>
        <p:spPr/>
        <p:txBody>
          <a:bodyPr/>
          <a:lstStyle/>
          <a:p>
            <a:fld id="{D57F1E4F-1CFF-5643-939E-02111984F565}" type="slidenum">
              <a:rPr lang="en-US" smtClean="0"/>
              <a:t>35</a:t>
            </a:fld>
            <a:endParaRPr lang="en-US" dirty="0"/>
          </a:p>
        </p:txBody>
      </p:sp>
    </p:spTree>
    <p:extLst>
      <p:ext uri="{BB962C8B-B14F-4D97-AF65-F5344CB8AC3E}">
        <p14:creationId xmlns:p14="http://schemas.microsoft.com/office/powerpoint/2010/main" val="2606871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3283" y="289560"/>
            <a:ext cx="11740117" cy="868680"/>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gn="ctr"/>
            <a:r>
              <a:rPr lang="it-IT" sz="3600" dirty="0" smtClean="0"/>
              <a:t>NORME COMUNI A TUTTI GLI ORDINI DI SCUOLA, DISPOSIZIONI FINALI </a:t>
            </a:r>
            <a:endParaRPr lang="it-IT" sz="3600" dirty="0"/>
          </a:p>
        </p:txBody>
      </p:sp>
      <p:sp>
        <p:nvSpPr>
          <p:cNvPr id="3" name="Segnaposto contenuto 2"/>
          <p:cNvSpPr>
            <a:spLocks noGrp="1"/>
          </p:cNvSpPr>
          <p:nvPr>
            <p:ph idx="1"/>
          </p:nvPr>
        </p:nvSpPr>
        <p:spPr>
          <a:xfrm>
            <a:off x="223283" y="1158240"/>
            <a:ext cx="11740117" cy="5586784"/>
          </a:xfrm>
        </p:spPr>
        <p:txBody>
          <a:bodyPr>
            <a:noAutofit/>
          </a:bodyPr>
          <a:lstStyle/>
          <a:p>
            <a:pPr algn="just"/>
            <a:r>
              <a:rPr lang="it-IT" sz="1200" dirty="0" smtClean="0">
                <a:latin typeface="Times New Roman" panose="02020603050405020304" pitchFamily="18" charset="0"/>
                <a:cs typeface="Times New Roman" panose="02020603050405020304" pitchFamily="18" charset="0"/>
              </a:rPr>
              <a:t>Si rimanda ai documenti citati, alla vigente normativa ed ai futuri eventuali aggiornamenti, modifiche ed integrazioni della stessa ed alle circolari interne.</a:t>
            </a:r>
          </a:p>
          <a:p>
            <a:pPr algn="just"/>
            <a:r>
              <a:rPr lang="it-IT" sz="1200" dirty="0" smtClean="0">
                <a:latin typeface="Times New Roman" panose="02020603050405020304" pitchFamily="18" charset="0"/>
                <a:cs typeface="Times New Roman" panose="02020603050405020304" pitchFamily="18" charset="0"/>
              </a:rPr>
              <a:t>L’utilizzo del personale docente ed </a:t>
            </a:r>
            <a:r>
              <a:rPr lang="it-IT" sz="1200" dirty="0" err="1" smtClean="0">
                <a:latin typeface="Times New Roman" panose="02020603050405020304" pitchFamily="18" charset="0"/>
                <a:cs typeface="Times New Roman" panose="02020603050405020304" pitchFamily="18" charset="0"/>
              </a:rPr>
              <a:t>ata</a:t>
            </a:r>
            <a:r>
              <a:rPr lang="it-IT" sz="1200" dirty="0" smtClean="0">
                <a:latin typeface="Times New Roman" panose="02020603050405020304" pitchFamily="18" charset="0"/>
                <a:cs typeface="Times New Roman" panose="02020603050405020304" pitchFamily="18" charset="0"/>
              </a:rPr>
              <a:t> è volto in ogni caso alla maggior riduzione possibile del numero degli alunni nelle classi e negli spazi attraverso l’utilizzo di tutte le risorse di cui l’Istituto dispone ovvero: insegnanti in organico di diritto (compresi insegnanti SMIM e tempo prolungato/ progetto), insegnanti di sostegno, di potenziamento, in organico di fatto aggiuntivo (se perverranno), di attività alternativa in modo da poter suddividere gli alunni in più gruppi compatibilmente con la valutazione delle singole realtà delle classi e dei bisogni.</a:t>
            </a:r>
          </a:p>
          <a:p>
            <a:pPr algn="just"/>
            <a:r>
              <a:rPr lang="it-IT" sz="1200" dirty="0" smtClean="0">
                <a:latin typeface="Times New Roman" panose="02020603050405020304" pitchFamily="18" charset="0"/>
                <a:cs typeface="Times New Roman" panose="02020603050405020304" pitchFamily="18" charset="0"/>
              </a:rPr>
              <a:t>Il personale </a:t>
            </a:r>
            <a:r>
              <a:rPr lang="it-IT" sz="1200" dirty="0" err="1" smtClean="0">
                <a:latin typeface="Times New Roman" panose="02020603050405020304" pitchFamily="18" charset="0"/>
                <a:cs typeface="Times New Roman" panose="02020603050405020304" pitchFamily="18" charset="0"/>
              </a:rPr>
              <a:t>ata</a:t>
            </a:r>
            <a:r>
              <a:rPr lang="it-IT" sz="1200" dirty="0" smtClean="0">
                <a:latin typeface="Times New Roman" panose="02020603050405020304" pitchFamily="18" charset="0"/>
                <a:cs typeface="Times New Roman" panose="02020603050405020304" pitchFamily="18" charset="0"/>
              </a:rPr>
              <a:t> richiesto nell’organico di fatto si rende necessario per l’attuazione di tutte le misure descritte nel documento in parola redatto.</a:t>
            </a:r>
          </a:p>
          <a:p>
            <a:pPr algn="just"/>
            <a:r>
              <a:rPr lang="it-IT" sz="1200" dirty="0" smtClean="0">
                <a:latin typeface="Times New Roman" panose="02020603050405020304" pitchFamily="18" charset="0"/>
                <a:cs typeface="Times New Roman" panose="02020603050405020304" pitchFamily="18" charset="0"/>
              </a:rPr>
              <a:t>In caso di emergenza dovuta da un’assenza multipla del personale tanto docente quanto </a:t>
            </a:r>
            <a:r>
              <a:rPr lang="it-IT" sz="1200" dirty="0" err="1" smtClean="0">
                <a:latin typeface="Times New Roman" panose="02020603050405020304" pitchFamily="18" charset="0"/>
                <a:cs typeface="Times New Roman" panose="02020603050405020304" pitchFamily="18" charset="0"/>
              </a:rPr>
              <a:t>ata</a:t>
            </a:r>
            <a:r>
              <a:rPr lang="it-IT" sz="1200" dirty="0" smtClean="0">
                <a:latin typeface="Times New Roman" panose="02020603050405020304" pitchFamily="18" charset="0"/>
                <a:cs typeface="Times New Roman" panose="02020603050405020304" pitchFamily="18" charset="0"/>
              </a:rPr>
              <a:t> l’Amministrazione precisa e dichiara che procederà, fino al termine dell’emergenza a </a:t>
            </a:r>
            <a:r>
              <a:rPr lang="it-IT" sz="1200" u="sng" dirty="0" smtClean="0">
                <a:latin typeface="Times New Roman" panose="02020603050405020304" pitchFamily="18" charset="0"/>
                <a:cs typeface="Times New Roman" panose="02020603050405020304" pitchFamily="18" charset="0"/>
              </a:rPr>
              <a:t>nominare </a:t>
            </a:r>
            <a:r>
              <a:rPr lang="it-IT" sz="1200" u="sng" dirty="0">
                <a:latin typeface="Times New Roman" panose="02020603050405020304" pitchFamily="18" charset="0"/>
                <a:cs typeface="Times New Roman" panose="02020603050405020304" pitchFamily="18" charset="0"/>
              </a:rPr>
              <a:t>fin dal primo giorno di assenza in deroga alle vigenti disposizioni di legge, al fine di garantire le norme a livello di </a:t>
            </a:r>
            <a:r>
              <a:rPr lang="it-IT" sz="1200" u="sng" dirty="0" smtClean="0">
                <a:latin typeface="Times New Roman" panose="02020603050405020304" pitchFamily="18" charset="0"/>
                <a:cs typeface="Times New Roman" panose="02020603050405020304" pitchFamily="18" charset="0"/>
              </a:rPr>
              <a:t>sicurezza.</a:t>
            </a:r>
          </a:p>
          <a:p>
            <a:pPr algn="just"/>
            <a:r>
              <a:rPr lang="it-IT" sz="1200" dirty="0" smtClean="0">
                <a:latin typeface="Times New Roman" panose="02020603050405020304" pitchFamily="18" charset="0"/>
                <a:cs typeface="Times New Roman" panose="02020603050405020304" pitchFamily="18" charset="0"/>
              </a:rPr>
              <a:t>Si precisa che in caso di assoluta impossibilità di reclutamento di detto personale, l’orario settimanale di lezione potrebbe essere ridotto così come previsto da vigente normativa, garantendo tuttavia il monte ore annuale minimo delle discipline.</a:t>
            </a: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Si </a:t>
            </a:r>
            <a:r>
              <a:rPr lang="it-IT" sz="1200" dirty="0">
                <a:latin typeface="Times New Roman" panose="02020603050405020304" pitchFamily="18" charset="0"/>
                <a:cs typeface="Times New Roman" panose="02020603050405020304" pitchFamily="18" charset="0"/>
              </a:rPr>
              <a:t>allegano i rispettivi disegni tecnici delle ipotesi sopra citate che saranno oggetto di parere da parte del RSPP, RLS, Uffici Tecnici dei rispettivi Comuni, </a:t>
            </a:r>
            <a:r>
              <a:rPr lang="it-IT" sz="1200" dirty="0" smtClean="0">
                <a:latin typeface="Times New Roman" panose="02020603050405020304" pitchFamily="18" charset="0"/>
                <a:cs typeface="Times New Roman" panose="02020603050405020304" pitchFamily="18" charset="0"/>
              </a:rPr>
              <a:t>.</a:t>
            </a:r>
          </a:p>
          <a:p>
            <a:pPr marL="0" indent="0" algn="just">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rPr>
              <a:t> Il </a:t>
            </a:r>
            <a:r>
              <a:rPr lang="it-IT" sz="1200" dirty="0">
                <a:latin typeface="Times New Roman" panose="02020603050405020304" pitchFamily="18" charset="0"/>
                <a:cs typeface="Times New Roman" panose="02020603050405020304" pitchFamily="18" charset="0"/>
              </a:rPr>
              <a:t>presente documento è da ritenersi in costante aggiornamento da parte della Dirigenza; sarà reso noto all’utenza entro la </a:t>
            </a:r>
            <a:r>
              <a:rPr lang="it-IT" sz="1200" dirty="0" smtClean="0">
                <a:latin typeface="Times New Roman" panose="02020603050405020304" pitchFamily="18" charset="0"/>
                <a:cs typeface="Times New Roman" panose="02020603050405020304" pitchFamily="18" charset="0"/>
              </a:rPr>
              <a:t>seconda decade </a:t>
            </a:r>
            <a:r>
              <a:rPr lang="it-IT" sz="1200" dirty="0">
                <a:latin typeface="Times New Roman" panose="02020603050405020304" pitchFamily="18" charset="0"/>
                <a:cs typeface="Times New Roman" panose="02020603050405020304" pitchFamily="18" charset="0"/>
              </a:rPr>
              <a:t>di agosto e viene inviato: </a:t>
            </a: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alle </a:t>
            </a:r>
            <a:r>
              <a:rPr lang="it-IT" sz="1200" dirty="0">
                <a:latin typeface="Times New Roman" panose="02020603050405020304" pitchFamily="18" charset="0"/>
                <a:cs typeface="Times New Roman" panose="02020603050405020304" pitchFamily="18" charset="0"/>
              </a:rPr>
              <a:t>Amministrazioni Comunali </a:t>
            </a:r>
            <a:r>
              <a:rPr lang="it-IT" sz="1200" dirty="0" smtClean="0">
                <a:latin typeface="Times New Roman" panose="02020603050405020304" pitchFamily="18" charset="0"/>
                <a:cs typeface="Times New Roman" panose="02020603050405020304" pitchFamily="18" charset="0"/>
              </a:rPr>
              <a:t>Comune </a:t>
            </a:r>
            <a:r>
              <a:rPr lang="it-IT" sz="1200" dirty="0">
                <a:latin typeface="Times New Roman" panose="02020603050405020304" pitchFamily="18" charset="0"/>
                <a:cs typeface="Times New Roman" panose="02020603050405020304" pitchFamily="18" charset="0"/>
              </a:rPr>
              <a:t>di Darfo B.T. (BS), </a:t>
            </a:r>
            <a:r>
              <a:rPr lang="it-IT" sz="1200" dirty="0" smtClean="0">
                <a:latin typeface="Times New Roman" panose="02020603050405020304" pitchFamily="18" charset="0"/>
                <a:cs typeface="Times New Roman" panose="02020603050405020304" pitchFamily="18" charset="0"/>
              </a:rPr>
              <a:t>Comune </a:t>
            </a:r>
            <a:r>
              <a:rPr lang="it-IT" sz="1200" dirty="0">
                <a:latin typeface="Times New Roman" panose="02020603050405020304" pitchFamily="18" charset="0"/>
                <a:cs typeface="Times New Roman" panose="02020603050405020304" pitchFamily="18" charset="0"/>
              </a:rPr>
              <a:t>di Gianico (BS)</a:t>
            </a: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al </a:t>
            </a:r>
            <a:r>
              <a:rPr lang="it-IT" sz="1200" dirty="0">
                <a:latin typeface="Times New Roman" panose="02020603050405020304" pitchFamily="18" charset="0"/>
                <a:cs typeface="Times New Roman" panose="02020603050405020304" pitchFamily="18" charset="0"/>
              </a:rPr>
              <a:t>RSPP Dott.ssa Alessandra </a:t>
            </a:r>
            <a:r>
              <a:rPr lang="it-IT" sz="1200" dirty="0" err="1">
                <a:latin typeface="Times New Roman" panose="02020603050405020304" pitchFamily="18" charset="0"/>
                <a:cs typeface="Times New Roman" panose="02020603050405020304" pitchFamily="18" charset="0"/>
              </a:rPr>
              <a:t>Scarinzi</a:t>
            </a:r>
            <a:endParaRPr lang="it-IT" sz="1200" dirty="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al </a:t>
            </a:r>
            <a:r>
              <a:rPr lang="it-IT" sz="1200" dirty="0">
                <a:latin typeface="Times New Roman" panose="02020603050405020304" pitchFamily="18" charset="0"/>
                <a:cs typeface="Times New Roman" panose="02020603050405020304" pitchFamily="18" charset="0"/>
              </a:rPr>
              <a:t>RLS Prof. Giuseppe Barbetti </a:t>
            </a: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e </a:t>
            </a:r>
            <a:r>
              <a:rPr lang="it-IT" sz="1200" dirty="0">
                <a:latin typeface="Times New Roman" panose="02020603050405020304" pitchFamily="18" charset="0"/>
                <a:cs typeface="Times New Roman" panose="02020603050405020304" pitchFamily="18" charset="0"/>
              </a:rPr>
              <a:t>per conoscenza</a:t>
            </a:r>
            <a:r>
              <a:rPr lang="it-IT" sz="1200" dirty="0" smtClean="0">
                <a:latin typeface="Times New Roman" panose="02020603050405020304" pitchFamily="18" charset="0"/>
                <a:cs typeface="Times New Roman" panose="02020603050405020304" pitchFamily="18" charset="0"/>
              </a:rPr>
              <a:t>:</a:t>
            </a:r>
          </a:p>
          <a:p>
            <a:pPr marL="0" indent="0" algn="just">
              <a:lnSpc>
                <a:spcPct val="100000"/>
              </a:lnSpc>
              <a:spcBef>
                <a:spcPts val="0"/>
              </a:spcBef>
              <a:spcAft>
                <a:spcPts val="0"/>
              </a:spcAft>
              <a:buNone/>
            </a:pPr>
            <a:r>
              <a:rPr lang="it-IT" sz="1200" dirty="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rPr>
              <a:t> al </a:t>
            </a:r>
            <a:r>
              <a:rPr lang="it-IT" sz="1200" dirty="0">
                <a:latin typeface="Times New Roman" panose="02020603050405020304" pitchFamily="18" charset="0"/>
                <a:cs typeface="Times New Roman" panose="02020603050405020304" pitchFamily="18" charset="0"/>
              </a:rPr>
              <a:t>Dirigente </a:t>
            </a:r>
            <a:r>
              <a:rPr lang="it-IT" sz="1200" dirty="0" err="1">
                <a:latin typeface="Times New Roman" panose="02020603050405020304" pitchFamily="18" charset="0"/>
                <a:cs typeface="Times New Roman" panose="02020603050405020304" pitchFamily="18" charset="0"/>
              </a:rPr>
              <a:t>Ust</a:t>
            </a:r>
            <a:r>
              <a:rPr lang="it-IT" sz="1200" dirty="0">
                <a:latin typeface="Times New Roman" panose="02020603050405020304" pitchFamily="18" charset="0"/>
                <a:cs typeface="Times New Roman" panose="02020603050405020304" pitchFamily="18" charset="0"/>
              </a:rPr>
              <a:t> Brescia Dott. Giuseppe </a:t>
            </a:r>
            <a:r>
              <a:rPr lang="it-IT" sz="1200" dirty="0" smtClean="0">
                <a:latin typeface="Times New Roman" panose="02020603050405020304" pitchFamily="18" charset="0"/>
                <a:cs typeface="Times New Roman" panose="02020603050405020304" pitchFamily="18" charset="0"/>
              </a:rPr>
              <a:t>Bonelli</a:t>
            </a:r>
            <a:endParaRPr lang="it-IT" sz="1200" dirty="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al </a:t>
            </a:r>
            <a:r>
              <a:rPr lang="it-IT" sz="1200" dirty="0">
                <a:latin typeface="Times New Roman" panose="02020603050405020304" pitchFamily="18" charset="0"/>
                <a:cs typeface="Times New Roman" panose="02020603050405020304" pitchFamily="18" charset="0"/>
              </a:rPr>
              <a:t>Presidente del Consiglio di Istituto Dott.ssa Cristina </a:t>
            </a:r>
            <a:r>
              <a:rPr lang="it-IT" sz="1200" dirty="0" err="1">
                <a:latin typeface="Times New Roman" panose="02020603050405020304" pitchFamily="18" charset="0"/>
                <a:cs typeface="Times New Roman" panose="02020603050405020304" pitchFamily="18" charset="0"/>
              </a:rPr>
              <a:t>Camossi</a:t>
            </a:r>
            <a:endParaRPr lang="it-IT" sz="1200" dirty="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ai </a:t>
            </a:r>
            <a:r>
              <a:rPr lang="it-IT" sz="1200" dirty="0">
                <a:latin typeface="Times New Roman" panose="02020603050405020304" pitchFamily="18" charset="0"/>
                <a:cs typeface="Times New Roman" panose="02020603050405020304" pitchFamily="18" charset="0"/>
              </a:rPr>
              <a:t>Docenti componenti dello staff di </a:t>
            </a:r>
            <a:r>
              <a:rPr lang="it-IT" sz="1200" dirty="0" smtClean="0">
                <a:latin typeface="Times New Roman" panose="02020603050405020304" pitchFamily="18" charset="0"/>
                <a:cs typeface="Times New Roman" panose="02020603050405020304" pitchFamily="18" charset="0"/>
              </a:rPr>
              <a:t>Dirigenza</a:t>
            </a: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alle RSU d’Istituto</a:t>
            </a:r>
            <a:endParaRPr lang="it-IT" sz="1200" dirty="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al </a:t>
            </a:r>
            <a:r>
              <a:rPr lang="it-IT" sz="1200" dirty="0">
                <a:latin typeface="Times New Roman" panose="02020603050405020304" pitchFamily="18" charset="0"/>
                <a:cs typeface="Times New Roman" panose="02020603050405020304" pitchFamily="18" charset="0"/>
              </a:rPr>
              <a:t>Presidente dell’A.Ge. Geom. Elena Richini  </a:t>
            </a: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al </a:t>
            </a:r>
            <a:r>
              <a:rPr lang="it-IT" sz="1200" dirty="0">
                <a:latin typeface="Times New Roman" panose="02020603050405020304" pitchFamily="18" charset="0"/>
                <a:cs typeface="Times New Roman" panose="02020603050405020304" pitchFamily="18" charset="0"/>
              </a:rPr>
              <a:t>Medico Competente Dott. Vincenzo </a:t>
            </a:r>
            <a:r>
              <a:rPr lang="it-IT" sz="1200" dirty="0" smtClean="0">
                <a:latin typeface="Times New Roman" panose="02020603050405020304" pitchFamily="18" charset="0"/>
                <a:cs typeface="Times New Roman" panose="02020603050405020304" pitchFamily="18" charset="0"/>
              </a:rPr>
              <a:t>Palomba </a:t>
            </a:r>
            <a:endParaRPr lang="it-IT" sz="1200" dirty="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agli </a:t>
            </a:r>
            <a:r>
              <a:rPr lang="it-IT" sz="1200" dirty="0">
                <a:latin typeface="Times New Roman" panose="02020603050405020304" pitchFamily="18" charset="0"/>
                <a:cs typeface="Times New Roman" panose="02020603050405020304" pitchFamily="18" charset="0"/>
              </a:rPr>
              <a:t>Assessori all’Istruzione dei rispettivi Comuni</a:t>
            </a: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agli </a:t>
            </a:r>
            <a:r>
              <a:rPr lang="it-IT" sz="1200" dirty="0">
                <a:latin typeface="Times New Roman" panose="02020603050405020304" pitchFamily="18" charset="0"/>
                <a:cs typeface="Times New Roman" panose="02020603050405020304" pitchFamily="18" charset="0"/>
              </a:rPr>
              <a:t>Uffici tecnici dei rispettivi </a:t>
            </a:r>
            <a:r>
              <a:rPr lang="it-IT" sz="1200" dirty="0" smtClean="0">
                <a:latin typeface="Times New Roman" panose="02020603050405020304" pitchFamily="18" charset="0"/>
                <a:cs typeface="Times New Roman" panose="02020603050405020304" pitchFamily="18" charset="0"/>
              </a:rPr>
              <a:t>Comuni</a:t>
            </a: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  al funzionario servizi scolastici Daniela Dogali Comune di Darfo B.T.</a:t>
            </a:r>
            <a:endParaRPr lang="it-IT" sz="1200" dirty="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endParaRPr lang="it-IT" sz="1200"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1200" dirty="0" smtClean="0">
                <a:latin typeface="Times New Roman" panose="02020603050405020304" pitchFamily="18" charset="0"/>
                <a:cs typeface="Times New Roman" panose="02020603050405020304" pitchFamily="18" charset="0"/>
              </a:rPr>
              <a:t>Le disposizioni organizzative degli ordini di scuola e dei plessi sono inseriti nello studio di ogni singolo plesso.</a:t>
            </a:r>
            <a:endParaRPr lang="it-IT" sz="1200" dirty="0">
              <a:latin typeface="Times New Roman" panose="02020603050405020304" pitchFamily="18" charset="0"/>
              <a:cs typeface="Times New Roman" panose="02020603050405020304" pitchFamily="18" charset="0"/>
            </a:endParaRPr>
          </a:p>
        </p:txBody>
      </p:sp>
      <p:sp>
        <p:nvSpPr>
          <p:cNvPr id="4" name="Segnaposto numero diapositiva 3"/>
          <p:cNvSpPr>
            <a:spLocks noGrp="1"/>
          </p:cNvSpPr>
          <p:nvPr>
            <p:ph type="sldNum" sz="quarter" idx="12"/>
          </p:nvPr>
        </p:nvSpPr>
        <p:spPr/>
        <p:txBody>
          <a:bodyPr/>
          <a:lstStyle/>
          <a:p>
            <a:fld id="{D57F1E4F-1CFF-5643-939E-02111984F565}" type="slidenum">
              <a:rPr lang="en-US" smtClean="0"/>
              <a:t>36</a:t>
            </a:fld>
            <a:endParaRPr lang="en-US" dirty="0"/>
          </a:p>
        </p:txBody>
      </p:sp>
    </p:spTree>
    <p:extLst>
      <p:ext uri="{BB962C8B-B14F-4D97-AF65-F5344CB8AC3E}">
        <p14:creationId xmlns:p14="http://schemas.microsoft.com/office/powerpoint/2010/main" val="1719425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1501398"/>
            <a:ext cx="6857999" cy="3855203"/>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37</a:t>
            </a:fld>
            <a:endParaRPr lang="en-US" dirty="0"/>
          </a:p>
        </p:txBody>
      </p:sp>
    </p:spTree>
    <p:extLst>
      <p:ext uri="{BB962C8B-B14F-4D97-AF65-F5344CB8AC3E}">
        <p14:creationId xmlns:p14="http://schemas.microsoft.com/office/powerpoint/2010/main" val="2131612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1501398"/>
            <a:ext cx="6857999" cy="3855203"/>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38</a:t>
            </a:fld>
            <a:endParaRPr lang="en-US" dirty="0"/>
          </a:p>
        </p:txBody>
      </p:sp>
    </p:spTree>
    <p:extLst>
      <p:ext uri="{BB962C8B-B14F-4D97-AF65-F5344CB8AC3E}">
        <p14:creationId xmlns:p14="http://schemas.microsoft.com/office/powerpoint/2010/main" val="32118869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0473" y="585216"/>
            <a:ext cx="11802979" cy="774352"/>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gn="ctr"/>
            <a:r>
              <a:rPr lang="it-IT" sz="3200" dirty="0" smtClean="0"/>
              <a:t>ESITO SOPRALLUOGO UFF.TECNICO E DITTA SEGNALETICA </a:t>
            </a:r>
            <a:br>
              <a:rPr lang="it-IT" sz="3200" dirty="0" smtClean="0"/>
            </a:br>
            <a:r>
              <a:rPr lang="it-IT" sz="3200" dirty="0" smtClean="0"/>
              <a:t>21_22 luglio 2020 E DETTAGLIO INTERVENTI</a:t>
            </a:r>
            <a:endParaRPr lang="it-IT" sz="3200" dirty="0"/>
          </a:p>
        </p:txBody>
      </p:sp>
      <p:sp>
        <p:nvSpPr>
          <p:cNvPr id="3" name="Segnaposto contenuto 2"/>
          <p:cNvSpPr>
            <a:spLocks noGrp="1"/>
          </p:cNvSpPr>
          <p:nvPr>
            <p:ph idx="1"/>
          </p:nvPr>
        </p:nvSpPr>
        <p:spPr>
          <a:xfrm>
            <a:off x="180474" y="1515979"/>
            <a:ext cx="11802978" cy="4793381"/>
          </a:xfrm>
        </p:spPr>
        <p:txBody>
          <a:bodyPr>
            <a:normAutofit fontScale="92500" lnSpcReduction="20000"/>
          </a:bodyPr>
          <a:lstStyle/>
          <a:p>
            <a:r>
              <a:rPr lang="it-IT" sz="1200" dirty="0" smtClean="0">
                <a:latin typeface="Times New Roman" panose="02020603050405020304" pitchFamily="18" charset="0"/>
                <a:cs typeface="Times New Roman" panose="02020603050405020304" pitchFamily="18" charset="0"/>
              </a:rPr>
              <a:t>A seguito dell’incontro del 17 luglio 2020 alla presenza del Sindaco del </a:t>
            </a:r>
            <a:r>
              <a:rPr lang="it-IT" sz="1200" b="1" dirty="0" smtClean="0">
                <a:solidFill>
                  <a:srgbClr val="FF0000"/>
                </a:solidFill>
                <a:latin typeface="Times New Roman" panose="02020603050405020304" pitchFamily="18" charset="0"/>
                <a:cs typeface="Times New Roman" panose="02020603050405020304" pitchFamily="18" charset="0"/>
              </a:rPr>
              <a:t>Comune di Darfo B.T</a:t>
            </a:r>
            <a:r>
              <a:rPr lang="it-IT" sz="1200" dirty="0" smtClean="0">
                <a:latin typeface="Times New Roman" panose="02020603050405020304" pitchFamily="18" charset="0"/>
                <a:cs typeface="Times New Roman" panose="02020603050405020304" pitchFamily="18" charset="0"/>
              </a:rPr>
              <a:t>. Ezio </a:t>
            </a:r>
            <a:r>
              <a:rPr lang="it-IT" sz="1200" dirty="0" err="1" smtClean="0">
                <a:latin typeface="Times New Roman" panose="02020603050405020304" pitchFamily="18" charset="0"/>
                <a:cs typeface="Times New Roman" panose="02020603050405020304" pitchFamily="18" charset="0"/>
              </a:rPr>
              <a:t>Mondini</a:t>
            </a:r>
            <a:r>
              <a:rPr lang="it-IT" sz="1200" dirty="0" smtClean="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Ass</a:t>
            </a:r>
            <a:r>
              <a:rPr lang="it-IT" sz="1200" dirty="0" smtClean="0">
                <a:latin typeface="Times New Roman" panose="02020603050405020304" pitchFamily="18" charset="0"/>
                <a:cs typeface="Times New Roman" panose="02020603050405020304" pitchFamily="18" charset="0"/>
              </a:rPr>
              <a:t>. Istruzione Alice Piccinelli, Funzionario Daniela Dogali, Ing. Giovanni Fior, Geom. Massimo </a:t>
            </a:r>
            <a:r>
              <a:rPr lang="it-IT" sz="1200" dirty="0" err="1" smtClean="0">
                <a:latin typeface="Times New Roman" panose="02020603050405020304" pitchFamily="18" charset="0"/>
                <a:cs typeface="Times New Roman" panose="02020603050405020304" pitchFamily="18" charset="0"/>
              </a:rPr>
              <a:t>Trovenzi</a:t>
            </a:r>
            <a:r>
              <a:rPr lang="it-IT" sz="1200" dirty="0" smtClean="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Ass</a:t>
            </a:r>
            <a:r>
              <a:rPr lang="it-IT" sz="1200" dirty="0" smtClean="0">
                <a:latin typeface="Times New Roman" panose="02020603050405020304" pitchFamily="18" charset="0"/>
                <a:cs typeface="Times New Roman" panose="02020603050405020304" pitchFamily="18" charset="0"/>
              </a:rPr>
              <a:t>. Sociale Cristina </a:t>
            </a:r>
            <a:r>
              <a:rPr lang="it-IT" sz="1200" dirty="0" err="1" smtClean="0">
                <a:latin typeface="Times New Roman" panose="02020603050405020304" pitchFamily="18" charset="0"/>
                <a:cs typeface="Times New Roman" panose="02020603050405020304" pitchFamily="18" charset="0"/>
              </a:rPr>
              <a:t>Lacchini</a:t>
            </a:r>
            <a:r>
              <a:rPr lang="it-IT" sz="1200" dirty="0" smtClean="0">
                <a:latin typeface="Times New Roman" panose="02020603050405020304" pitchFamily="18" charset="0"/>
                <a:cs typeface="Times New Roman" panose="02020603050405020304" pitchFamily="18" charset="0"/>
              </a:rPr>
              <a:t>, Sig.ra Luisita </a:t>
            </a:r>
            <a:r>
              <a:rPr lang="it-IT" sz="1200" dirty="0" err="1" smtClean="0">
                <a:latin typeface="Times New Roman" panose="02020603050405020304" pitchFamily="18" charset="0"/>
                <a:cs typeface="Times New Roman" panose="02020603050405020304" pitchFamily="18" charset="0"/>
              </a:rPr>
              <a:t>Bonavetti</a:t>
            </a:r>
            <a:r>
              <a:rPr lang="it-IT" sz="1200" dirty="0" smtClean="0">
                <a:latin typeface="Times New Roman" panose="02020603050405020304" pitchFamily="18" charset="0"/>
                <a:cs typeface="Times New Roman" panose="02020603050405020304" pitchFamily="18" charset="0"/>
              </a:rPr>
              <a:t> servizi scolastici, DS Cristiana </a:t>
            </a:r>
            <a:r>
              <a:rPr lang="it-IT" sz="1200" dirty="0" err="1" smtClean="0">
                <a:latin typeface="Times New Roman" panose="02020603050405020304" pitchFamily="18" charset="0"/>
                <a:cs typeface="Times New Roman" panose="02020603050405020304" pitchFamily="18" charset="0"/>
              </a:rPr>
              <a:t>Ducoli</a:t>
            </a:r>
            <a:r>
              <a:rPr lang="it-IT" sz="1200" dirty="0" smtClean="0">
                <a:latin typeface="Times New Roman" panose="02020603050405020304" pitchFamily="18" charset="0"/>
                <a:cs typeface="Times New Roman" panose="02020603050405020304" pitchFamily="18" charset="0"/>
              </a:rPr>
              <a:t>, Collaboratore vicario </a:t>
            </a:r>
            <a:r>
              <a:rPr lang="it-IT" sz="1200" dirty="0" err="1" smtClean="0">
                <a:latin typeface="Times New Roman" panose="02020603050405020304" pitchFamily="18" charset="0"/>
                <a:cs typeface="Times New Roman" panose="02020603050405020304" pitchFamily="18" charset="0"/>
              </a:rPr>
              <a:t>ins</a:t>
            </a:r>
            <a:r>
              <a:rPr lang="it-IT" sz="1200" dirty="0" smtClean="0">
                <a:latin typeface="Times New Roman" panose="02020603050405020304" pitchFamily="18" charset="0"/>
                <a:cs typeface="Times New Roman" panose="02020603050405020304" pitchFamily="18" charset="0"/>
              </a:rPr>
              <a:t>. Martino </a:t>
            </a:r>
            <a:r>
              <a:rPr lang="it-IT" sz="1200" dirty="0" err="1" smtClean="0">
                <a:latin typeface="Times New Roman" panose="02020603050405020304" pitchFamily="18" charset="0"/>
                <a:cs typeface="Times New Roman" panose="02020603050405020304" pitchFamily="18" charset="0"/>
              </a:rPr>
              <a:t>Bottanelli</a:t>
            </a:r>
            <a:r>
              <a:rPr lang="it-IT" sz="1200" dirty="0" smtClean="0">
                <a:latin typeface="Times New Roman" panose="02020603050405020304" pitchFamily="18" charset="0"/>
                <a:cs typeface="Times New Roman" panose="02020603050405020304" pitchFamily="18" charset="0"/>
              </a:rPr>
              <a:t> in cui vengono concordate alcune azioni, si riuniscono per un sopralluogo nei plessi in data 21 luglio 2020 Geom. Massimo </a:t>
            </a:r>
            <a:r>
              <a:rPr lang="it-IT" sz="1200" dirty="0" err="1" smtClean="0">
                <a:latin typeface="Times New Roman" panose="02020603050405020304" pitchFamily="18" charset="0"/>
                <a:cs typeface="Times New Roman" panose="02020603050405020304" pitchFamily="18" charset="0"/>
              </a:rPr>
              <a:t>Trovenzi</a:t>
            </a:r>
            <a:r>
              <a:rPr lang="it-IT" sz="1200" dirty="0" smtClean="0">
                <a:latin typeface="Times New Roman" panose="02020603050405020304" pitchFamily="18" charset="0"/>
                <a:cs typeface="Times New Roman" panose="02020603050405020304" pitchFamily="18" charset="0"/>
              </a:rPr>
              <a:t>, Ds Cristiana </a:t>
            </a:r>
            <a:r>
              <a:rPr lang="it-IT" sz="1200" dirty="0" err="1" smtClean="0">
                <a:latin typeface="Times New Roman" panose="02020603050405020304" pitchFamily="18" charset="0"/>
                <a:cs typeface="Times New Roman" panose="02020603050405020304" pitchFamily="18" charset="0"/>
              </a:rPr>
              <a:t>Ducoli</a:t>
            </a:r>
            <a:r>
              <a:rPr lang="it-IT" sz="1200" dirty="0" smtClean="0">
                <a:latin typeface="Times New Roman" panose="02020603050405020304" pitchFamily="18" charset="0"/>
                <a:cs typeface="Times New Roman" panose="02020603050405020304" pitchFamily="18" charset="0"/>
              </a:rPr>
              <a:t>, collaboratore vicario </a:t>
            </a:r>
            <a:r>
              <a:rPr lang="it-IT" sz="1200" dirty="0" err="1" smtClean="0">
                <a:latin typeface="Times New Roman" panose="02020603050405020304" pitchFamily="18" charset="0"/>
                <a:cs typeface="Times New Roman" panose="02020603050405020304" pitchFamily="18" charset="0"/>
              </a:rPr>
              <a:t>ins</a:t>
            </a:r>
            <a:r>
              <a:rPr lang="it-IT" sz="1200" dirty="0" smtClean="0">
                <a:latin typeface="Times New Roman" panose="02020603050405020304" pitchFamily="18" charset="0"/>
                <a:cs typeface="Times New Roman" panose="02020603050405020304" pitchFamily="18" charset="0"/>
              </a:rPr>
              <a:t>. Martino </a:t>
            </a:r>
            <a:r>
              <a:rPr lang="it-IT" sz="1200" dirty="0" err="1" smtClean="0">
                <a:latin typeface="Times New Roman" panose="02020603050405020304" pitchFamily="18" charset="0"/>
                <a:cs typeface="Times New Roman" panose="02020603050405020304" pitchFamily="18" charset="0"/>
              </a:rPr>
              <a:t>Bottanelli</a:t>
            </a:r>
            <a:r>
              <a:rPr lang="it-IT" sz="1200" dirty="0" smtClean="0">
                <a:latin typeface="Times New Roman" panose="02020603050405020304" pitchFamily="18" charset="0"/>
                <a:cs typeface="Times New Roman" panose="02020603050405020304" pitchFamily="18" charset="0"/>
              </a:rPr>
              <a:t>, RLS </a:t>
            </a:r>
            <a:r>
              <a:rPr lang="it-IT" sz="1200" dirty="0" err="1" smtClean="0">
                <a:latin typeface="Times New Roman" panose="02020603050405020304" pitchFamily="18" charset="0"/>
                <a:cs typeface="Times New Roman" panose="02020603050405020304" pitchFamily="18" charset="0"/>
              </a:rPr>
              <a:t>ins</a:t>
            </a:r>
            <a:r>
              <a:rPr lang="it-IT" sz="1200" dirty="0" smtClean="0">
                <a:latin typeface="Times New Roman" panose="02020603050405020304" pitchFamily="18" charset="0"/>
                <a:cs typeface="Times New Roman" panose="02020603050405020304" pitchFamily="18" charset="0"/>
              </a:rPr>
              <a:t>. Giuseppe Barbetti e ditta incaricata per la segnaletica per concordate cronoprogramma e procedura di cui si riferisce al seguito:</a:t>
            </a:r>
          </a:p>
          <a:p>
            <a:r>
              <a:rPr lang="it-IT" sz="1200" b="1" dirty="0" smtClean="0">
                <a:latin typeface="Times New Roman" panose="02020603050405020304" pitchFamily="18" charset="0"/>
                <a:cs typeface="Times New Roman" panose="02020603050405020304" pitchFamily="18" charset="0"/>
              </a:rPr>
              <a:t>il layout individuato è quello corrispondente all’aula tipo 1</a:t>
            </a:r>
          </a:p>
          <a:p>
            <a:r>
              <a:rPr lang="it-IT" sz="1200" b="1" dirty="0" smtClean="0">
                <a:latin typeface="Times New Roman" panose="02020603050405020304" pitchFamily="18" charset="0"/>
                <a:cs typeface="Times New Roman" panose="02020603050405020304" pitchFamily="18" charset="0"/>
              </a:rPr>
              <a:t>-il Comune </a:t>
            </a:r>
            <a:r>
              <a:rPr lang="it-IT" sz="1200" dirty="0" smtClean="0">
                <a:latin typeface="Times New Roman" panose="02020603050405020304" pitchFamily="18" charset="0"/>
                <a:cs typeface="Times New Roman" panose="02020603050405020304" pitchFamily="18" charset="0"/>
              </a:rPr>
              <a:t>al più presto provvederà allo sgombero delle aule di tutti i plessi, come indicato e dettagliato nello studio di fattibilità ed alla tracciatura delle distanze dai banchi nonché al loro posizionamento, all’apertura dei cancelli alla scuola Primaria di Darfo (laterale </a:t>
            </a:r>
            <a:r>
              <a:rPr lang="it-IT" sz="1200" dirty="0" err="1" smtClean="0">
                <a:latin typeface="Times New Roman" panose="02020603050405020304" pitchFamily="18" charset="0"/>
                <a:cs typeface="Times New Roman" panose="02020603050405020304" pitchFamily="18" charset="0"/>
              </a:rPr>
              <a:t>sn</a:t>
            </a:r>
            <a:r>
              <a:rPr lang="it-IT" sz="1200" dirty="0" smtClean="0">
                <a:latin typeface="Times New Roman" panose="02020603050405020304" pitchFamily="18" charset="0"/>
                <a:cs typeface="Times New Roman" panose="02020603050405020304" pitchFamily="18" charset="0"/>
              </a:rPr>
              <a:t> zona giardino e laterale dx zona caldaia) e ad evadere quanto contenuto nel presente studio alle </a:t>
            </a:r>
            <a:r>
              <a:rPr lang="it-IT" sz="1200" dirty="0" err="1" smtClean="0">
                <a:latin typeface="Times New Roman" panose="02020603050405020304" pitchFamily="18" charset="0"/>
                <a:cs typeface="Times New Roman" panose="02020603050405020304" pitchFamily="18" charset="0"/>
              </a:rPr>
              <a:t>pagg</a:t>
            </a:r>
            <a:r>
              <a:rPr lang="it-IT" sz="1200" dirty="0" smtClean="0">
                <a:latin typeface="Times New Roman" panose="02020603050405020304" pitchFamily="18" charset="0"/>
                <a:cs typeface="Times New Roman" panose="02020603050405020304" pitchFamily="18" charset="0"/>
              </a:rPr>
              <a:t>. 13_16_19_26.</a:t>
            </a:r>
          </a:p>
          <a:p>
            <a:r>
              <a:rPr lang="it-IT" sz="1200" dirty="0" smtClean="0">
                <a:latin typeface="Times New Roman" panose="02020603050405020304" pitchFamily="18" charset="0"/>
                <a:cs typeface="Times New Roman" panose="02020603050405020304" pitchFamily="18" charset="0"/>
              </a:rPr>
              <a:t>-</a:t>
            </a:r>
            <a:r>
              <a:rPr lang="it-IT" sz="1200" b="1" dirty="0" smtClean="0">
                <a:latin typeface="Times New Roman" panose="02020603050405020304" pitchFamily="18" charset="0"/>
                <a:cs typeface="Times New Roman" panose="02020603050405020304" pitchFamily="18" charset="0"/>
              </a:rPr>
              <a:t>la ditta </a:t>
            </a:r>
            <a:r>
              <a:rPr lang="it-IT" sz="1200" dirty="0" smtClean="0">
                <a:latin typeface="Times New Roman" panose="02020603050405020304" pitchFamily="18" charset="0"/>
                <a:cs typeface="Times New Roman" panose="02020603050405020304" pitchFamily="18" charset="0"/>
              </a:rPr>
              <a:t>incaricata preparerà nel giro di breve bozzetti per segnaletica (interna alle classi, esterna ed interna al plesso per indicazione percorsi di entrata/uscita) e nello specifico: cartellonistica informativa, indicazioni di percorso che le singole classi dovranno seguire per recarsi alle diverse entrate già numerate di cui al presente piano, indicazione del percorso interno al plesso che le classi dovranno seguire per recarsi nelle aule. Alle classi viene attribuito un colore in gradazione corrispondente al colore del percorso dell’ uscita di evacuazione. Per INFANZIA PELLALEPRE si richiede anche la realizzazione di n. 20 frecce bianche per evacuazione da posizionare a muro (posizionamento in capo all’IC).</a:t>
            </a:r>
          </a:p>
          <a:p>
            <a:r>
              <a:rPr lang="it-IT" sz="1200" dirty="0" smtClean="0">
                <a:latin typeface="Times New Roman" panose="02020603050405020304" pitchFamily="18" charset="0"/>
                <a:cs typeface="Times New Roman" panose="02020603050405020304" pitchFamily="18" charset="0"/>
              </a:rPr>
              <a:t>Per il distanziamento dei banchi si provvederà a posizionare al centro degli stessi un bollone con l’indicazione del posizionamento dei piedi.</a:t>
            </a:r>
          </a:p>
          <a:p>
            <a:endParaRPr lang="it-IT" sz="1200" dirty="0" smtClean="0">
              <a:latin typeface="Times New Roman" panose="02020603050405020304" pitchFamily="18" charset="0"/>
              <a:cs typeface="Times New Roman" panose="02020603050405020304" pitchFamily="18" charset="0"/>
            </a:endParaRPr>
          </a:p>
          <a:p>
            <a:r>
              <a:rPr lang="it-IT" sz="1200" dirty="0" smtClean="0">
                <a:latin typeface="Times New Roman" panose="02020603050405020304" pitchFamily="18" charset="0"/>
                <a:cs typeface="Times New Roman" panose="02020603050405020304" pitchFamily="18" charset="0"/>
              </a:rPr>
              <a:t>Il posizionamento dei bolloni sarà effettuato </a:t>
            </a:r>
            <a:r>
              <a:rPr lang="it-IT" sz="1200" b="1" dirty="0" smtClean="0">
                <a:latin typeface="Times New Roman" panose="02020603050405020304" pitchFamily="18" charset="0"/>
                <a:cs typeface="Times New Roman" panose="02020603050405020304" pitchFamily="18" charset="0"/>
              </a:rPr>
              <a:t>anche nelle palestre </a:t>
            </a:r>
            <a:r>
              <a:rPr lang="it-IT" sz="1200" dirty="0" smtClean="0">
                <a:latin typeface="Times New Roman" panose="02020603050405020304" pitchFamily="18" charset="0"/>
                <a:cs typeface="Times New Roman" panose="02020603050405020304" pitchFamily="18" charset="0"/>
              </a:rPr>
              <a:t>(per n. </a:t>
            </a:r>
            <a:r>
              <a:rPr lang="it-IT" sz="1200" dirty="0" err="1" smtClean="0">
                <a:latin typeface="Times New Roman" panose="02020603050405020304" pitchFamily="18" charset="0"/>
                <a:cs typeface="Times New Roman" panose="02020603050405020304" pitchFamily="18" charset="0"/>
              </a:rPr>
              <a:t>max</a:t>
            </a:r>
            <a:r>
              <a:rPr lang="it-IT" sz="1200" dirty="0" smtClean="0">
                <a:latin typeface="Times New Roman" panose="02020603050405020304" pitchFamily="18" charset="0"/>
                <a:cs typeface="Times New Roman" panose="02020603050405020304" pitchFamily="18" charset="0"/>
              </a:rPr>
              <a:t> 30 bolloni alla distanza di mt. 2, come da verbale CTS) e </a:t>
            </a:r>
            <a:r>
              <a:rPr lang="it-IT" sz="1200" b="1" dirty="0" smtClean="0">
                <a:latin typeface="Times New Roman" panose="02020603050405020304" pitchFamily="18" charset="0"/>
                <a:cs typeface="Times New Roman" panose="02020603050405020304" pitchFamily="18" charset="0"/>
              </a:rPr>
              <a:t>negli atri di tutti i plessi </a:t>
            </a:r>
            <a:r>
              <a:rPr lang="it-IT" sz="1200" dirty="0" smtClean="0">
                <a:latin typeface="Times New Roman" panose="02020603050405020304" pitchFamily="18" charset="0"/>
                <a:cs typeface="Times New Roman" panose="02020603050405020304" pitchFamily="18" charset="0"/>
              </a:rPr>
              <a:t>(per n. max. 30 bolloni per distribuzione alunni in anticipo scolastico, alla distanza di mt 1)</a:t>
            </a:r>
            <a:endParaRPr lang="it-IT" sz="1200" dirty="0">
              <a:latin typeface="Times New Roman" panose="02020603050405020304" pitchFamily="18" charset="0"/>
              <a:cs typeface="Times New Roman" panose="02020603050405020304" pitchFamily="18" charset="0"/>
            </a:endParaRPr>
          </a:p>
          <a:p>
            <a:r>
              <a:rPr lang="it-IT" sz="1200" b="1" dirty="0" smtClean="0">
                <a:latin typeface="Times New Roman" panose="02020603050405020304" pitchFamily="18" charset="0"/>
                <a:cs typeface="Times New Roman" panose="02020603050405020304" pitchFamily="18" charset="0"/>
              </a:rPr>
              <a:t>-l’</a:t>
            </a:r>
            <a:r>
              <a:rPr lang="it-IT" sz="1200" b="1" dirty="0" err="1" smtClean="0">
                <a:latin typeface="Times New Roman" panose="02020603050405020304" pitchFamily="18" charset="0"/>
                <a:cs typeface="Times New Roman" panose="02020603050405020304" pitchFamily="18" charset="0"/>
              </a:rPr>
              <a:t>ic</a:t>
            </a:r>
            <a:r>
              <a:rPr lang="it-IT" sz="1200" b="1" dirty="0" smtClean="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rPr>
              <a:t>posizionerà sulle porte delle classi un post-it che servirà alla ditta per individuare le classi di lavoro sulle quali intervenire, invierà il presente piano aggiornato al Geom. Massimo </a:t>
            </a:r>
            <a:r>
              <a:rPr lang="it-IT" sz="1200" dirty="0" err="1" smtClean="0">
                <a:latin typeface="Times New Roman" panose="02020603050405020304" pitchFamily="18" charset="0"/>
                <a:cs typeface="Times New Roman" panose="02020603050405020304" pitchFamily="18" charset="0"/>
              </a:rPr>
              <a:t>Trovenzi</a:t>
            </a:r>
            <a:r>
              <a:rPr lang="it-IT" sz="1200" dirty="0" smtClean="0">
                <a:latin typeface="Times New Roman" panose="02020603050405020304" pitchFamily="18" charset="0"/>
                <a:cs typeface="Times New Roman" panose="02020603050405020304" pitchFamily="18" charset="0"/>
              </a:rPr>
              <a:t> (Comune Darfo B.T.), alla ditta, al </a:t>
            </a:r>
            <a:r>
              <a:rPr lang="it-IT" sz="1200" dirty="0" err="1" smtClean="0">
                <a:latin typeface="Times New Roman" panose="02020603050405020304" pitchFamily="18" charset="0"/>
                <a:cs typeface="Times New Roman" panose="02020603050405020304" pitchFamily="18" charset="0"/>
              </a:rPr>
              <a:t>Geom</a:t>
            </a:r>
            <a:r>
              <a:rPr lang="it-IT" sz="1200" dirty="0" smtClean="0">
                <a:latin typeface="Times New Roman" panose="02020603050405020304" pitchFamily="18" charset="0"/>
                <a:cs typeface="Times New Roman" panose="02020603050405020304" pitchFamily="18" charset="0"/>
              </a:rPr>
              <a:t> Elena Richini (Comune Darfo)e per </a:t>
            </a:r>
            <a:r>
              <a:rPr lang="it-IT" sz="1200" dirty="0" err="1" smtClean="0">
                <a:latin typeface="Times New Roman" panose="02020603050405020304" pitchFamily="18" charset="0"/>
                <a:cs typeface="Times New Roman" panose="02020603050405020304" pitchFamily="18" charset="0"/>
              </a:rPr>
              <a:t>cn</a:t>
            </a:r>
            <a:r>
              <a:rPr lang="it-IT" sz="1200" dirty="0" smtClean="0">
                <a:latin typeface="Times New Roman" panose="02020603050405020304" pitchFamily="18" charset="0"/>
                <a:cs typeface="Times New Roman" panose="02020603050405020304" pitchFamily="18" charset="0"/>
              </a:rPr>
              <a:t> a tutti i destinatari del precedente invio.</a:t>
            </a:r>
          </a:p>
          <a:p>
            <a:r>
              <a:rPr lang="it-IT" sz="1200" dirty="0" smtClean="0">
                <a:latin typeface="Times New Roman" panose="02020603050405020304" pitchFamily="18" charset="0"/>
                <a:cs typeface="Times New Roman" panose="02020603050405020304" pitchFamily="18" charset="0"/>
              </a:rPr>
              <a:t>Durante la fase di posizionamento della segnaletica saranno presenti anche il collaboratore vicario </a:t>
            </a:r>
            <a:r>
              <a:rPr lang="it-IT" sz="1200" dirty="0" err="1" smtClean="0">
                <a:latin typeface="Times New Roman" panose="02020603050405020304" pitchFamily="18" charset="0"/>
                <a:cs typeface="Times New Roman" panose="02020603050405020304" pitchFamily="18" charset="0"/>
              </a:rPr>
              <a:t>ins</a:t>
            </a:r>
            <a:r>
              <a:rPr lang="it-IT" sz="1200" dirty="0" smtClean="0">
                <a:latin typeface="Times New Roman" panose="02020603050405020304" pitchFamily="18" charset="0"/>
                <a:cs typeface="Times New Roman" panose="02020603050405020304" pitchFamily="18" charset="0"/>
              </a:rPr>
              <a:t>. martino </a:t>
            </a:r>
            <a:r>
              <a:rPr lang="it-IT" sz="1200" dirty="0" err="1" smtClean="0">
                <a:latin typeface="Times New Roman" panose="02020603050405020304" pitchFamily="18" charset="0"/>
                <a:cs typeface="Times New Roman" panose="02020603050405020304" pitchFamily="18" charset="0"/>
              </a:rPr>
              <a:t>Bottanelli</a:t>
            </a:r>
            <a:r>
              <a:rPr lang="it-IT" sz="1200" dirty="0" smtClean="0">
                <a:latin typeface="Times New Roman" panose="02020603050405020304" pitchFamily="18" charset="0"/>
                <a:cs typeface="Times New Roman" panose="02020603050405020304" pitchFamily="18" charset="0"/>
              </a:rPr>
              <a:t>, il RLS </a:t>
            </a:r>
            <a:r>
              <a:rPr lang="it-IT" sz="1200" dirty="0" err="1" smtClean="0">
                <a:latin typeface="Times New Roman" panose="02020603050405020304" pitchFamily="18" charset="0"/>
                <a:cs typeface="Times New Roman" panose="02020603050405020304" pitchFamily="18" charset="0"/>
              </a:rPr>
              <a:t>ins</a:t>
            </a:r>
            <a:r>
              <a:rPr lang="it-IT" sz="1200" dirty="0" smtClean="0">
                <a:latin typeface="Times New Roman" panose="02020603050405020304" pitchFamily="18" charset="0"/>
                <a:cs typeface="Times New Roman" panose="02020603050405020304" pitchFamily="18" charset="0"/>
              </a:rPr>
              <a:t>. Giuseppe Barbetti, il DS Cristiana </a:t>
            </a:r>
            <a:r>
              <a:rPr lang="it-IT" sz="1200" dirty="0" err="1" smtClean="0">
                <a:latin typeface="Times New Roman" panose="02020603050405020304" pitchFamily="18" charset="0"/>
                <a:cs typeface="Times New Roman" panose="02020603050405020304" pitchFamily="18" charset="0"/>
              </a:rPr>
              <a:t>Ducoli</a:t>
            </a:r>
            <a:r>
              <a:rPr lang="it-IT" sz="1200" dirty="0" smtClean="0">
                <a:latin typeface="Times New Roman" panose="02020603050405020304" pitchFamily="18" charset="0"/>
                <a:cs typeface="Times New Roman" panose="02020603050405020304" pitchFamily="18" charset="0"/>
              </a:rPr>
              <a:t>.</a:t>
            </a:r>
          </a:p>
          <a:p>
            <a:r>
              <a:rPr lang="it-IT" sz="1200" dirty="0" smtClean="0">
                <a:latin typeface="Times New Roman" panose="02020603050405020304" pitchFamily="18" charset="0"/>
                <a:cs typeface="Times New Roman" panose="02020603050405020304" pitchFamily="18" charset="0"/>
              </a:rPr>
              <a:t>In data 22 luglio 2020 viene effettuato sopralluogo presso il plesso di Gianico alla presenza del Sindaco del </a:t>
            </a:r>
            <a:r>
              <a:rPr lang="it-IT" sz="1200" b="1" dirty="0" smtClean="0">
                <a:solidFill>
                  <a:srgbClr val="FF0000"/>
                </a:solidFill>
                <a:latin typeface="Times New Roman" panose="02020603050405020304" pitchFamily="18" charset="0"/>
                <a:cs typeface="Times New Roman" panose="02020603050405020304" pitchFamily="18" charset="0"/>
              </a:rPr>
              <a:t>Comune di Gianico </a:t>
            </a:r>
            <a:r>
              <a:rPr lang="it-IT" sz="1200" dirty="0" smtClean="0">
                <a:latin typeface="Times New Roman" panose="02020603050405020304" pitchFamily="18" charset="0"/>
                <a:cs typeface="Times New Roman" panose="02020603050405020304" pitchFamily="18" charset="0"/>
              </a:rPr>
              <a:t>Mirco Pendoli, </a:t>
            </a:r>
            <a:r>
              <a:rPr lang="it-IT" sz="1200" dirty="0" err="1" smtClean="0">
                <a:latin typeface="Times New Roman" panose="02020603050405020304" pitchFamily="18" charset="0"/>
                <a:cs typeface="Times New Roman" panose="02020603050405020304" pitchFamily="18" charset="0"/>
              </a:rPr>
              <a:t>Ass</a:t>
            </a:r>
            <a:r>
              <a:rPr lang="it-IT" sz="1200" dirty="0" smtClean="0">
                <a:latin typeface="Times New Roman" panose="02020603050405020304" pitchFamily="18" charset="0"/>
                <a:cs typeface="Times New Roman" panose="02020603050405020304" pitchFamily="18" charset="0"/>
              </a:rPr>
              <a:t>. Istruzione Giovanni Cretti, Geom. Elena Richini, Ds </a:t>
            </a:r>
            <a:r>
              <a:rPr lang="it-IT" sz="1200" dirty="0">
                <a:latin typeface="Times New Roman" panose="02020603050405020304" pitchFamily="18" charset="0"/>
                <a:cs typeface="Times New Roman" panose="02020603050405020304" pitchFamily="18" charset="0"/>
              </a:rPr>
              <a:t>Cristiana </a:t>
            </a:r>
            <a:r>
              <a:rPr lang="it-IT" sz="1200" dirty="0" err="1">
                <a:latin typeface="Times New Roman" panose="02020603050405020304" pitchFamily="18" charset="0"/>
                <a:cs typeface="Times New Roman" panose="02020603050405020304" pitchFamily="18" charset="0"/>
              </a:rPr>
              <a:t>Ducoli</a:t>
            </a:r>
            <a:r>
              <a:rPr lang="it-IT" sz="1200" dirty="0">
                <a:latin typeface="Times New Roman" panose="02020603050405020304" pitchFamily="18" charset="0"/>
                <a:cs typeface="Times New Roman" panose="02020603050405020304" pitchFamily="18" charset="0"/>
              </a:rPr>
              <a:t>, collaboratore vicario </a:t>
            </a:r>
            <a:r>
              <a:rPr lang="it-IT" sz="1200" dirty="0" err="1">
                <a:latin typeface="Times New Roman" panose="02020603050405020304" pitchFamily="18" charset="0"/>
                <a:cs typeface="Times New Roman" panose="02020603050405020304" pitchFamily="18" charset="0"/>
              </a:rPr>
              <a:t>ins</a:t>
            </a:r>
            <a:r>
              <a:rPr lang="it-IT" sz="1200" dirty="0">
                <a:latin typeface="Times New Roman" panose="02020603050405020304" pitchFamily="18" charset="0"/>
                <a:cs typeface="Times New Roman" panose="02020603050405020304" pitchFamily="18" charset="0"/>
              </a:rPr>
              <a:t>. Martino </a:t>
            </a:r>
            <a:r>
              <a:rPr lang="it-IT" sz="1200" dirty="0" err="1">
                <a:latin typeface="Times New Roman" panose="02020603050405020304" pitchFamily="18" charset="0"/>
                <a:cs typeface="Times New Roman" panose="02020603050405020304" pitchFamily="18" charset="0"/>
              </a:rPr>
              <a:t>Bottanelli</a:t>
            </a:r>
            <a:r>
              <a:rPr lang="it-IT" sz="1200" dirty="0">
                <a:latin typeface="Times New Roman" panose="02020603050405020304" pitchFamily="18" charset="0"/>
                <a:cs typeface="Times New Roman" panose="02020603050405020304" pitchFamily="18" charset="0"/>
              </a:rPr>
              <a:t>, RLS </a:t>
            </a:r>
            <a:r>
              <a:rPr lang="it-IT" sz="1200" dirty="0" err="1">
                <a:latin typeface="Times New Roman" panose="02020603050405020304" pitchFamily="18" charset="0"/>
                <a:cs typeface="Times New Roman" panose="02020603050405020304" pitchFamily="18" charset="0"/>
              </a:rPr>
              <a:t>ins</a:t>
            </a:r>
            <a:r>
              <a:rPr lang="it-IT" sz="1200" dirty="0">
                <a:latin typeface="Times New Roman" panose="02020603050405020304" pitchFamily="18" charset="0"/>
                <a:cs typeface="Times New Roman" panose="02020603050405020304" pitchFamily="18" charset="0"/>
              </a:rPr>
              <a:t>. Giuseppe </a:t>
            </a:r>
            <a:r>
              <a:rPr lang="it-IT" sz="1200" dirty="0" smtClean="0">
                <a:latin typeface="Times New Roman" panose="02020603050405020304" pitchFamily="18" charset="0"/>
                <a:cs typeface="Times New Roman" panose="02020603050405020304" pitchFamily="18" charset="0"/>
              </a:rPr>
              <a:t>Barbetti e si concorda di utilizzare la medesima procedura e cronoprogramma di cui al Comune di Darfo e di quanto contenuto nelle </a:t>
            </a:r>
            <a:r>
              <a:rPr lang="it-IT" sz="1200" dirty="0" err="1" smtClean="0">
                <a:latin typeface="Times New Roman" panose="02020603050405020304" pitchFamily="18" charset="0"/>
                <a:cs typeface="Times New Roman" panose="02020603050405020304" pitchFamily="18" charset="0"/>
              </a:rPr>
              <a:t>pagg</a:t>
            </a:r>
            <a:r>
              <a:rPr lang="it-IT" sz="1200" dirty="0" smtClean="0">
                <a:latin typeface="Times New Roman" panose="02020603050405020304" pitchFamily="18" charset="0"/>
                <a:cs typeface="Times New Roman" panose="02020603050405020304" pitchFamily="18" charset="0"/>
              </a:rPr>
              <a:t>. 22_29 del presente studio..</a:t>
            </a:r>
          </a:p>
          <a:p>
            <a:r>
              <a:rPr lang="it-IT" sz="1200" b="1" dirty="0" smtClean="0">
                <a:latin typeface="Times New Roman" panose="02020603050405020304" pitchFamily="18" charset="0"/>
                <a:cs typeface="Times New Roman" panose="02020603050405020304" pitchFamily="18" charset="0"/>
              </a:rPr>
              <a:t>Il </a:t>
            </a:r>
            <a:r>
              <a:rPr lang="it-IT" sz="1200" b="1" dirty="0">
                <a:latin typeface="Times New Roman" panose="02020603050405020304" pitchFamily="18" charset="0"/>
                <a:cs typeface="Times New Roman" panose="02020603050405020304" pitchFamily="18" charset="0"/>
              </a:rPr>
              <a:t>layout individuato è quello corrispondente all’aula tipo 1 </a:t>
            </a:r>
            <a:r>
              <a:rPr lang="it-IT" sz="1200" b="1" dirty="0" smtClean="0">
                <a:latin typeface="Times New Roman" panose="02020603050405020304" pitchFamily="18" charset="0"/>
                <a:cs typeface="Times New Roman" panose="02020603050405020304" pitchFamily="18" charset="0"/>
              </a:rPr>
              <a:t>per i banchi di dimensione 70x50 e tipo 2 per gli altri banchi che saranno disposti in gruppi di 4.</a:t>
            </a:r>
            <a:endParaRPr lang="it-IT" sz="1200" b="1" dirty="0">
              <a:latin typeface="Times New Roman" panose="02020603050405020304" pitchFamily="18" charset="0"/>
              <a:cs typeface="Times New Roman" panose="02020603050405020304" pitchFamily="18" charset="0"/>
            </a:endParaRPr>
          </a:p>
          <a:p>
            <a:endParaRPr lang="it-IT" sz="1200" dirty="0" smtClean="0">
              <a:latin typeface="Times New Roman" panose="02020603050405020304" pitchFamily="18" charset="0"/>
              <a:cs typeface="Times New Roman" panose="02020603050405020304" pitchFamily="18" charset="0"/>
            </a:endParaRPr>
          </a:p>
          <a:p>
            <a:endParaRPr lang="it-IT" sz="1200" dirty="0" smtClean="0">
              <a:latin typeface="Times New Roman" panose="02020603050405020304" pitchFamily="18" charset="0"/>
              <a:cs typeface="Times New Roman" panose="02020603050405020304" pitchFamily="18" charset="0"/>
            </a:endParaRPr>
          </a:p>
          <a:p>
            <a:endParaRPr lang="it-IT" sz="1200" dirty="0" smtClean="0">
              <a:latin typeface="Times New Roman" panose="02020603050405020304" pitchFamily="18" charset="0"/>
              <a:cs typeface="Times New Roman" panose="02020603050405020304" pitchFamily="18" charset="0"/>
            </a:endParaRPr>
          </a:p>
        </p:txBody>
      </p:sp>
      <p:sp>
        <p:nvSpPr>
          <p:cNvPr id="5" name="Segnaposto numero diapositiva 4"/>
          <p:cNvSpPr>
            <a:spLocks noGrp="1"/>
          </p:cNvSpPr>
          <p:nvPr>
            <p:ph type="sldNum" sz="quarter" idx="12"/>
          </p:nvPr>
        </p:nvSpPr>
        <p:spPr/>
        <p:txBody>
          <a:bodyPr/>
          <a:lstStyle/>
          <a:p>
            <a:fld id="{D57F1E4F-1CFF-5643-939E-02111984F565}" type="slidenum">
              <a:rPr lang="en-US" smtClean="0"/>
              <a:t>39</a:t>
            </a:fld>
            <a:endParaRPr lang="en-US" dirty="0"/>
          </a:p>
        </p:txBody>
      </p:sp>
      <p:pic>
        <p:nvPicPr>
          <p:cNvPr id="6" name="Immagine 5"/>
          <p:cNvPicPr>
            <a:picLocks noChangeAspect="1"/>
          </p:cNvPicPr>
          <p:nvPr/>
        </p:nvPicPr>
        <p:blipFill>
          <a:blip r:embed="rId2"/>
          <a:stretch>
            <a:fillRect/>
          </a:stretch>
        </p:blipFill>
        <p:spPr>
          <a:xfrm>
            <a:off x="8293395" y="3551106"/>
            <a:ext cx="808075" cy="723126"/>
          </a:xfrm>
          <a:prstGeom prst="rect">
            <a:avLst/>
          </a:prstGeom>
        </p:spPr>
      </p:pic>
    </p:spTree>
    <p:extLst>
      <p:ext uri="{BB962C8B-B14F-4D97-AF65-F5344CB8AC3E}">
        <p14:creationId xmlns:p14="http://schemas.microsoft.com/office/powerpoint/2010/main" val="3951208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112" y="411480"/>
            <a:ext cx="10814367" cy="88174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4000" dirty="0" smtClean="0"/>
              <a:t>DOCUMENTI OPERATIVI</a:t>
            </a:r>
            <a:endParaRPr lang="it-IT" sz="4000" dirty="0"/>
          </a:p>
        </p:txBody>
      </p:sp>
      <p:sp>
        <p:nvSpPr>
          <p:cNvPr id="4" name="Segnaposto contenuto 3"/>
          <p:cNvSpPr>
            <a:spLocks noGrp="1"/>
          </p:cNvSpPr>
          <p:nvPr>
            <p:ph sz="half" idx="2"/>
          </p:nvPr>
        </p:nvSpPr>
        <p:spPr>
          <a:xfrm>
            <a:off x="646112" y="1453024"/>
            <a:ext cx="5190808" cy="5252576"/>
          </a:xfrm>
        </p:spPr>
        <p:style>
          <a:lnRef idx="2">
            <a:schemeClr val="accent5"/>
          </a:lnRef>
          <a:fillRef idx="1">
            <a:schemeClr val="lt1"/>
          </a:fillRef>
          <a:effectRef idx="0">
            <a:schemeClr val="accent5"/>
          </a:effectRef>
          <a:fontRef idx="minor">
            <a:schemeClr val="dk1"/>
          </a:fontRef>
        </p:style>
        <p:txBody>
          <a:bodyPr>
            <a:noAutofit/>
          </a:bodyPr>
          <a:lstStyle/>
          <a:p>
            <a:pPr marL="0" indent="0" algn="just">
              <a:lnSpc>
                <a:spcPct val="100000"/>
              </a:lnSpc>
              <a:spcBef>
                <a:spcPts val="0"/>
              </a:spcBef>
              <a:spcAft>
                <a:spcPts val="0"/>
              </a:spcAft>
              <a:buNone/>
            </a:pPr>
            <a:r>
              <a:rPr lang="it-IT" sz="2000" dirty="0" smtClean="0">
                <a:solidFill>
                  <a:srgbClr val="002060"/>
                </a:solidFill>
                <a:latin typeface="Times New Roman" panose="02020603050405020304" pitchFamily="18" charset="0"/>
                <a:cs typeface="Times New Roman" panose="02020603050405020304" pitchFamily="18" charset="0"/>
              </a:rPr>
              <a:t>1</a:t>
            </a:r>
            <a:r>
              <a:rPr lang="it-IT" sz="2000" dirty="0">
                <a:solidFill>
                  <a:srgbClr val="002060"/>
                </a:solidFill>
                <a:latin typeface="Times New Roman" panose="02020603050405020304" pitchFamily="18" charset="0"/>
                <a:cs typeface="Times New Roman" panose="02020603050405020304" pitchFamily="18" charset="0"/>
              </a:rPr>
              <a:t>. </a:t>
            </a:r>
            <a:r>
              <a:rPr lang="it-IT" sz="2000" i="1" dirty="0">
                <a:solidFill>
                  <a:srgbClr val="002060"/>
                </a:solidFill>
                <a:latin typeface="Times New Roman" panose="02020603050405020304" pitchFamily="18" charset="0"/>
                <a:cs typeface="Times New Roman" panose="02020603050405020304" pitchFamily="18" charset="0"/>
              </a:rPr>
              <a:t>Disponibilità del sistema</a:t>
            </a:r>
            <a:r>
              <a:rPr lang="it-IT" sz="2000" dirty="0" smtClean="0">
                <a:solidFill>
                  <a:srgbClr val="002060"/>
                </a:solidFill>
                <a:latin typeface="Times New Roman" panose="02020603050405020304" pitchFamily="18" charset="0"/>
                <a:cs typeface="Times New Roman" panose="02020603050405020304" pitchFamily="18" charset="0"/>
              </a:rPr>
              <a:t>:</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2000" dirty="0">
                <a:solidFill>
                  <a:srgbClr val="002060"/>
                </a:solidFill>
                <a:latin typeface="Times New Roman" panose="02020603050405020304" pitchFamily="18" charset="0"/>
                <a:cs typeface="Times New Roman" panose="02020603050405020304" pitchFamily="18" charset="0"/>
              </a:rPr>
              <a:t>valutazione della disponibilità di </a:t>
            </a:r>
            <a:r>
              <a:rPr lang="it-IT" sz="2000" dirty="0" smtClean="0">
                <a:solidFill>
                  <a:srgbClr val="002060"/>
                </a:solidFill>
                <a:latin typeface="Times New Roman" panose="02020603050405020304" pitchFamily="18" charset="0"/>
                <a:cs typeface="Times New Roman" panose="02020603050405020304" pitchFamily="18" charset="0"/>
              </a:rPr>
              <a:t>persone, infrastrutture</a:t>
            </a:r>
            <a:r>
              <a:rPr lang="it-IT" sz="2000" dirty="0">
                <a:solidFill>
                  <a:srgbClr val="002060"/>
                </a:solidFill>
                <a:latin typeface="Times New Roman" panose="02020603050405020304" pitchFamily="18" charset="0"/>
                <a:cs typeface="Times New Roman" panose="02020603050405020304" pitchFamily="18" charset="0"/>
              </a:rPr>
              <a:t>, risorse e capacità di riprendere </a:t>
            </a:r>
            <a:r>
              <a:rPr lang="it-IT" sz="2000" dirty="0" smtClean="0">
                <a:solidFill>
                  <a:srgbClr val="002060"/>
                </a:solidFill>
                <a:latin typeface="Times New Roman" panose="02020603050405020304" pitchFamily="18" charset="0"/>
                <a:cs typeface="Times New Roman" panose="02020603050405020304" pitchFamily="18" charset="0"/>
              </a:rPr>
              <a:t>le funzioni.</a:t>
            </a:r>
          </a:p>
          <a:p>
            <a:pPr marL="0" indent="0" algn="just">
              <a:lnSpc>
                <a:spcPct val="100000"/>
              </a:lnSpc>
              <a:spcBef>
                <a:spcPts val="0"/>
              </a:spcBef>
              <a:spcAft>
                <a:spcPts val="0"/>
              </a:spcAft>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2000" dirty="0">
                <a:solidFill>
                  <a:srgbClr val="002060"/>
                </a:solidFill>
                <a:latin typeface="Times New Roman" panose="02020603050405020304" pitchFamily="18" charset="0"/>
                <a:cs typeface="Times New Roman" panose="02020603050405020304" pitchFamily="18" charset="0"/>
              </a:rPr>
              <a:t>2. </a:t>
            </a:r>
            <a:r>
              <a:rPr lang="it-IT" sz="2000" i="1" dirty="0">
                <a:solidFill>
                  <a:srgbClr val="002060"/>
                </a:solidFill>
                <a:latin typeface="Times New Roman" panose="02020603050405020304" pitchFamily="18" charset="0"/>
                <a:cs typeface="Times New Roman" panose="02020603050405020304" pitchFamily="18" charset="0"/>
              </a:rPr>
              <a:t>Continuità dell'apprendimento</a:t>
            </a:r>
            <a:r>
              <a:rPr lang="it-IT" sz="2000" dirty="0" smtClean="0">
                <a:solidFill>
                  <a:srgbClr val="002060"/>
                </a:solidFill>
                <a:latin typeface="Times New Roman" panose="02020603050405020304" pitchFamily="18" charset="0"/>
                <a:cs typeface="Times New Roman" panose="02020603050405020304" pitchFamily="18" charset="0"/>
              </a:rPr>
              <a:t>:</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2000" dirty="0">
                <a:solidFill>
                  <a:srgbClr val="002060"/>
                </a:solidFill>
                <a:latin typeface="Times New Roman" panose="02020603050405020304" pitchFamily="18" charset="0"/>
                <a:cs typeface="Times New Roman" panose="02020603050405020304" pitchFamily="18" charset="0"/>
              </a:rPr>
              <a:t>garantire che l'apprendimento </a:t>
            </a:r>
            <a:r>
              <a:rPr lang="it-IT" sz="2000" dirty="0" smtClean="0">
                <a:solidFill>
                  <a:srgbClr val="002060"/>
                </a:solidFill>
                <a:latin typeface="Times New Roman" panose="02020603050405020304" pitchFamily="18" charset="0"/>
                <a:cs typeface="Times New Roman" panose="02020603050405020304" pitchFamily="18" charset="0"/>
              </a:rPr>
              <a:t>sia effettuato nel modo </a:t>
            </a:r>
            <a:r>
              <a:rPr lang="it-IT" sz="2000" dirty="0">
                <a:solidFill>
                  <a:srgbClr val="002060"/>
                </a:solidFill>
                <a:latin typeface="Times New Roman" panose="02020603050405020304" pitchFamily="18" charset="0"/>
                <a:cs typeface="Times New Roman" panose="02020603050405020304" pitchFamily="18" charset="0"/>
              </a:rPr>
              <a:t>più regolare possibile dopo </a:t>
            </a:r>
            <a:r>
              <a:rPr lang="it-IT" sz="2000" dirty="0" smtClean="0">
                <a:solidFill>
                  <a:srgbClr val="002060"/>
                </a:solidFill>
                <a:latin typeface="Times New Roman" panose="02020603050405020304" pitchFamily="18" charset="0"/>
                <a:cs typeface="Times New Roman" panose="02020603050405020304" pitchFamily="18" charset="0"/>
              </a:rPr>
              <a:t>l'interruzione.</a:t>
            </a:r>
          </a:p>
          <a:p>
            <a:pPr marL="0" indent="0" algn="just">
              <a:lnSpc>
                <a:spcPct val="100000"/>
              </a:lnSpc>
              <a:spcBef>
                <a:spcPts val="0"/>
              </a:spcBef>
              <a:spcAft>
                <a:spcPts val="0"/>
              </a:spcAft>
              <a:buNone/>
            </a:pP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2000" dirty="0">
                <a:solidFill>
                  <a:srgbClr val="002060"/>
                </a:solidFill>
                <a:latin typeface="Times New Roman" panose="02020603050405020304" pitchFamily="18" charset="0"/>
                <a:cs typeface="Times New Roman" panose="02020603050405020304" pitchFamily="18" charset="0"/>
              </a:rPr>
              <a:t>3. </a:t>
            </a:r>
            <a:r>
              <a:rPr lang="it-IT" sz="2000" i="1" dirty="0">
                <a:solidFill>
                  <a:srgbClr val="002060"/>
                </a:solidFill>
                <a:latin typeface="Times New Roman" panose="02020603050405020304" pitchFamily="18" charset="0"/>
                <a:cs typeface="Times New Roman" panose="02020603050405020304" pitchFamily="18" charset="0"/>
              </a:rPr>
              <a:t>Resilienza del sistema</a:t>
            </a:r>
            <a:r>
              <a:rPr lang="it-IT" sz="2000" dirty="0" smtClean="0">
                <a:solidFill>
                  <a:srgbClr val="002060"/>
                </a:solidFill>
                <a:latin typeface="Times New Roman" panose="02020603050405020304" pitchFamily="18" charset="0"/>
                <a:cs typeface="Times New Roman" panose="02020603050405020304" pitchFamily="18" charset="0"/>
              </a:rPr>
              <a:t>:</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2000" dirty="0" smtClean="0">
                <a:solidFill>
                  <a:srgbClr val="002060"/>
                </a:solidFill>
                <a:latin typeface="Times New Roman" panose="02020603050405020304" pitchFamily="18" charset="0"/>
                <a:cs typeface="Times New Roman" panose="02020603050405020304" pitchFamily="18" charset="0"/>
              </a:rPr>
              <a:t>costruire </a:t>
            </a:r>
            <a:r>
              <a:rPr lang="it-IT" sz="2000" dirty="0">
                <a:solidFill>
                  <a:srgbClr val="002060"/>
                </a:solidFill>
                <a:latin typeface="Times New Roman" panose="02020603050405020304" pitchFamily="18" charset="0"/>
                <a:cs typeface="Times New Roman" panose="02020603050405020304" pitchFamily="18" charset="0"/>
              </a:rPr>
              <a:t>e </a:t>
            </a:r>
            <a:r>
              <a:rPr lang="it-IT" sz="2000" dirty="0" smtClean="0">
                <a:solidFill>
                  <a:srgbClr val="002060"/>
                </a:solidFill>
                <a:latin typeface="Times New Roman" panose="02020603050405020304" pitchFamily="18" charset="0"/>
                <a:cs typeface="Times New Roman" panose="02020603050405020304" pitchFamily="18" charset="0"/>
              </a:rPr>
              <a:t>rafforzare la </a:t>
            </a:r>
            <a:r>
              <a:rPr lang="it-IT" sz="2000" dirty="0">
                <a:solidFill>
                  <a:srgbClr val="002060"/>
                </a:solidFill>
                <a:latin typeface="Times New Roman" panose="02020603050405020304" pitchFamily="18" charset="0"/>
                <a:cs typeface="Times New Roman" panose="02020603050405020304" pitchFamily="18" charset="0"/>
              </a:rPr>
              <a:t>preparazione </a:t>
            </a:r>
            <a:r>
              <a:rPr lang="it-IT" sz="2000" dirty="0" smtClean="0">
                <a:solidFill>
                  <a:srgbClr val="002060"/>
                </a:solidFill>
                <a:latin typeface="Times New Roman" panose="02020603050405020304" pitchFamily="18" charset="0"/>
                <a:cs typeface="Times New Roman" panose="02020603050405020304" pitchFamily="18" charset="0"/>
              </a:rPr>
              <a:t>del sistema </a:t>
            </a:r>
            <a:r>
              <a:rPr lang="it-IT" sz="2000" dirty="0">
                <a:solidFill>
                  <a:srgbClr val="002060"/>
                </a:solidFill>
                <a:latin typeface="Times New Roman" panose="02020603050405020304" pitchFamily="18" charset="0"/>
                <a:cs typeface="Times New Roman" panose="02020603050405020304" pitchFamily="18" charset="0"/>
              </a:rPr>
              <a:t>educativo per anticipare, rispondere </a:t>
            </a:r>
            <a:r>
              <a:rPr lang="it-IT" sz="2000" dirty="0" smtClean="0">
                <a:solidFill>
                  <a:srgbClr val="002060"/>
                </a:solidFill>
                <a:latin typeface="Times New Roman" panose="02020603050405020304" pitchFamily="18" charset="0"/>
                <a:cs typeface="Times New Roman" panose="02020603050405020304" pitchFamily="18" charset="0"/>
              </a:rPr>
              <a:t>e mitigare </a:t>
            </a:r>
            <a:r>
              <a:rPr lang="it-IT" sz="2000" dirty="0">
                <a:solidFill>
                  <a:srgbClr val="002060"/>
                </a:solidFill>
                <a:latin typeface="Times New Roman" panose="02020603050405020304" pitchFamily="18" charset="0"/>
                <a:cs typeface="Times New Roman" panose="02020603050405020304" pitchFamily="18" charset="0"/>
              </a:rPr>
              <a:t>gli effetti delle crisi attuali e </a:t>
            </a:r>
            <a:r>
              <a:rPr lang="it-IT" sz="2000" dirty="0" smtClean="0">
                <a:solidFill>
                  <a:srgbClr val="002060"/>
                </a:solidFill>
                <a:latin typeface="Times New Roman" panose="02020603050405020304" pitchFamily="18" charset="0"/>
                <a:cs typeface="Times New Roman" panose="02020603050405020304" pitchFamily="18" charset="0"/>
              </a:rPr>
              <a:t>future.</a:t>
            </a:r>
          </a:p>
          <a:p>
            <a:pPr marL="0" indent="0" algn="just">
              <a:lnSpc>
                <a:spcPct val="100000"/>
              </a:lnSpc>
              <a:spcBef>
                <a:spcPts val="0"/>
              </a:spcBef>
              <a:spcAft>
                <a:spcPts val="0"/>
              </a:spcAft>
              <a:buNone/>
            </a:pPr>
            <a:endParaRPr lang="it-IT" sz="20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2000" dirty="0" smtClean="0">
                <a:solidFill>
                  <a:srgbClr val="002060"/>
                </a:solidFill>
                <a:latin typeface="Times New Roman" panose="02020603050405020304" pitchFamily="18" charset="0"/>
                <a:cs typeface="Times New Roman" panose="02020603050405020304" pitchFamily="18" charset="0"/>
              </a:rPr>
              <a:t>4. </a:t>
            </a:r>
            <a:r>
              <a:rPr lang="it-IT" sz="2000" dirty="0">
                <a:solidFill>
                  <a:srgbClr val="002060"/>
                </a:solidFill>
                <a:latin typeface="Times New Roman" panose="02020603050405020304" pitchFamily="18" charset="0"/>
                <a:cs typeface="Times New Roman" panose="02020603050405020304" pitchFamily="18" charset="0"/>
              </a:rPr>
              <a:t>L’intrapresa educativa </a:t>
            </a:r>
            <a:endParaRPr lang="it-IT" sz="20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it-IT" sz="2000" dirty="0" smtClean="0">
                <a:solidFill>
                  <a:srgbClr val="002060"/>
                </a:solidFill>
                <a:latin typeface="Times New Roman" panose="02020603050405020304" pitchFamily="18" charset="0"/>
                <a:cs typeface="Times New Roman" panose="02020603050405020304" pitchFamily="18" charset="0"/>
              </a:rPr>
              <a:t>attende </a:t>
            </a:r>
            <a:r>
              <a:rPr lang="it-IT" sz="2000" dirty="0">
                <a:solidFill>
                  <a:srgbClr val="002060"/>
                </a:solidFill>
                <a:latin typeface="Times New Roman" panose="02020603050405020304" pitchFamily="18" charset="0"/>
                <a:cs typeface="Times New Roman" panose="02020603050405020304" pitchFamily="18" charset="0"/>
              </a:rPr>
              <a:t>scuole e Amministrazione</a:t>
            </a:r>
          </a:p>
          <a:p>
            <a:pPr marL="0" indent="0" algn="just">
              <a:buNone/>
            </a:pPr>
            <a:endParaRPr lang="it-IT" sz="2000" dirty="0">
              <a:solidFill>
                <a:srgbClr val="002060"/>
              </a:solidFill>
              <a:latin typeface="Times New Roman" panose="02020603050405020304" pitchFamily="18" charset="0"/>
              <a:cs typeface="Times New Roman" panose="02020603050405020304" pitchFamily="18"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072" y="251679"/>
            <a:ext cx="1189635" cy="721940"/>
          </a:xfrm>
          <a:prstGeom prst="rect">
            <a:avLst/>
          </a:prstGeom>
        </p:spPr>
      </p:pic>
      <p:pic>
        <p:nvPicPr>
          <p:cNvPr id="8" name="Segnaposto contenuto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299" y="5364480"/>
            <a:ext cx="1691621" cy="1341120"/>
          </a:xfrm>
          <a:prstGeom prst="rect">
            <a:avLst/>
          </a:prstGeom>
        </p:spPr>
      </p:pic>
      <p:sp>
        <p:nvSpPr>
          <p:cNvPr id="9" name="Segnaposto contenuto 11"/>
          <p:cNvSpPr txBox="1">
            <a:spLocks/>
          </p:cNvSpPr>
          <p:nvPr/>
        </p:nvSpPr>
        <p:spPr>
          <a:xfrm>
            <a:off x="6050280" y="1453024"/>
            <a:ext cx="2926080" cy="3828839"/>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None/>
            </a:pPr>
            <a:r>
              <a:rPr lang="it-IT" sz="2000" dirty="0">
                <a:solidFill>
                  <a:srgbClr val="002060"/>
                </a:solidFill>
                <a:latin typeface="Times New Roman" panose="02020603050405020304" pitchFamily="18" charset="0"/>
                <a:cs typeface="Times New Roman" panose="02020603050405020304" pitchFamily="18" charset="0"/>
              </a:rPr>
              <a:t>Osserviamo i principi </a:t>
            </a:r>
            <a:r>
              <a:rPr lang="it-IT" sz="2000" dirty="0" smtClean="0">
                <a:solidFill>
                  <a:srgbClr val="002060"/>
                </a:solidFill>
                <a:latin typeface="Times New Roman" panose="02020603050405020304" pitchFamily="18" charset="0"/>
                <a:cs typeface="Times New Roman" panose="02020603050405020304" pitchFamily="18" charset="0"/>
              </a:rPr>
              <a:t>di precauzione </a:t>
            </a:r>
            <a:r>
              <a:rPr lang="it-IT" sz="2000" dirty="0">
                <a:solidFill>
                  <a:srgbClr val="002060"/>
                </a:solidFill>
                <a:latin typeface="Times New Roman" panose="02020603050405020304" pitchFamily="18" charset="0"/>
                <a:cs typeface="Times New Roman" panose="02020603050405020304" pitchFamily="18" charset="0"/>
              </a:rPr>
              <a:t>e </a:t>
            </a:r>
            <a:r>
              <a:rPr lang="it-IT" sz="2000" dirty="0" smtClean="0">
                <a:solidFill>
                  <a:srgbClr val="002060"/>
                </a:solidFill>
                <a:latin typeface="Times New Roman" panose="02020603050405020304" pitchFamily="18" charset="0"/>
                <a:cs typeface="Times New Roman" panose="02020603050405020304" pitchFamily="18" charset="0"/>
              </a:rPr>
              <a:t>di proporzionalità: il </a:t>
            </a:r>
            <a:r>
              <a:rPr lang="it-IT" sz="2000" dirty="0">
                <a:solidFill>
                  <a:srgbClr val="002060"/>
                </a:solidFill>
                <a:latin typeface="Times New Roman" panose="02020603050405020304" pitchFamily="18" charset="0"/>
                <a:cs typeface="Times New Roman" panose="02020603050405020304" pitchFamily="18" charset="0"/>
              </a:rPr>
              <a:t>rischio zero non </a:t>
            </a:r>
            <a:r>
              <a:rPr lang="it-IT" sz="2000" dirty="0" smtClean="0">
                <a:solidFill>
                  <a:srgbClr val="002060"/>
                </a:solidFill>
                <a:latin typeface="Times New Roman" panose="02020603050405020304" pitchFamily="18" charset="0"/>
                <a:cs typeface="Times New Roman" panose="02020603050405020304" pitchFamily="18" charset="0"/>
              </a:rPr>
              <a:t>esiste</a:t>
            </a:r>
          </a:p>
          <a:p>
            <a:endParaRPr lang="it-IT" sz="2000" dirty="0">
              <a:solidFill>
                <a:srgbClr val="002060"/>
              </a:solidFill>
              <a:latin typeface="Times New Roman" panose="02020603050405020304" pitchFamily="18" charset="0"/>
              <a:cs typeface="Times New Roman" panose="02020603050405020304" pitchFamily="18" charset="0"/>
            </a:endParaRPr>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5560" y="2956560"/>
            <a:ext cx="2072640" cy="1844040"/>
          </a:xfrm>
          <a:prstGeom prst="rect">
            <a:avLst/>
          </a:prstGeom>
        </p:spPr>
      </p:pic>
      <p:sp>
        <p:nvSpPr>
          <p:cNvPr id="11" name="Segnaposto contenuto 2"/>
          <p:cNvSpPr>
            <a:spLocks noGrp="1"/>
          </p:cNvSpPr>
          <p:nvPr>
            <p:ph sz="half" idx="2"/>
          </p:nvPr>
        </p:nvSpPr>
        <p:spPr>
          <a:xfrm>
            <a:off x="8976360" y="1453024"/>
            <a:ext cx="2484120" cy="3828839"/>
          </a:xfrm>
        </p:spPr>
        <p:style>
          <a:lnRef idx="2">
            <a:schemeClr val="accent5"/>
          </a:lnRef>
          <a:fillRef idx="1">
            <a:schemeClr val="lt1"/>
          </a:fillRef>
          <a:effectRef idx="0">
            <a:schemeClr val="accent5"/>
          </a:effectRef>
          <a:fontRef idx="minor">
            <a:schemeClr val="dk1"/>
          </a:fontRef>
        </p:style>
        <p:txBody>
          <a:bodyPr/>
          <a:lstStyle/>
          <a:p>
            <a:r>
              <a:rPr lang="it-IT" sz="2000" dirty="0">
                <a:solidFill>
                  <a:srgbClr val="002060"/>
                </a:solidFill>
                <a:latin typeface="Times New Roman" panose="02020603050405020304" pitchFamily="18" charset="0"/>
                <a:cs typeface="Times New Roman" panose="02020603050405020304" pitchFamily="18" charset="0"/>
              </a:rPr>
              <a:t>La pandemia rende doverosa l’azione</a:t>
            </a:r>
          </a:p>
          <a:p>
            <a:endParaRPr lang="it-IT" dirty="0"/>
          </a:p>
        </p:txBody>
      </p:sp>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9720" y="3108960"/>
            <a:ext cx="1706880" cy="1493520"/>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1206837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0588" y="289250"/>
            <a:ext cx="11737910" cy="746448"/>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err="1" smtClean="0"/>
              <a:t>Faq</a:t>
            </a:r>
            <a:r>
              <a:rPr lang="it-IT" sz="3600" dirty="0" smtClean="0"/>
              <a:t>: domande frequenti</a:t>
            </a:r>
            <a:endParaRPr lang="it-IT" sz="3600" dirty="0"/>
          </a:p>
        </p:txBody>
      </p:sp>
      <p:sp>
        <p:nvSpPr>
          <p:cNvPr id="3" name="Segnaposto contenuto 2"/>
          <p:cNvSpPr>
            <a:spLocks noGrp="1"/>
          </p:cNvSpPr>
          <p:nvPr>
            <p:ph idx="1"/>
          </p:nvPr>
        </p:nvSpPr>
        <p:spPr>
          <a:xfrm>
            <a:off x="270588" y="1240971"/>
            <a:ext cx="11737910" cy="5374433"/>
          </a:xfrm>
        </p:spPr>
        <p:txBody>
          <a:bodyPr>
            <a:normAutofit/>
          </a:bodyPr>
          <a:lstStyle/>
          <a:p>
            <a:r>
              <a:rPr lang="it-IT" sz="1200" b="1" dirty="0" smtClean="0">
                <a:latin typeface="Times New Roman" panose="02020603050405020304" pitchFamily="18" charset="0"/>
                <a:cs typeface="Times New Roman" panose="02020603050405020304" pitchFamily="18" charset="0"/>
              </a:rPr>
              <a:t>ACCESSI</a:t>
            </a:r>
          </a:p>
          <a:p>
            <a:r>
              <a:rPr lang="it-IT" sz="1200" b="1" dirty="0" smtClean="0">
                <a:latin typeface="Times New Roman" panose="02020603050405020304" pitchFamily="18" charset="0"/>
                <a:cs typeface="Times New Roman" panose="02020603050405020304" pitchFamily="18" charset="0"/>
              </a:rPr>
              <a:t>1) Se </a:t>
            </a:r>
            <a:r>
              <a:rPr lang="it-IT" sz="1200" b="1" dirty="0">
                <a:latin typeface="Times New Roman" panose="02020603050405020304" pitchFamily="18" charset="0"/>
                <a:cs typeface="Times New Roman" panose="02020603050405020304" pitchFamily="18" charset="0"/>
              </a:rPr>
              <a:t>si utilizzano ambienti esterni alla scuola, come si potranno gestire i cambi d'ora dei docenti</a:t>
            </a:r>
            <a:r>
              <a:rPr lang="it-IT" sz="1200" dirty="0">
                <a:latin typeface="Times New Roman" panose="02020603050405020304" pitchFamily="18" charset="0"/>
                <a:cs typeface="Times New Roman" panose="02020603050405020304" pitchFamily="18" charset="0"/>
              </a:rPr>
              <a:t>?</a:t>
            </a:r>
          </a:p>
          <a:p>
            <a:r>
              <a:rPr lang="it-IT" sz="1200" dirty="0">
                <a:latin typeface="Times New Roman" panose="02020603050405020304" pitchFamily="18" charset="0"/>
                <a:cs typeface="Times New Roman" panose="02020603050405020304" pitchFamily="18" charset="0"/>
              </a:rPr>
              <a:t>Risposta) La gestione del susseguirsi dei docenti nelle diverse ore di lezione nelle varie classi è </a:t>
            </a:r>
            <a:r>
              <a:rPr lang="it-IT" sz="1200" dirty="0" smtClean="0">
                <a:latin typeface="Times New Roman" panose="02020603050405020304" pitchFamily="18" charset="0"/>
                <a:cs typeface="Times New Roman" panose="02020603050405020304" pitchFamily="18" charset="0"/>
              </a:rPr>
              <a:t>demandata ad </a:t>
            </a:r>
            <a:r>
              <a:rPr lang="it-IT" sz="1200" dirty="0">
                <a:latin typeface="Times New Roman" panose="02020603050405020304" pitchFamily="18" charset="0"/>
                <a:cs typeface="Times New Roman" panose="02020603050405020304" pitchFamily="18" charset="0"/>
              </a:rPr>
              <a:t>una corretta formulazione dell’orario delle lezioni, che, nel caso sia necessario utilizzare anche </a:t>
            </a:r>
            <a:r>
              <a:rPr lang="it-IT" sz="1200" dirty="0" smtClean="0">
                <a:latin typeface="Times New Roman" panose="02020603050405020304" pitchFamily="18" charset="0"/>
                <a:cs typeface="Times New Roman" panose="02020603050405020304" pitchFamily="18" charset="0"/>
              </a:rPr>
              <a:t>ambienti esterni </a:t>
            </a:r>
            <a:r>
              <a:rPr lang="it-IT" sz="1200" dirty="0">
                <a:latin typeface="Times New Roman" panose="02020603050405020304" pitchFamily="18" charset="0"/>
                <a:cs typeface="Times New Roman" panose="02020603050405020304" pitchFamily="18" charset="0"/>
              </a:rPr>
              <a:t>alla sede scolastica, dovrà debitamente tener conto della loro distanza e del tempo necessario </a:t>
            </a:r>
            <a:r>
              <a:rPr lang="it-IT" sz="1200" dirty="0" smtClean="0">
                <a:latin typeface="Times New Roman" panose="02020603050405020304" pitchFamily="18" charset="0"/>
                <a:cs typeface="Times New Roman" panose="02020603050405020304" pitchFamily="18" charset="0"/>
              </a:rPr>
              <a:t>a raggiugerli</a:t>
            </a:r>
            <a:r>
              <a:rPr lang="it-IT" sz="1200" dirty="0">
                <a:latin typeface="Times New Roman" panose="02020603050405020304" pitchFamily="18" charset="0"/>
                <a:cs typeface="Times New Roman" panose="02020603050405020304" pitchFamily="18" charset="0"/>
              </a:rPr>
              <a:t>, anche in relazione ai mezzi di trasporto </a:t>
            </a:r>
            <a:r>
              <a:rPr lang="it-IT" sz="1200" dirty="0" smtClean="0">
                <a:latin typeface="Times New Roman" panose="02020603050405020304" pitchFamily="18" charset="0"/>
                <a:cs typeface="Times New Roman" panose="02020603050405020304" pitchFamily="18" charset="0"/>
              </a:rPr>
              <a:t>utilizzati </a:t>
            </a:r>
            <a:r>
              <a:rPr lang="it-IT" sz="1200" dirty="0">
                <a:latin typeface="Times New Roman" panose="02020603050405020304" pitchFamily="18" charset="0"/>
                <a:cs typeface="Times New Roman" panose="02020603050405020304" pitchFamily="18" charset="0"/>
              </a:rPr>
              <a:t>dai docenti stessi, ed evitando che le </a:t>
            </a:r>
            <a:r>
              <a:rPr lang="it-IT" sz="1200" dirty="0" smtClean="0">
                <a:latin typeface="Times New Roman" panose="02020603050405020304" pitchFamily="18" charset="0"/>
                <a:cs typeface="Times New Roman" panose="02020603050405020304" pitchFamily="18" charset="0"/>
              </a:rPr>
              <a:t>classi possano </a:t>
            </a:r>
            <a:r>
              <a:rPr lang="it-IT" sz="1200" dirty="0">
                <a:latin typeface="Times New Roman" panose="02020603050405020304" pitchFamily="18" charset="0"/>
                <a:cs typeface="Times New Roman" panose="02020603050405020304" pitchFamily="18" charset="0"/>
              </a:rPr>
              <a:t>rimanere scoperte e lasciate alla sola vigilanza dei collaboratori scolastici per un lungo lasso </a:t>
            </a:r>
            <a:r>
              <a:rPr lang="it-IT" sz="1200" dirty="0" smtClean="0">
                <a:latin typeface="Times New Roman" panose="02020603050405020304" pitchFamily="18" charset="0"/>
                <a:cs typeface="Times New Roman" panose="02020603050405020304" pitchFamily="18" charset="0"/>
              </a:rPr>
              <a:t>di tempo.</a:t>
            </a:r>
          </a:p>
          <a:p>
            <a:r>
              <a:rPr lang="it-IT" sz="1200" b="1" dirty="0" smtClean="0">
                <a:latin typeface="Times New Roman" panose="02020603050405020304" pitchFamily="18" charset="0"/>
                <a:cs typeface="Times New Roman" panose="02020603050405020304" pitchFamily="18" charset="0"/>
              </a:rPr>
              <a:t>2) Per </a:t>
            </a:r>
            <a:r>
              <a:rPr lang="it-IT" sz="1200" b="1" dirty="0">
                <a:latin typeface="Times New Roman" panose="02020603050405020304" pitchFamily="18" charset="0"/>
                <a:cs typeface="Times New Roman" panose="02020603050405020304" pitchFamily="18" charset="0"/>
              </a:rPr>
              <a:t>i servizi di </a:t>
            </a:r>
            <a:r>
              <a:rPr lang="it-IT" sz="1200" b="1" dirty="0" err="1">
                <a:latin typeface="Times New Roman" panose="02020603050405020304" pitchFamily="18" charset="0"/>
                <a:cs typeface="Times New Roman" panose="02020603050405020304" pitchFamily="18" charset="0"/>
              </a:rPr>
              <a:t>pre</a:t>
            </a:r>
            <a:r>
              <a:rPr lang="it-IT" sz="1200" b="1" dirty="0">
                <a:latin typeface="Times New Roman" panose="02020603050405020304" pitchFamily="18" charset="0"/>
                <a:cs typeface="Times New Roman" panose="02020603050405020304" pitchFamily="18" charset="0"/>
              </a:rPr>
              <a:t> e post-accoglienza dei bambini della scuola infanzia e primaria, </a:t>
            </a:r>
            <a:r>
              <a:rPr lang="it-IT" sz="1200" b="1" dirty="0" smtClean="0">
                <a:latin typeface="Times New Roman" panose="02020603050405020304" pitchFamily="18" charset="0"/>
                <a:cs typeface="Times New Roman" panose="02020603050405020304" pitchFamily="18" charset="0"/>
              </a:rPr>
              <a:t>organizzati dall‘Istituzione scolastica </a:t>
            </a:r>
            <a:r>
              <a:rPr lang="it-IT" sz="1200" b="1" dirty="0">
                <a:latin typeface="Times New Roman" panose="02020603050405020304" pitchFamily="18" charset="0"/>
                <a:cs typeface="Times New Roman" panose="02020603050405020304" pitchFamily="18" charset="0"/>
              </a:rPr>
              <a:t>con personale </a:t>
            </a:r>
            <a:r>
              <a:rPr lang="it-IT" sz="1200" b="1" dirty="0" smtClean="0">
                <a:latin typeface="Times New Roman" panose="02020603050405020304" pitchFamily="18" charset="0"/>
                <a:cs typeface="Times New Roman" panose="02020603050405020304" pitchFamily="18" charset="0"/>
              </a:rPr>
              <a:t>interno </a:t>
            </a:r>
            <a:r>
              <a:rPr lang="it-IT" sz="1200" b="1" dirty="0">
                <a:latin typeface="Times New Roman" panose="02020603050405020304" pitchFamily="18" charset="0"/>
                <a:cs typeface="Times New Roman" panose="02020603050405020304" pitchFamily="18" charset="0"/>
              </a:rPr>
              <a:t>alla scuola, come ci si deve comportare? E' </a:t>
            </a:r>
            <a:r>
              <a:rPr lang="it-IT" sz="1200" b="1" dirty="0" smtClean="0">
                <a:latin typeface="Times New Roman" panose="02020603050405020304" pitchFamily="18" charset="0"/>
                <a:cs typeface="Times New Roman" panose="02020603050405020304" pitchFamily="18" charset="0"/>
              </a:rPr>
              <a:t>ancora fattibile</a:t>
            </a:r>
            <a:r>
              <a:rPr lang="it-IT" sz="1200" dirty="0">
                <a:latin typeface="Times New Roman" panose="02020603050405020304" pitchFamily="18" charset="0"/>
                <a:cs typeface="Times New Roman" panose="02020603050405020304" pitchFamily="18" charset="0"/>
              </a:rPr>
              <a:t>?</a:t>
            </a:r>
          </a:p>
          <a:p>
            <a:r>
              <a:rPr lang="it-IT" sz="1200" dirty="0">
                <a:latin typeface="Times New Roman" panose="02020603050405020304" pitchFamily="18" charset="0"/>
                <a:cs typeface="Times New Roman" panose="02020603050405020304" pitchFamily="18" charset="0"/>
              </a:rPr>
              <a:t>Risposta) E’ ancora fattibile, ma nel rispetto di tutte le misure di prevenzione e protezione </a:t>
            </a:r>
            <a:r>
              <a:rPr lang="it-IT" sz="1200" dirty="0" smtClean="0">
                <a:latin typeface="Times New Roman" panose="02020603050405020304" pitchFamily="18" charset="0"/>
                <a:cs typeface="Times New Roman" panose="02020603050405020304" pitchFamily="18" charset="0"/>
              </a:rPr>
              <a:t>imposte dall’attuale </a:t>
            </a:r>
            <a:r>
              <a:rPr lang="it-IT" sz="1200" dirty="0">
                <a:latin typeface="Times New Roman" panose="02020603050405020304" pitchFamily="18" charset="0"/>
                <a:cs typeface="Times New Roman" panose="02020603050405020304" pitchFamily="18" charset="0"/>
              </a:rPr>
              <a:t>situazione d’emergenza (distanziamento fisico, mascherina, disinfezione delle </a:t>
            </a:r>
            <a:r>
              <a:rPr lang="it-IT" sz="1200" dirty="0" smtClean="0">
                <a:latin typeface="Times New Roman" panose="02020603050405020304" pitchFamily="18" charset="0"/>
                <a:cs typeface="Times New Roman" panose="02020603050405020304" pitchFamily="18" charset="0"/>
              </a:rPr>
              <a:t>mani, temperatura </a:t>
            </a:r>
            <a:r>
              <a:rPr lang="it-IT" sz="1200" dirty="0">
                <a:latin typeface="Times New Roman" panose="02020603050405020304" pitchFamily="18" charset="0"/>
                <a:cs typeface="Times New Roman" panose="02020603050405020304" pitchFamily="18" charset="0"/>
              </a:rPr>
              <a:t>corporea non superiore a 37,5 °C, ecc.). Si suggerisce quindi di prefigurare in modo attento </a:t>
            </a:r>
            <a:r>
              <a:rPr lang="it-IT" sz="1200" dirty="0" smtClean="0">
                <a:latin typeface="Times New Roman" panose="02020603050405020304" pitchFamily="18" charset="0"/>
                <a:cs typeface="Times New Roman" panose="02020603050405020304" pitchFamily="18" charset="0"/>
              </a:rPr>
              <a:t>e scrupoloso </a:t>
            </a:r>
            <a:r>
              <a:rPr lang="it-IT" sz="1200" dirty="0">
                <a:latin typeface="Times New Roman" panose="02020603050405020304" pitchFamily="18" charset="0"/>
                <a:cs typeface="Times New Roman" panose="02020603050405020304" pitchFamily="18" charset="0"/>
              </a:rPr>
              <a:t>tali servizi, redigendo, congiuntamente al personale </a:t>
            </a:r>
            <a:r>
              <a:rPr lang="it-IT" sz="1200" dirty="0" smtClean="0">
                <a:latin typeface="Times New Roman" panose="02020603050405020304" pitchFamily="18" charset="0"/>
                <a:cs typeface="Times New Roman" panose="02020603050405020304" pitchFamily="18" charset="0"/>
              </a:rPr>
              <a:t>coinvolto anche </a:t>
            </a:r>
            <a:r>
              <a:rPr lang="it-IT" sz="1200" dirty="0">
                <a:latin typeface="Times New Roman" panose="02020603050405020304" pitchFamily="18" charset="0"/>
                <a:cs typeface="Times New Roman" panose="02020603050405020304" pitchFamily="18" charset="0"/>
              </a:rPr>
              <a:t>tenendo conto </a:t>
            </a:r>
            <a:r>
              <a:rPr lang="it-IT" sz="1200" dirty="0" smtClean="0">
                <a:latin typeface="Times New Roman" panose="02020603050405020304" pitchFamily="18" charset="0"/>
                <a:cs typeface="Times New Roman" panose="02020603050405020304" pitchFamily="18" charset="0"/>
              </a:rPr>
              <a:t>delle diverse </a:t>
            </a:r>
            <a:r>
              <a:rPr lang="it-IT" sz="1200" dirty="0">
                <a:latin typeface="Times New Roman" panose="02020603050405020304" pitchFamily="18" charset="0"/>
                <a:cs typeface="Times New Roman" panose="02020603050405020304" pitchFamily="18" charset="0"/>
              </a:rPr>
              <a:t>casistiche di criticità ed emergenza che potrebbero nascere (un esempio su tutti, come </a:t>
            </a:r>
            <a:r>
              <a:rPr lang="it-IT" sz="1200" dirty="0" smtClean="0">
                <a:latin typeface="Times New Roman" panose="02020603050405020304" pitchFamily="18" charset="0"/>
                <a:cs typeface="Times New Roman" panose="02020603050405020304" pitchFamily="18" charset="0"/>
              </a:rPr>
              <a:t>comportarsi se</a:t>
            </a:r>
            <a:r>
              <a:rPr lang="it-IT" sz="1200" dirty="0">
                <a:latin typeface="Times New Roman" panose="02020603050405020304" pitchFamily="18" charset="0"/>
                <a:cs typeface="Times New Roman" panose="02020603050405020304" pitchFamily="18" charset="0"/>
              </a:rPr>
              <a:t>, in fase di </a:t>
            </a:r>
            <a:r>
              <a:rPr lang="it-IT" sz="1200" dirty="0" err="1">
                <a:latin typeface="Times New Roman" panose="02020603050405020304" pitchFamily="18" charset="0"/>
                <a:cs typeface="Times New Roman" panose="02020603050405020304" pitchFamily="18" charset="0"/>
              </a:rPr>
              <a:t>pre</a:t>
            </a:r>
            <a:r>
              <a:rPr lang="it-IT" sz="1200" dirty="0">
                <a:latin typeface="Times New Roman" panose="02020603050405020304" pitchFamily="18" charset="0"/>
                <a:cs typeface="Times New Roman" panose="02020603050405020304" pitchFamily="18" charset="0"/>
              </a:rPr>
              <a:t>-accoglienza, il bambino avesse una temperatura </a:t>
            </a:r>
            <a:r>
              <a:rPr lang="it-IT" sz="1200" dirty="0" smtClean="0">
                <a:latin typeface="Times New Roman" panose="02020603050405020304" pitchFamily="18" charset="0"/>
                <a:cs typeface="Times New Roman" panose="02020603050405020304" pitchFamily="18" charset="0"/>
              </a:rPr>
              <a:t>corporea </a:t>
            </a:r>
            <a:r>
              <a:rPr lang="it-IT" sz="1200" dirty="0">
                <a:latin typeface="Times New Roman" panose="02020603050405020304" pitchFamily="18" charset="0"/>
                <a:cs typeface="Times New Roman" panose="02020603050405020304" pitchFamily="18" charset="0"/>
              </a:rPr>
              <a:t>superiore a 37,5 °C</a:t>
            </a:r>
            <a:r>
              <a:rPr lang="it-IT" sz="1200" dirty="0" smtClean="0">
                <a:latin typeface="Times New Roman" panose="02020603050405020304" pitchFamily="18" charset="0"/>
                <a:cs typeface="Times New Roman" panose="02020603050405020304" pitchFamily="18" charset="0"/>
              </a:rPr>
              <a:t>).</a:t>
            </a:r>
          </a:p>
          <a:p>
            <a:r>
              <a:rPr lang="it-IT" sz="1200" b="1" dirty="0" smtClean="0">
                <a:latin typeface="Times New Roman" panose="02020603050405020304" pitchFamily="18" charset="0"/>
                <a:cs typeface="Times New Roman" panose="02020603050405020304" pitchFamily="18" charset="0"/>
              </a:rPr>
              <a:t>3) Se </a:t>
            </a:r>
            <a:r>
              <a:rPr lang="it-IT" sz="1200" b="1" dirty="0">
                <a:latin typeface="Times New Roman" panose="02020603050405020304" pitchFamily="18" charset="0"/>
                <a:cs typeface="Times New Roman" panose="02020603050405020304" pitchFamily="18" charset="0"/>
              </a:rPr>
              <a:t>la capienza delle aule è sufficiente e si possono prevedere ingressi separati per massimo </a:t>
            </a:r>
            <a:r>
              <a:rPr lang="it-IT" sz="1200" b="1" dirty="0" smtClean="0">
                <a:latin typeface="Times New Roman" panose="02020603050405020304" pitchFamily="18" charset="0"/>
                <a:cs typeface="Times New Roman" panose="02020603050405020304" pitchFamily="18" charset="0"/>
              </a:rPr>
              <a:t>due o </a:t>
            </a:r>
            <a:r>
              <a:rPr lang="it-IT" sz="1200" b="1" dirty="0">
                <a:latin typeface="Times New Roman" panose="02020603050405020304" pitchFamily="18" charset="0"/>
                <a:cs typeface="Times New Roman" panose="02020603050405020304" pitchFamily="18" charset="0"/>
              </a:rPr>
              <a:t>tre classi con lieve scaglionamento per permettere l'ingresso di una classe per volta, </a:t>
            </a:r>
            <a:r>
              <a:rPr lang="it-IT" sz="1200" b="1" dirty="0" smtClean="0">
                <a:latin typeface="Times New Roman" panose="02020603050405020304" pitchFamily="18" charset="0"/>
                <a:cs typeface="Times New Roman" panose="02020603050405020304" pitchFamily="18" charset="0"/>
              </a:rPr>
              <a:t>è sufficiente </a:t>
            </a:r>
            <a:r>
              <a:rPr lang="it-IT" sz="1200" b="1" dirty="0">
                <a:latin typeface="Times New Roman" panose="02020603050405020304" pitchFamily="18" charset="0"/>
                <a:cs typeface="Times New Roman" panose="02020603050405020304" pitchFamily="18" charset="0"/>
              </a:rPr>
              <a:t>che gli alunni tengano un distanziamento di un metro e possano entrare </a:t>
            </a:r>
            <a:r>
              <a:rPr lang="it-IT" sz="1200" b="1" dirty="0" smtClean="0">
                <a:latin typeface="Times New Roman" panose="02020603050405020304" pitchFamily="18" charset="0"/>
                <a:cs typeface="Times New Roman" panose="02020603050405020304" pitchFamily="18" charset="0"/>
              </a:rPr>
              <a:t>praticamente alla </a:t>
            </a:r>
            <a:r>
              <a:rPr lang="it-IT" sz="1200" b="1" dirty="0">
                <a:latin typeface="Times New Roman" panose="02020603050405020304" pitchFamily="18" charset="0"/>
                <a:cs typeface="Times New Roman" panose="02020603050405020304" pitchFamily="18" charset="0"/>
              </a:rPr>
              <a:t>stessa ora</a:t>
            </a:r>
            <a:r>
              <a:rPr lang="it-IT" sz="1200" dirty="0">
                <a:latin typeface="Times New Roman" panose="02020603050405020304" pitchFamily="18" charset="0"/>
                <a:cs typeface="Times New Roman" panose="02020603050405020304" pitchFamily="18" charset="0"/>
              </a:rPr>
              <a:t>?</a:t>
            </a:r>
          </a:p>
          <a:p>
            <a:r>
              <a:rPr lang="it-IT" sz="1200" dirty="0">
                <a:latin typeface="Times New Roman" panose="02020603050405020304" pitchFamily="18" charset="0"/>
                <a:cs typeface="Times New Roman" panose="02020603050405020304" pitchFamily="18" charset="0"/>
              </a:rPr>
              <a:t>Risposta) Il distanziamento interpersonale di almeno 1 m (combinato con l’uso della mascherina) </a:t>
            </a:r>
            <a:r>
              <a:rPr lang="it-IT" sz="1200" dirty="0" smtClean="0">
                <a:latin typeface="Times New Roman" panose="02020603050405020304" pitchFamily="18" charset="0"/>
                <a:cs typeface="Times New Roman" panose="02020603050405020304" pitchFamily="18" charset="0"/>
              </a:rPr>
              <a:t>è considerato </a:t>
            </a:r>
            <a:r>
              <a:rPr lang="it-IT" sz="1200" dirty="0">
                <a:latin typeface="Times New Roman" panose="02020603050405020304" pitchFamily="18" charset="0"/>
                <a:cs typeface="Times New Roman" panose="02020603050405020304" pitchFamily="18" charset="0"/>
              </a:rPr>
              <a:t>una delle più efficaci misure di prevenzione del rischio di contagio da COVID-19. Se </a:t>
            </a:r>
            <a:r>
              <a:rPr lang="it-IT" sz="1200" dirty="0" smtClean="0">
                <a:latin typeface="Times New Roman" panose="02020603050405020304" pitchFamily="18" charset="0"/>
                <a:cs typeface="Times New Roman" panose="02020603050405020304" pitchFamily="18" charset="0"/>
              </a:rPr>
              <a:t>questa misura </a:t>
            </a:r>
            <a:r>
              <a:rPr lang="it-IT" sz="1200" dirty="0">
                <a:latin typeface="Times New Roman" panose="02020603050405020304" pitchFamily="18" charset="0"/>
                <a:cs typeface="Times New Roman" panose="02020603050405020304" pitchFamily="18" charset="0"/>
              </a:rPr>
              <a:t>viene garantita, è possibile far entrare nella sede scolastica anche più classi alla stessa ora. </a:t>
            </a:r>
            <a:endParaRPr lang="it-IT" sz="1200" dirty="0" smtClean="0">
              <a:latin typeface="Times New Roman" panose="02020603050405020304" pitchFamily="18" charset="0"/>
              <a:cs typeface="Times New Roman" panose="02020603050405020304" pitchFamily="18" charset="0"/>
            </a:endParaRPr>
          </a:p>
          <a:p>
            <a:r>
              <a:rPr lang="it-IT" sz="1200" b="1" dirty="0" smtClean="0">
                <a:latin typeface="Times New Roman" panose="02020603050405020304" pitchFamily="18" charset="0"/>
                <a:cs typeface="Times New Roman" panose="02020603050405020304" pitchFamily="18" charset="0"/>
              </a:rPr>
              <a:t>ACCOGLIMENTO ISCRIZIONI</a:t>
            </a:r>
          </a:p>
          <a:p>
            <a:r>
              <a:rPr lang="it-IT" sz="1200" b="1" dirty="0" smtClean="0">
                <a:latin typeface="Times New Roman" panose="02020603050405020304" pitchFamily="18" charset="0"/>
                <a:cs typeface="Times New Roman" panose="02020603050405020304" pitchFamily="18" charset="0"/>
              </a:rPr>
              <a:t>1) Se </a:t>
            </a:r>
            <a:r>
              <a:rPr lang="it-IT" sz="1200" b="1" dirty="0">
                <a:latin typeface="Times New Roman" panose="02020603050405020304" pitchFamily="18" charset="0"/>
                <a:cs typeface="Times New Roman" panose="02020603050405020304" pitchFamily="18" charset="0"/>
              </a:rPr>
              <a:t>in corso d'anno vi è una o più iscrizioni che portano oltre il numero massimo di </a:t>
            </a:r>
            <a:r>
              <a:rPr lang="it-IT" sz="1200" b="1" dirty="0" smtClean="0">
                <a:latin typeface="Times New Roman" panose="02020603050405020304" pitchFamily="18" charset="0"/>
                <a:cs typeface="Times New Roman" panose="02020603050405020304" pitchFamily="18" charset="0"/>
              </a:rPr>
              <a:t>allievi consentito </a:t>
            </a:r>
            <a:r>
              <a:rPr lang="it-IT" sz="1200" b="1" dirty="0">
                <a:latin typeface="Times New Roman" panose="02020603050405020304" pitchFamily="18" charset="0"/>
                <a:cs typeface="Times New Roman" panose="02020603050405020304" pitchFamily="18" charset="0"/>
              </a:rPr>
              <a:t>in quell'aula e/o non permettono il distanziamento cosa fare?</a:t>
            </a:r>
          </a:p>
          <a:p>
            <a:r>
              <a:rPr lang="it-IT" sz="1200" dirty="0">
                <a:latin typeface="Times New Roman" panose="02020603050405020304" pitchFamily="18" charset="0"/>
                <a:cs typeface="Times New Roman" panose="02020603050405020304" pitchFamily="18" charset="0"/>
              </a:rPr>
              <a:t>Risposta) Le iscrizioni in corso d’anno possono non essere accettate se si verifica che, anche </a:t>
            </a:r>
            <a:r>
              <a:rPr lang="it-IT" sz="1200" dirty="0" smtClean="0">
                <a:latin typeface="Times New Roman" panose="02020603050405020304" pitchFamily="18" charset="0"/>
                <a:cs typeface="Times New Roman" panose="02020603050405020304" pitchFamily="18" charset="0"/>
              </a:rPr>
              <a:t>considerando il </a:t>
            </a:r>
            <a:r>
              <a:rPr lang="it-IT" sz="1200" dirty="0">
                <a:latin typeface="Times New Roman" panose="02020603050405020304" pitchFamily="18" charset="0"/>
                <a:cs typeface="Times New Roman" panose="02020603050405020304" pitchFamily="18" charset="0"/>
              </a:rPr>
              <a:t>margine di tolleranza di cui alla risposta al quesito Capienza aule – </a:t>
            </a:r>
            <a:r>
              <a:rPr lang="it-IT" sz="1200" dirty="0" smtClean="0">
                <a:latin typeface="Times New Roman" panose="02020603050405020304" pitchFamily="18" charset="0"/>
                <a:cs typeface="Times New Roman" panose="02020603050405020304" pitchFamily="18" charset="0"/>
              </a:rPr>
              <a:t>1), </a:t>
            </a:r>
            <a:r>
              <a:rPr lang="it-IT" sz="1200" dirty="0">
                <a:latin typeface="Times New Roman" panose="02020603050405020304" pitchFamily="18" charset="0"/>
                <a:cs typeface="Times New Roman" panose="02020603050405020304" pitchFamily="18" charset="0"/>
              </a:rPr>
              <a:t>non vi sono le condizioni </a:t>
            </a:r>
            <a:r>
              <a:rPr lang="it-IT" sz="1200" dirty="0" smtClean="0">
                <a:latin typeface="Times New Roman" panose="02020603050405020304" pitchFamily="18" charset="0"/>
                <a:cs typeface="Times New Roman" panose="02020603050405020304" pitchFamily="18" charset="0"/>
              </a:rPr>
              <a:t>per garantire </a:t>
            </a:r>
            <a:r>
              <a:rPr lang="it-IT" sz="1200" dirty="0">
                <a:latin typeface="Times New Roman" panose="02020603050405020304" pitchFamily="18" charset="0"/>
                <a:cs typeface="Times New Roman" panose="02020603050405020304" pitchFamily="18" charset="0"/>
              </a:rPr>
              <a:t>il necessario distanziamento tra gli allievi di almeno 1 m tra bocca e bocca oppure se, per </a:t>
            </a:r>
            <a:r>
              <a:rPr lang="it-IT" sz="1200" dirty="0" smtClean="0">
                <a:latin typeface="Times New Roman" panose="02020603050405020304" pitchFamily="18" charset="0"/>
                <a:cs typeface="Times New Roman" panose="02020603050405020304" pitchFamily="18" charset="0"/>
              </a:rPr>
              <a:t>inserire ulteriori </a:t>
            </a:r>
            <a:r>
              <a:rPr lang="it-IT" sz="1200" dirty="0">
                <a:latin typeface="Times New Roman" panose="02020603050405020304" pitchFamily="18" charset="0"/>
                <a:cs typeface="Times New Roman" panose="02020603050405020304" pitchFamily="18" charset="0"/>
              </a:rPr>
              <a:t>banchi, viene meno il distanziamento di almeno 2 m dell’insegnante dal banco più vicino. </a:t>
            </a:r>
            <a:r>
              <a:rPr lang="it-IT" sz="1200" dirty="0" smtClean="0">
                <a:latin typeface="Times New Roman" panose="02020603050405020304" pitchFamily="18" charset="0"/>
                <a:cs typeface="Times New Roman" panose="02020603050405020304" pitchFamily="18" charset="0"/>
              </a:rPr>
              <a:t>Tuttavia, il </a:t>
            </a:r>
            <a:r>
              <a:rPr lang="it-IT" sz="1200" dirty="0">
                <a:latin typeface="Times New Roman" panose="02020603050405020304" pitchFamily="18" charset="0"/>
                <a:cs typeface="Times New Roman" panose="02020603050405020304" pitchFamily="18" charset="0"/>
              </a:rPr>
              <a:t>problema dell’iscrizione dei minori, soprattutto per trasferimento della famiglia, esiste e va posto a </a:t>
            </a:r>
            <a:r>
              <a:rPr lang="it-IT" sz="1200" dirty="0" smtClean="0">
                <a:latin typeface="Times New Roman" panose="02020603050405020304" pitchFamily="18" charset="0"/>
                <a:cs typeface="Times New Roman" panose="02020603050405020304" pitchFamily="18" charset="0"/>
              </a:rPr>
              <a:t>livello provinciale</a:t>
            </a:r>
            <a:r>
              <a:rPr lang="it-IT" sz="1200" dirty="0">
                <a:latin typeface="Times New Roman" panose="02020603050405020304" pitchFamily="18" charset="0"/>
                <a:cs typeface="Times New Roman" panose="02020603050405020304" pitchFamily="18" charset="0"/>
              </a:rPr>
              <a:t>, coordinandosi con Ufficio territoriale, Comune o Provincia, perché, negli anni di obbligo </a:t>
            </a:r>
            <a:r>
              <a:rPr lang="it-IT" sz="1200" dirty="0" smtClean="0">
                <a:latin typeface="Times New Roman" panose="02020603050405020304" pitchFamily="18" charset="0"/>
                <a:cs typeface="Times New Roman" panose="02020603050405020304" pitchFamily="18" charset="0"/>
              </a:rPr>
              <a:t>di istruzione</a:t>
            </a:r>
            <a:r>
              <a:rPr lang="it-IT" sz="1200" dirty="0">
                <a:latin typeface="Times New Roman" panose="02020603050405020304" pitchFamily="18" charset="0"/>
                <a:cs typeface="Times New Roman" panose="02020603050405020304" pitchFamily="18" charset="0"/>
              </a:rPr>
              <a:t>, la scuola che, per competenza di residenza, non riesce ad accogliere l’allievo in corso </a:t>
            </a:r>
            <a:r>
              <a:rPr lang="it-IT" sz="1200" dirty="0" smtClean="0">
                <a:latin typeface="Times New Roman" panose="02020603050405020304" pitchFamily="18" charset="0"/>
                <a:cs typeface="Times New Roman" panose="02020603050405020304" pitchFamily="18" charset="0"/>
              </a:rPr>
              <a:t>d’anno deve </a:t>
            </a:r>
            <a:r>
              <a:rPr lang="it-IT" sz="1200" dirty="0">
                <a:latin typeface="Times New Roman" panose="02020603050405020304" pitchFamily="18" charset="0"/>
                <a:cs typeface="Times New Roman" panose="02020603050405020304" pitchFamily="18" charset="0"/>
              </a:rPr>
              <a:t>adoperarsi per trovare alternative con scuole vicine onde garantire il diritto allo studio e anche in </a:t>
            </a:r>
            <a:r>
              <a:rPr lang="it-IT" sz="1200" dirty="0" smtClean="0">
                <a:latin typeface="Times New Roman" panose="02020603050405020304" pitchFamily="18" charset="0"/>
                <a:cs typeface="Times New Roman" panose="02020603050405020304" pitchFamily="18" charset="0"/>
              </a:rPr>
              <a:t>tal caso </a:t>
            </a:r>
            <a:r>
              <a:rPr lang="it-IT" sz="1200" dirty="0">
                <a:latin typeface="Times New Roman" panose="02020603050405020304" pitchFamily="18" charset="0"/>
                <a:cs typeface="Times New Roman" panose="02020603050405020304" pitchFamily="18" charset="0"/>
              </a:rPr>
              <a:t>vigono le stesse norme.</a:t>
            </a:r>
            <a:endParaRPr lang="it-IT" sz="1200" dirty="0" smtClean="0">
              <a:latin typeface="Times New Roman" panose="02020603050405020304" pitchFamily="18" charset="0"/>
              <a:cs typeface="Times New Roman" panose="02020603050405020304" pitchFamily="18" charset="0"/>
            </a:endParaRPr>
          </a:p>
          <a:p>
            <a:endParaRPr lang="it-IT" sz="1200" dirty="0">
              <a:latin typeface="Times New Roman" panose="02020603050405020304" pitchFamily="18" charset="0"/>
              <a:cs typeface="Times New Roman" panose="02020603050405020304" pitchFamily="18" charset="0"/>
            </a:endParaRPr>
          </a:p>
        </p:txBody>
      </p:sp>
      <p:sp>
        <p:nvSpPr>
          <p:cNvPr id="4" name="Segnaposto numero diapositiva 3"/>
          <p:cNvSpPr>
            <a:spLocks noGrp="1"/>
          </p:cNvSpPr>
          <p:nvPr>
            <p:ph type="sldNum" sz="quarter" idx="12"/>
          </p:nvPr>
        </p:nvSpPr>
        <p:spPr/>
        <p:txBody>
          <a:bodyPr/>
          <a:lstStyle/>
          <a:p>
            <a:fld id="{D57F1E4F-1CFF-5643-939E-02111984F565}" type="slidenum">
              <a:rPr lang="en-US" smtClean="0"/>
              <a:t>40</a:t>
            </a:fld>
            <a:endParaRPr lang="en-US" dirty="0"/>
          </a:p>
        </p:txBody>
      </p:sp>
    </p:spTree>
    <p:extLst>
      <p:ext uri="{BB962C8B-B14F-4D97-AF65-F5344CB8AC3E}">
        <p14:creationId xmlns:p14="http://schemas.microsoft.com/office/powerpoint/2010/main" val="4146898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6612" y="223935"/>
            <a:ext cx="11821886" cy="6521089"/>
          </a:xfrm>
        </p:spPr>
        <p:txBody>
          <a:bodyPr>
            <a:normAutofit/>
          </a:bodyPr>
          <a:lstStyle/>
          <a:p>
            <a:r>
              <a:rPr lang="it-IT" sz="1200" b="1" dirty="0" smtClean="0">
                <a:latin typeface="Times New Roman" panose="02020603050405020304" pitchFamily="18" charset="0"/>
                <a:cs typeface="Times New Roman" panose="02020603050405020304" pitchFamily="18" charset="0"/>
              </a:rPr>
              <a:t>CAPIENZA AULE</a:t>
            </a:r>
          </a:p>
          <a:p>
            <a:r>
              <a:rPr lang="it-IT" sz="1200" b="1" dirty="0" smtClean="0">
                <a:latin typeface="Times New Roman" panose="02020603050405020304" pitchFamily="18" charset="0"/>
                <a:cs typeface="Times New Roman" panose="02020603050405020304" pitchFamily="18" charset="0"/>
              </a:rPr>
              <a:t>1) Se </a:t>
            </a:r>
            <a:r>
              <a:rPr lang="it-IT" sz="1200" b="1" dirty="0">
                <a:latin typeface="Times New Roman" panose="02020603050405020304" pitchFamily="18" charset="0"/>
                <a:cs typeface="Times New Roman" panose="02020603050405020304" pitchFamily="18" charset="0"/>
              </a:rPr>
              <a:t>lo spazio d’aula risultasse adeguato per 20 alunni, è possibile andare in deroga per </a:t>
            </a:r>
            <a:r>
              <a:rPr lang="it-IT" sz="1200" b="1" dirty="0" smtClean="0">
                <a:latin typeface="Times New Roman" panose="02020603050405020304" pitchFamily="18" charset="0"/>
                <a:cs typeface="Times New Roman" panose="02020603050405020304" pitchFamily="18" charset="0"/>
              </a:rPr>
              <a:t>contenere tutti </a:t>
            </a:r>
            <a:r>
              <a:rPr lang="it-IT" sz="1200" b="1" dirty="0">
                <a:latin typeface="Times New Roman" panose="02020603050405020304" pitchFamily="18" charset="0"/>
                <a:cs typeface="Times New Roman" panose="02020603050405020304" pitchFamily="18" charset="0"/>
              </a:rPr>
              <a:t>i 22 che compongono il gruppo classe?</a:t>
            </a:r>
          </a:p>
          <a:p>
            <a:r>
              <a:rPr lang="it-IT" sz="1200" dirty="0">
                <a:latin typeface="Times New Roman" panose="02020603050405020304" pitchFamily="18" charset="0"/>
                <a:cs typeface="Times New Roman" panose="02020603050405020304" pitchFamily="18" charset="0"/>
              </a:rPr>
              <a:t>Risposta) Le indicazioni date </a:t>
            </a:r>
            <a:r>
              <a:rPr lang="it-IT" sz="1200" dirty="0" smtClean="0">
                <a:latin typeface="Times New Roman" panose="02020603050405020304" pitchFamily="18" charset="0"/>
                <a:cs typeface="Times New Roman" panose="02020603050405020304" pitchFamily="18" charset="0"/>
              </a:rPr>
              <a:t>forniscono </a:t>
            </a:r>
            <a:r>
              <a:rPr lang="it-IT" sz="1200" dirty="0">
                <a:latin typeface="Times New Roman" panose="02020603050405020304" pitchFamily="18" charset="0"/>
                <a:cs typeface="Times New Roman" panose="02020603050405020304" pitchFamily="18" charset="0"/>
              </a:rPr>
              <a:t>un criterio per calcolare la </a:t>
            </a:r>
            <a:r>
              <a:rPr lang="it-IT" sz="1200" dirty="0" smtClean="0">
                <a:latin typeface="Times New Roman" panose="02020603050405020304" pitchFamily="18" charset="0"/>
                <a:cs typeface="Times New Roman" panose="02020603050405020304" pitchFamily="18" charset="0"/>
              </a:rPr>
              <a:t>capienza massima</a:t>
            </a:r>
            <a:r>
              <a:rPr lang="it-IT" sz="1200" dirty="0">
                <a:latin typeface="Times New Roman" panose="02020603050405020304" pitchFamily="18" charset="0"/>
                <a:cs typeface="Times New Roman" panose="02020603050405020304" pitchFamily="18" charset="0"/>
              </a:rPr>
              <a:t>. Ciò detto, è sempre possibile introdurre un margine di elasticità, che però non può essere </a:t>
            </a:r>
            <a:r>
              <a:rPr lang="it-IT" sz="1200" dirty="0" smtClean="0">
                <a:latin typeface="Times New Roman" panose="02020603050405020304" pitchFamily="18" charset="0"/>
                <a:cs typeface="Times New Roman" panose="02020603050405020304" pitchFamily="18" charset="0"/>
              </a:rPr>
              <a:t>certo molto </a:t>
            </a:r>
            <a:r>
              <a:rPr lang="it-IT" sz="1200" dirty="0">
                <a:latin typeface="Times New Roman" panose="02020603050405020304" pitchFamily="18" charset="0"/>
                <a:cs typeface="Times New Roman" panose="02020603050405020304" pitchFamily="18" charset="0"/>
              </a:rPr>
              <a:t>elevato e potrebbe aggirarsi su qualche punto %. Quindi se in un'aula ci stanno 20 allievi, si </a:t>
            </a:r>
            <a:r>
              <a:rPr lang="it-IT" sz="1200" dirty="0" smtClean="0">
                <a:latin typeface="Times New Roman" panose="02020603050405020304" pitchFamily="18" charset="0"/>
                <a:cs typeface="Times New Roman" panose="02020603050405020304" pitchFamily="18" charset="0"/>
              </a:rPr>
              <a:t>può pensare </a:t>
            </a:r>
            <a:r>
              <a:rPr lang="it-IT" sz="1200" dirty="0">
                <a:latin typeface="Times New Roman" panose="02020603050405020304" pitchFamily="18" charset="0"/>
                <a:cs typeface="Times New Roman" panose="02020603050405020304" pitchFamily="18" charset="0"/>
              </a:rPr>
              <a:t>di aggiungere al massimo un posto, che corrisponderebbe al 5% (naturalmente individuando </a:t>
            </a:r>
            <a:r>
              <a:rPr lang="it-IT" sz="1200" dirty="0" smtClean="0">
                <a:latin typeface="Times New Roman" panose="02020603050405020304" pitchFamily="18" charset="0"/>
                <a:cs typeface="Times New Roman" panose="02020603050405020304" pitchFamily="18" charset="0"/>
              </a:rPr>
              <a:t>il posizionamento </a:t>
            </a:r>
            <a:r>
              <a:rPr lang="it-IT" sz="1200" dirty="0">
                <a:latin typeface="Times New Roman" panose="02020603050405020304" pitchFamily="18" charset="0"/>
                <a:cs typeface="Times New Roman" panose="02020603050405020304" pitchFamily="18" charset="0"/>
              </a:rPr>
              <a:t>in modo tale da rispettare tutti i parametri di distanziamento previsti dal CTS</a:t>
            </a:r>
            <a:r>
              <a:rPr lang="it-IT" sz="1200" dirty="0" smtClean="0">
                <a:latin typeface="Times New Roman" panose="02020603050405020304" pitchFamily="18" charset="0"/>
                <a:cs typeface="Times New Roman" panose="02020603050405020304" pitchFamily="18" charset="0"/>
              </a:rPr>
              <a:t>).</a:t>
            </a:r>
          </a:p>
          <a:p>
            <a:r>
              <a:rPr lang="it-IT" sz="1200" b="1" dirty="0" smtClean="0">
                <a:latin typeface="Times New Roman" panose="02020603050405020304" pitchFamily="18" charset="0"/>
                <a:cs typeface="Times New Roman" panose="02020603050405020304" pitchFamily="18" charset="0"/>
              </a:rPr>
              <a:t>2) Bisogna </a:t>
            </a:r>
            <a:r>
              <a:rPr lang="it-IT" sz="1200" b="1" dirty="0">
                <a:latin typeface="Times New Roman" panose="02020603050405020304" pitchFamily="18" charset="0"/>
                <a:cs typeface="Times New Roman" panose="02020603050405020304" pitchFamily="18" charset="0"/>
              </a:rPr>
              <a:t>tenere conto che servono spazi liberi nel caso di alunni con febbre, da </a:t>
            </a:r>
            <a:r>
              <a:rPr lang="it-IT" sz="1200" b="1" dirty="0" smtClean="0">
                <a:latin typeface="Times New Roman" panose="02020603050405020304" pitchFamily="18" charset="0"/>
                <a:cs typeface="Times New Roman" panose="02020603050405020304" pitchFamily="18" charset="0"/>
              </a:rPr>
              <a:t>isolare temporaneamente</a:t>
            </a:r>
            <a:r>
              <a:rPr lang="it-IT" sz="1200" b="1" dirty="0">
                <a:latin typeface="Times New Roman" panose="02020603050405020304" pitchFamily="18" charset="0"/>
                <a:cs typeface="Times New Roman" panose="02020603050405020304" pitchFamily="18" charset="0"/>
              </a:rPr>
              <a:t>?</a:t>
            </a:r>
          </a:p>
          <a:p>
            <a:r>
              <a:rPr lang="it-IT" sz="1200" dirty="0">
                <a:latin typeface="Times New Roman" panose="02020603050405020304" pitchFamily="18" charset="0"/>
                <a:cs typeface="Times New Roman" panose="02020603050405020304" pitchFamily="18" charset="0"/>
              </a:rPr>
              <a:t>Risposta) Assolutamente sì; il Documento tecnico del CTS (allegato al verbale n. 82 del 28/5/2020) </a:t>
            </a:r>
            <a:r>
              <a:rPr lang="it-IT" sz="1200" dirty="0" smtClean="0">
                <a:latin typeface="Times New Roman" panose="02020603050405020304" pitchFamily="18" charset="0"/>
                <a:cs typeface="Times New Roman" panose="02020603050405020304" pitchFamily="18" charset="0"/>
              </a:rPr>
              <a:t>dice infatti </a:t>
            </a:r>
            <a:r>
              <a:rPr lang="it-IT" sz="1200" dirty="0">
                <a:latin typeface="Times New Roman" panose="02020603050405020304" pitchFamily="18" charset="0"/>
                <a:cs typeface="Times New Roman" panose="02020603050405020304" pitchFamily="18" charset="0"/>
              </a:rPr>
              <a:t>che “va identificata una idonea procedura per l’accoglienza e isolamento di eventuali </a:t>
            </a:r>
            <a:r>
              <a:rPr lang="it-IT" sz="1200" dirty="0" smtClean="0">
                <a:latin typeface="Times New Roman" panose="02020603050405020304" pitchFamily="18" charset="0"/>
                <a:cs typeface="Times New Roman" panose="02020603050405020304" pitchFamily="18" charset="0"/>
              </a:rPr>
              <a:t>soggetti (studenti </a:t>
            </a:r>
            <a:r>
              <a:rPr lang="it-IT" sz="1200" dirty="0">
                <a:latin typeface="Times New Roman" panose="02020603050405020304" pitchFamily="18" charset="0"/>
                <a:cs typeface="Times New Roman" panose="02020603050405020304" pitchFamily="18" charset="0"/>
              </a:rPr>
              <a:t>o altro personale scolastico) che dovessero manifestare una sintomatologia respiratoria e </a:t>
            </a:r>
            <a:r>
              <a:rPr lang="it-IT" sz="1200" dirty="0" smtClean="0">
                <a:latin typeface="Times New Roman" panose="02020603050405020304" pitchFamily="18" charset="0"/>
                <a:cs typeface="Times New Roman" panose="02020603050405020304" pitchFamily="18" charset="0"/>
              </a:rPr>
              <a:t>febbre. In </a:t>
            </a:r>
            <a:r>
              <a:rPr lang="it-IT" sz="1200" dirty="0">
                <a:latin typeface="Times New Roman" panose="02020603050405020304" pitchFamily="18" charset="0"/>
                <a:cs typeface="Times New Roman" panose="02020603050405020304" pitchFamily="18" charset="0"/>
              </a:rPr>
              <a:t>tale evenienza il soggetto dovrà essere dotato immediatamente di mascherina chirurgica qualora </a:t>
            </a:r>
            <a:r>
              <a:rPr lang="it-IT" sz="1200" dirty="0" smtClean="0">
                <a:latin typeface="Times New Roman" panose="02020603050405020304" pitchFamily="18" charset="0"/>
                <a:cs typeface="Times New Roman" panose="02020603050405020304" pitchFamily="18" charset="0"/>
              </a:rPr>
              <a:t>dotato di </a:t>
            </a:r>
            <a:r>
              <a:rPr lang="it-IT" sz="1200" dirty="0">
                <a:latin typeface="Times New Roman" panose="02020603050405020304" pitchFamily="18" charset="0"/>
                <a:cs typeface="Times New Roman" panose="02020603050405020304" pitchFamily="18" charset="0"/>
              </a:rPr>
              <a:t>mascherina di comunità e dovrà essere attivata l’assistenza necessaria secondo le indicazioni </a:t>
            </a:r>
            <a:r>
              <a:rPr lang="it-IT" sz="1200" dirty="0" smtClean="0">
                <a:latin typeface="Times New Roman" panose="02020603050405020304" pitchFamily="18" charset="0"/>
                <a:cs typeface="Times New Roman" panose="02020603050405020304" pitchFamily="18" charset="0"/>
              </a:rPr>
              <a:t>dell’autorità sanitaria </a:t>
            </a:r>
            <a:r>
              <a:rPr lang="it-IT" sz="1200" dirty="0">
                <a:latin typeface="Times New Roman" panose="02020603050405020304" pitchFamily="18" charset="0"/>
                <a:cs typeface="Times New Roman" panose="02020603050405020304" pitchFamily="18" charset="0"/>
              </a:rPr>
              <a:t>locale”. Per il temporaneo isolamento delle persone sintomatiche e con febbre superiore a 37,5 °</a:t>
            </a:r>
            <a:r>
              <a:rPr lang="it-IT" sz="1200" dirty="0" smtClean="0">
                <a:latin typeface="Times New Roman" panose="02020603050405020304" pitchFamily="18" charset="0"/>
                <a:cs typeface="Times New Roman" panose="02020603050405020304" pitchFamily="18" charset="0"/>
              </a:rPr>
              <a:t>C, si </a:t>
            </a:r>
            <a:r>
              <a:rPr lang="it-IT" sz="1200" dirty="0">
                <a:latin typeface="Times New Roman" panose="02020603050405020304" pitchFamily="18" charset="0"/>
                <a:cs typeface="Times New Roman" panose="02020603050405020304" pitchFamily="18" charset="0"/>
              </a:rPr>
              <a:t>suggerisce di non utilizzare il locale infermeria, ove presente, che deve restare disponibile per ogni </a:t>
            </a:r>
            <a:r>
              <a:rPr lang="it-IT" sz="1200" dirty="0" smtClean="0">
                <a:latin typeface="Times New Roman" panose="02020603050405020304" pitchFamily="18" charset="0"/>
                <a:cs typeface="Times New Roman" panose="02020603050405020304" pitchFamily="18" charset="0"/>
              </a:rPr>
              <a:t>altra necessità </a:t>
            </a:r>
            <a:r>
              <a:rPr lang="it-IT" sz="1200" dirty="0">
                <a:latin typeface="Times New Roman" panose="02020603050405020304" pitchFamily="18" charset="0"/>
                <a:cs typeface="Times New Roman" panose="02020603050405020304" pitchFamily="18" charset="0"/>
              </a:rPr>
              <a:t>di primo soccorso non afferente al COVID-19 (ad es. infortuni o malori di natura diversa). In </a:t>
            </a:r>
            <a:r>
              <a:rPr lang="it-IT" sz="1200" dirty="0" smtClean="0">
                <a:latin typeface="Times New Roman" panose="02020603050405020304" pitchFamily="18" charset="0"/>
                <a:cs typeface="Times New Roman" panose="02020603050405020304" pitchFamily="18" charset="0"/>
              </a:rPr>
              <a:t>caso di </a:t>
            </a:r>
            <a:r>
              <a:rPr lang="it-IT" sz="1200" dirty="0">
                <a:latin typeface="Times New Roman" panose="02020603050405020304" pitchFamily="18" charset="0"/>
                <a:cs typeface="Times New Roman" panose="02020603050405020304" pitchFamily="18" charset="0"/>
              </a:rPr>
              <a:t>necessità, il locale individuato per l’isolamento può essere utilizzato per ospitare anche più di </a:t>
            </a:r>
            <a:r>
              <a:rPr lang="it-IT" sz="1200" dirty="0" smtClean="0">
                <a:latin typeface="Times New Roman" panose="02020603050405020304" pitchFamily="18" charset="0"/>
                <a:cs typeface="Times New Roman" panose="02020603050405020304" pitchFamily="18" charset="0"/>
              </a:rPr>
              <a:t>una persona </a:t>
            </a:r>
            <a:r>
              <a:rPr lang="it-IT" sz="1200" dirty="0">
                <a:latin typeface="Times New Roman" panose="02020603050405020304" pitchFamily="18" charset="0"/>
                <a:cs typeface="Times New Roman" panose="02020603050405020304" pitchFamily="18" charset="0"/>
              </a:rPr>
              <a:t>contemporaneamente e, successivamente al suo impiego, va pulito e </a:t>
            </a:r>
            <a:r>
              <a:rPr lang="it-IT" sz="1200" dirty="0" smtClean="0">
                <a:latin typeface="Times New Roman" panose="02020603050405020304" pitchFamily="18" charset="0"/>
                <a:cs typeface="Times New Roman" panose="02020603050405020304" pitchFamily="18" charset="0"/>
              </a:rPr>
              <a:t>disinfettato approfonditamente</a:t>
            </a:r>
            <a:r>
              <a:rPr lang="it-IT" sz="1200" dirty="0">
                <a:latin typeface="Times New Roman" panose="02020603050405020304" pitchFamily="18" charset="0"/>
                <a:cs typeface="Times New Roman" panose="02020603050405020304" pitchFamily="18" charset="0"/>
              </a:rPr>
              <a:t>, secondo le indicazioni fornite dall’Allegato 1 al citato Documento tecnico</a:t>
            </a:r>
            <a:r>
              <a:rPr lang="it-IT" sz="1200" dirty="0" smtClean="0">
                <a:latin typeface="Times New Roman" panose="02020603050405020304" pitchFamily="18" charset="0"/>
                <a:cs typeface="Times New Roman" panose="02020603050405020304" pitchFamily="18" charset="0"/>
              </a:rPr>
              <a:t>.</a:t>
            </a:r>
          </a:p>
          <a:p>
            <a:r>
              <a:rPr lang="it-IT" sz="1200" b="1" dirty="0" smtClean="0">
                <a:latin typeface="Times New Roman" panose="02020603050405020304" pitchFamily="18" charset="0"/>
                <a:cs typeface="Times New Roman" panose="02020603050405020304" pitchFamily="18" charset="0"/>
              </a:rPr>
              <a:t>3) Rispetto </a:t>
            </a:r>
            <a:r>
              <a:rPr lang="it-IT" sz="1200" b="1" dirty="0">
                <a:latin typeface="Times New Roman" panose="02020603050405020304" pitchFamily="18" charset="0"/>
                <a:cs typeface="Times New Roman" panose="02020603050405020304" pitchFamily="18" charset="0"/>
              </a:rPr>
              <a:t>al distanziamento, ci sono indicazioni per lo svolgimento delle attività di </a:t>
            </a:r>
            <a:r>
              <a:rPr lang="it-IT" sz="1200" b="1" dirty="0" smtClean="0">
                <a:latin typeface="Times New Roman" panose="02020603050405020304" pitchFamily="18" charset="0"/>
                <a:cs typeface="Times New Roman" panose="02020603050405020304" pitchFamily="18" charset="0"/>
              </a:rPr>
              <a:t>strumento musicale </a:t>
            </a:r>
            <a:r>
              <a:rPr lang="it-IT" sz="1200" b="1" dirty="0">
                <a:latin typeface="Times New Roman" panose="02020603050405020304" pitchFamily="18" charset="0"/>
                <a:cs typeface="Times New Roman" panose="02020603050405020304" pitchFamily="18" charset="0"/>
              </a:rPr>
              <a:t>nelle scuole ad indirizzo musicale?</a:t>
            </a:r>
          </a:p>
          <a:p>
            <a:r>
              <a:rPr lang="it-IT" sz="1200" dirty="0">
                <a:latin typeface="Times New Roman" panose="02020603050405020304" pitchFamily="18" charset="0"/>
                <a:cs typeface="Times New Roman" panose="02020603050405020304" pitchFamily="18" charset="0"/>
              </a:rPr>
              <a:t>Risposta) Se l’attività di strumento musicale viene effettuata in un rapporto docente-allievo di </a:t>
            </a:r>
            <a:r>
              <a:rPr lang="it-IT" sz="1200" dirty="0" smtClean="0">
                <a:latin typeface="Times New Roman" panose="02020603050405020304" pitchFamily="18" charset="0"/>
                <a:cs typeface="Times New Roman" panose="02020603050405020304" pitchFamily="18" charset="0"/>
              </a:rPr>
              <a:t>1:1, valgono </a:t>
            </a:r>
            <a:r>
              <a:rPr lang="it-IT" sz="1200" dirty="0">
                <a:latin typeface="Times New Roman" panose="02020603050405020304" pitchFamily="18" charset="0"/>
                <a:cs typeface="Times New Roman" panose="02020603050405020304" pitchFamily="18" charset="0"/>
              </a:rPr>
              <a:t>le consuete regole sul distanziamento di almeno 2 m dell’insegnante dall’allievo stesso. Nel </a:t>
            </a:r>
            <a:r>
              <a:rPr lang="it-IT" sz="1200" dirty="0" smtClean="0">
                <a:latin typeface="Times New Roman" panose="02020603050405020304" pitchFamily="18" charset="0"/>
                <a:cs typeface="Times New Roman" panose="02020603050405020304" pitchFamily="18" charset="0"/>
              </a:rPr>
              <a:t>caso l’insegnante </a:t>
            </a:r>
            <a:r>
              <a:rPr lang="it-IT" sz="1200" dirty="0">
                <a:latin typeface="Times New Roman" panose="02020603050405020304" pitchFamily="18" charset="0"/>
                <a:cs typeface="Times New Roman" panose="02020603050405020304" pitchFamily="18" charset="0"/>
              </a:rPr>
              <a:t>debba avvicinarsi a meno di 2 m, valgono le stesse considerazione riportate nel </a:t>
            </a:r>
            <a:r>
              <a:rPr lang="it-IT" sz="1200" dirty="0" smtClean="0">
                <a:latin typeface="Times New Roman" panose="02020603050405020304" pitchFamily="18" charset="0"/>
                <a:cs typeface="Times New Roman" panose="02020603050405020304" pitchFamily="18" charset="0"/>
              </a:rPr>
              <a:t>Manuale operativo </a:t>
            </a:r>
            <a:r>
              <a:rPr lang="it-IT" sz="1200" dirty="0">
                <a:latin typeface="Times New Roman" panose="02020603050405020304" pitchFamily="18" charset="0"/>
                <a:cs typeface="Times New Roman" panose="02020603050405020304" pitchFamily="18" charset="0"/>
              </a:rPr>
              <a:t>al paragrafo relativo ai laboratori e aule attrezzate, cui si rimanda (pag. 6-7). Se invece </a:t>
            </a:r>
            <a:r>
              <a:rPr lang="it-IT" sz="1200" dirty="0" smtClean="0">
                <a:latin typeface="Times New Roman" panose="02020603050405020304" pitchFamily="18" charset="0"/>
                <a:cs typeface="Times New Roman" panose="02020603050405020304" pitchFamily="18" charset="0"/>
              </a:rPr>
              <a:t>l’attività di </a:t>
            </a:r>
            <a:r>
              <a:rPr lang="it-IT" sz="1200" dirty="0">
                <a:latin typeface="Times New Roman" panose="02020603050405020304" pitchFamily="18" charset="0"/>
                <a:cs typeface="Times New Roman" panose="02020603050405020304" pitchFamily="18" charset="0"/>
              </a:rPr>
              <a:t>strumento viene effettuata per piccoli gruppi di allievi, gli stessi devono comunque distanziarsi </a:t>
            </a:r>
            <a:r>
              <a:rPr lang="it-IT" sz="1200" dirty="0" smtClean="0">
                <a:latin typeface="Times New Roman" panose="02020603050405020304" pitchFamily="18" charset="0"/>
                <a:cs typeface="Times New Roman" panose="02020603050405020304" pitchFamily="18" charset="0"/>
              </a:rPr>
              <a:t>l’uno dall’altro </a:t>
            </a:r>
            <a:r>
              <a:rPr lang="it-IT" sz="1200" dirty="0">
                <a:latin typeface="Times New Roman" panose="02020603050405020304" pitchFamily="18" charset="0"/>
                <a:cs typeface="Times New Roman" panose="02020603050405020304" pitchFamily="18" charset="0"/>
              </a:rPr>
              <a:t>di almeno 1 m (di almeno 2 m se utilizzano strumenti a fiato suscettibili di emettere </a:t>
            </a:r>
            <a:r>
              <a:rPr lang="it-IT" sz="1200" dirty="0" err="1">
                <a:latin typeface="Times New Roman" panose="02020603050405020304" pitchFamily="18" charset="0"/>
                <a:cs typeface="Times New Roman" panose="02020603050405020304" pitchFamily="18" charset="0"/>
              </a:rPr>
              <a:t>droplet</a:t>
            </a:r>
            <a:r>
              <a:rPr lang="it-IT" sz="1200" dirty="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rPr>
              <a:t>in analogia </a:t>
            </a:r>
            <a:r>
              <a:rPr lang="it-IT" sz="1200" dirty="0">
                <a:latin typeface="Times New Roman" panose="02020603050405020304" pitchFamily="18" charset="0"/>
                <a:cs typeface="Times New Roman" panose="02020603050405020304" pitchFamily="18" charset="0"/>
              </a:rPr>
              <a:t>a quanto indicato per le attività motorie in palestra), mentre per l’insegnante vale quanto detto </a:t>
            </a:r>
            <a:r>
              <a:rPr lang="it-IT" sz="1200" dirty="0" smtClean="0">
                <a:latin typeface="Times New Roman" panose="02020603050405020304" pitchFamily="18" charset="0"/>
                <a:cs typeface="Times New Roman" panose="02020603050405020304" pitchFamily="18" charset="0"/>
              </a:rPr>
              <a:t>più sopra.</a:t>
            </a:r>
          </a:p>
          <a:p>
            <a:r>
              <a:rPr lang="it-IT" sz="1200" b="1" dirty="0" smtClean="0">
                <a:latin typeface="Times New Roman" panose="02020603050405020304" pitchFamily="18" charset="0"/>
                <a:cs typeface="Times New Roman" panose="02020603050405020304" pitchFamily="18" charset="0"/>
              </a:rPr>
              <a:t>4) La </a:t>
            </a:r>
            <a:r>
              <a:rPr lang="it-IT" sz="1200" b="1" dirty="0">
                <a:latin typeface="Times New Roman" panose="02020603050405020304" pitchFamily="18" charset="0"/>
                <a:cs typeface="Times New Roman" panose="02020603050405020304" pitchFamily="18" charset="0"/>
              </a:rPr>
              <a:t>gestione degli zaini come deve essere </a:t>
            </a:r>
            <a:r>
              <a:rPr lang="it-IT" sz="1200" b="1" dirty="0" smtClean="0">
                <a:latin typeface="Times New Roman" panose="02020603050405020304" pitchFamily="18" charset="0"/>
                <a:cs typeface="Times New Roman" panose="02020603050405020304" pitchFamily="18" charset="0"/>
              </a:rPr>
              <a:t>organizzata?</a:t>
            </a:r>
            <a:endParaRPr lang="it-IT" sz="1200" b="1" dirty="0">
              <a:latin typeface="Times New Roman" panose="02020603050405020304" pitchFamily="18" charset="0"/>
              <a:cs typeface="Times New Roman" panose="02020603050405020304" pitchFamily="18" charset="0"/>
            </a:endParaRPr>
          </a:p>
          <a:p>
            <a:r>
              <a:rPr lang="it-IT" sz="1200" dirty="0">
                <a:latin typeface="Times New Roman" panose="02020603050405020304" pitchFamily="18" charset="0"/>
                <a:cs typeface="Times New Roman" panose="02020603050405020304" pitchFamily="18" charset="0"/>
              </a:rPr>
              <a:t>Risposta) Nei diversi Documenti tecnici prodotti dal CTS (allegati ai verbali n. 82 del 28/5/2020, n. 90 </a:t>
            </a:r>
            <a:r>
              <a:rPr lang="it-IT" sz="1200" dirty="0" smtClean="0">
                <a:latin typeface="Times New Roman" panose="02020603050405020304" pitchFamily="18" charset="0"/>
                <a:cs typeface="Times New Roman" panose="02020603050405020304" pitchFamily="18" charset="0"/>
              </a:rPr>
              <a:t>del 23/6/2020 </a:t>
            </a:r>
            <a:r>
              <a:rPr lang="it-IT" sz="1200" dirty="0">
                <a:latin typeface="Times New Roman" panose="02020603050405020304" pitchFamily="18" charset="0"/>
                <a:cs typeface="Times New Roman" panose="02020603050405020304" pitchFamily="18" charset="0"/>
              </a:rPr>
              <a:t>e n. 94 del 7/7/2020), relativi alla ripresa delle attività didattiche in presenza, </a:t>
            </a:r>
            <a:r>
              <a:rPr lang="it-IT" sz="1200" dirty="0" smtClean="0">
                <a:latin typeface="Times New Roman" panose="02020603050405020304" pitchFamily="18" charset="0"/>
                <a:cs typeface="Times New Roman" panose="02020603050405020304" pitchFamily="18" charset="0"/>
              </a:rPr>
              <a:t>la gestione degli zaini </a:t>
            </a:r>
            <a:r>
              <a:rPr lang="it-IT" sz="1200" dirty="0">
                <a:latin typeface="Times New Roman" panose="02020603050405020304" pitchFamily="18" charset="0"/>
                <a:cs typeface="Times New Roman" panose="02020603050405020304" pitchFamily="18" charset="0"/>
              </a:rPr>
              <a:t>non viene mai menzionato. Più in generale, l’Allegato 1 al Documento tecnico del CTS (allegato </a:t>
            </a:r>
            <a:r>
              <a:rPr lang="it-IT" sz="1200" dirty="0" smtClean="0">
                <a:latin typeface="Times New Roman" panose="02020603050405020304" pitchFamily="18" charset="0"/>
                <a:cs typeface="Times New Roman" panose="02020603050405020304" pitchFamily="18" charset="0"/>
              </a:rPr>
              <a:t>al verbale </a:t>
            </a:r>
            <a:r>
              <a:rPr lang="it-IT" sz="1200" dirty="0">
                <a:latin typeface="Times New Roman" panose="02020603050405020304" pitchFamily="18" charset="0"/>
                <a:cs typeface="Times New Roman" panose="02020603050405020304" pitchFamily="18" charset="0"/>
              </a:rPr>
              <a:t>n. 82 del 28/5/2020) riporta un estratto dalla circolare del Ministero della Salute del 22/05/2020</a:t>
            </a:r>
            <a:r>
              <a:rPr lang="it-IT" sz="1200" dirty="0" smtClean="0">
                <a:latin typeface="Times New Roman" panose="02020603050405020304" pitchFamily="18" charset="0"/>
                <a:cs typeface="Times New Roman" panose="02020603050405020304" pitchFamily="18" charset="0"/>
              </a:rPr>
              <a:t>. “</a:t>
            </a:r>
            <a:r>
              <a:rPr lang="it-IT" sz="1200" dirty="0">
                <a:latin typeface="Times New Roman" panose="02020603050405020304" pitchFamily="18" charset="0"/>
                <a:cs typeface="Times New Roman" panose="02020603050405020304" pitchFamily="18" charset="0"/>
              </a:rPr>
              <a:t>Indicazioni per l’attuazione di misure contenitive del contagio da SARS-CoV-2 attraverso procedure </a:t>
            </a:r>
            <a:r>
              <a:rPr lang="it-IT" sz="1200" dirty="0" smtClean="0">
                <a:latin typeface="Times New Roman" panose="02020603050405020304" pitchFamily="18" charset="0"/>
                <a:cs typeface="Times New Roman" panose="02020603050405020304" pitchFamily="18" charset="0"/>
              </a:rPr>
              <a:t>di sanificazione </a:t>
            </a:r>
            <a:r>
              <a:rPr lang="it-IT" sz="1200" dirty="0">
                <a:latin typeface="Times New Roman" panose="02020603050405020304" pitchFamily="18" charset="0"/>
                <a:cs typeface="Times New Roman" panose="02020603050405020304" pitchFamily="18" charset="0"/>
              </a:rPr>
              <a:t>di strutture non sanitarie (superfici, ambienti interni) e abbigliamento”, cui si potrebbe </a:t>
            </a:r>
            <a:r>
              <a:rPr lang="it-IT" sz="1200" dirty="0" smtClean="0">
                <a:latin typeface="Times New Roman" panose="02020603050405020304" pitchFamily="18" charset="0"/>
                <a:cs typeface="Times New Roman" panose="02020603050405020304" pitchFamily="18" charset="0"/>
              </a:rPr>
              <a:t>essere tentati </a:t>
            </a:r>
            <a:r>
              <a:rPr lang="it-IT" sz="1200" dirty="0">
                <a:latin typeface="Times New Roman" panose="02020603050405020304" pitchFamily="18" charset="0"/>
                <a:cs typeface="Times New Roman" panose="02020603050405020304" pitchFamily="18" charset="0"/>
              </a:rPr>
              <a:t>di fare riferimento per la gestione degli zaini sotto il profilo igienico. Tuttavia una lettura attenta </a:t>
            </a:r>
            <a:r>
              <a:rPr lang="it-IT" sz="1200" dirty="0" smtClean="0">
                <a:latin typeface="Times New Roman" panose="02020603050405020304" pitchFamily="18" charset="0"/>
                <a:cs typeface="Times New Roman" panose="02020603050405020304" pitchFamily="18" charset="0"/>
              </a:rPr>
              <a:t>di tale </a:t>
            </a:r>
            <a:r>
              <a:rPr lang="it-IT" sz="1200" dirty="0">
                <a:latin typeface="Times New Roman" panose="02020603050405020304" pitchFamily="18" charset="0"/>
                <a:cs typeface="Times New Roman" panose="02020603050405020304" pitchFamily="18" charset="0"/>
              </a:rPr>
              <a:t>circolare porta a comprendere che l’attenzione è rivolta alle superfici e agli oggetti </a:t>
            </a:r>
            <a:r>
              <a:rPr lang="it-IT" sz="1200" dirty="0" smtClean="0">
                <a:latin typeface="Times New Roman" panose="02020603050405020304" pitchFamily="18" charset="0"/>
                <a:cs typeface="Times New Roman" panose="02020603050405020304" pitchFamily="18" charset="0"/>
              </a:rPr>
              <a:t>toccati frequentemente </a:t>
            </a:r>
            <a:r>
              <a:rPr lang="it-IT" sz="1200" dirty="0">
                <a:latin typeface="Times New Roman" panose="02020603050405020304" pitchFamily="18" charset="0"/>
                <a:cs typeface="Times New Roman" panose="02020603050405020304" pitchFamily="18" charset="0"/>
              </a:rPr>
              <a:t>da diverse persone, non di uso personale, mentre un altro aspetto che viene </a:t>
            </a:r>
            <a:r>
              <a:rPr lang="it-IT" sz="1200" dirty="0" smtClean="0">
                <a:latin typeface="Times New Roman" panose="02020603050405020304" pitchFamily="18" charset="0"/>
                <a:cs typeface="Times New Roman" panose="02020603050405020304" pitchFamily="18" charset="0"/>
              </a:rPr>
              <a:t>sottolineato riporta </a:t>
            </a:r>
            <a:r>
              <a:rPr lang="it-IT" sz="1200" dirty="0">
                <a:latin typeface="Times New Roman" panose="02020603050405020304" pitchFamily="18" charset="0"/>
                <a:cs typeface="Times New Roman" panose="02020603050405020304" pitchFamily="18" charset="0"/>
              </a:rPr>
              <a:t>alla necessità di garantire una pulizia e una disinfezione efficaci e realizzabili in tempi </a:t>
            </a:r>
            <a:r>
              <a:rPr lang="it-IT" sz="1200" dirty="0" smtClean="0">
                <a:latin typeface="Times New Roman" panose="02020603050405020304" pitchFamily="18" charset="0"/>
                <a:cs typeface="Times New Roman" panose="02020603050405020304" pitchFamily="18" charset="0"/>
              </a:rPr>
              <a:t>ragionevoli. Tutto </a:t>
            </a:r>
            <a:r>
              <a:rPr lang="it-IT" sz="1200" dirty="0">
                <a:latin typeface="Times New Roman" panose="02020603050405020304" pitchFamily="18" charset="0"/>
                <a:cs typeface="Times New Roman" panose="02020603050405020304" pitchFamily="18" charset="0"/>
              </a:rPr>
              <a:t>ciò premesso, si ritiene che gli zaini, essendo oggetti personali, possano essere gestiti come </a:t>
            </a:r>
            <a:r>
              <a:rPr lang="it-IT" sz="1200" dirty="0" smtClean="0">
                <a:latin typeface="Times New Roman" panose="02020603050405020304" pitchFamily="18" charset="0"/>
                <a:cs typeface="Times New Roman" panose="02020603050405020304" pitchFamily="18" charset="0"/>
              </a:rPr>
              <a:t>di consueto</a:t>
            </a:r>
            <a:r>
              <a:rPr lang="it-IT" sz="1200" dirty="0">
                <a:latin typeface="Times New Roman" panose="02020603050405020304" pitchFamily="18" charset="0"/>
                <a:cs typeface="Times New Roman" panose="02020603050405020304" pitchFamily="18" charset="0"/>
              </a:rPr>
              <a:t>. E’ altresì interessante e senz’altro da seguire il suggerimento di evitare di lasciare in aula, </a:t>
            </a:r>
            <a:r>
              <a:rPr lang="it-IT" sz="1200" dirty="0" smtClean="0">
                <a:latin typeface="Times New Roman" panose="02020603050405020304" pitchFamily="18" charset="0"/>
                <a:cs typeface="Times New Roman" panose="02020603050405020304" pitchFamily="18" charset="0"/>
              </a:rPr>
              <a:t>al termine </a:t>
            </a:r>
            <a:r>
              <a:rPr lang="it-IT" sz="1200" dirty="0">
                <a:latin typeface="Times New Roman" panose="02020603050405020304" pitchFamily="18" charset="0"/>
                <a:cs typeface="Times New Roman" panose="02020603050405020304" pitchFamily="18" charset="0"/>
              </a:rPr>
              <a:t>delle lezioni, materiali personali degli allievi, specie se in tessuto (borse, sacche, ecc</a:t>
            </a:r>
            <a:r>
              <a:rPr lang="it-IT" sz="1200" dirty="0" smtClean="0">
                <a:latin typeface="Times New Roman" panose="02020603050405020304" pitchFamily="18" charset="0"/>
                <a:cs typeface="Times New Roman" panose="02020603050405020304" pitchFamily="18" charset="0"/>
              </a:rPr>
              <a:t>.) proprio per facilitare </a:t>
            </a:r>
            <a:r>
              <a:rPr lang="it-IT" sz="1200" dirty="0">
                <a:latin typeface="Times New Roman" panose="02020603050405020304" pitchFamily="18" charset="0"/>
                <a:cs typeface="Times New Roman" panose="02020603050405020304" pitchFamily="18" charset="0"/>
              </a:rPr>
              <a:t>le successive operazioni di pulizia e disinfezione degli ambienti.</a:t>
            </a:r>
          </a:p>
        </p:txBody>
      </p:sp>
      <p:sp>
        <p:nvSpPr>
          <p:cNvPr id="4" name="Segnaposto numero diapositiva 3"/>
          <p:cNvSpPr>
            <a:spLocks noGrp="1"/>
          </p:cNvSpPr>
          <p:nvPr>
            <p:ph type="sldNum" sz="quarter" idx="12"/>
          </p:nvPr>
        </p:nvSpPr>
        <p:spPr/>
        <p:txBody>
          <a:bodyPr/>
          <a:lstStyle/>
          <a:p>
            <a:fld id="{D57F1E4F-1CFF-5643-939E-02111984F565}" type="slidenum">
              <a:rPr lang="en-US" smtClean="0"/>
              <a:t>41</a:t>
            </a:fld>
            <a:endParaRPr lang="en-US" dirty="0"/>
          </a:p>
        </p:txBody>
      </p:sp>
    </p:spTree>
    <p:extLst>
      <p:ext uri="{BB962C8B-B14F-4D97-AF65-F5344CB8AC3E}">
        <p14:creationId xmlns:p14="http://schemas.microsoft.com/office/powerpoint/2010/main" val="3039530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1386" y="255181"/>
            <a:ext cx="11619614" cy="6054179"/>
          </a:xfrm>
        </p:spPr>
        <p:txBody>
          <a:bodyPr>
            <a:normAutofit lnSpcReduction="10000"/>
          </a:bodyPr>
          <a:lstStyle/>
          <a:p>
            <a:r>
              <a:rPr lang="it-IT" sz="1200" b="1" dirty="0" smtClean="0">
                <a:latin typeface="Times New Roman" panose="02020603050405020304" pitchFamily="18" charset="0"/>
                <a:cs typeface="Times New Roman" panose="02020603050405020304" pitchFamily="18" charset="0"/>
              </a:rPr>
              <a:t>ESPERTI ESTERNI</a:t>
            </a:r>
          </a:p>
          <a:p>
            <a:r>
              <a:rPr lang="it-IT" sz="1200" b="1" dirty="0" smtClean="0">
                <a:latin typeface="Times New Roman" panose="02020603050405020304" pitchFamily="18" charset="0"/>
                <a:cs typeface="Times New Roman" panose="02020603050405020304" pitchFamily="18" charset="0"/>
              </a:rPr>
              <a:t>1) In </a:t>
            </a:r>
            <a:r>
              <a:rPr lang="it-IT" sz="1200" b="1" dirty="0">
                <a:latin typeface="Times New Roman" panose="02020603050405020304" pitchFamily="18" charset="0"/>
                <a:cs typeface="Times New Roman" panose="02020603050405020304" pitchFamily="18" charset="0"/>
              </a:rPr>
              <a:t>questa fase vanno evitate attività che prevedano interventi di </a:t>
            </a:r>
            <a:r>
              <a:rPr lang="it-IT" sz="1200" b="1" dirty="0" smtClean="0">
                <a:latin typeface="Times New Roman" panose="02020603050405020304" pitchFamily="18" charset="0"/>
                <a:cs typeface="Times New Roman" panose="02020603050405020304" pitchFamily="18" charset="0"/>
              </a:rPr>
              <a:t>esterni?</a:t>
            </a:r>
            <a:endParaRPr lang="it-IT" sz="1200" b="1" dirty="0">
              <a:latin typeface="Times New Roman" panose="02020603050405020304" pitchFamily="18" charset="0"/>
              <a:cs typeface="Times New Roman" panose="02020603050405020304" pitchFamily="18" charset="0"/>
            </a:endParaRPr>
          </a:p>
          <a:p>
            <a:r>
              <a:rPr lang="it-IT" sz="1200" dirty="0">
                <a:latin typeface="Times New Roman" panose="02020603050405020304" pitchFamily="18" charset="0"/>
                <a:cs typeface="Times New Roman" panose="02020603050405020304" pitchFamily="18" charset="0"/>
              </a:rPr>
              <a:t>Risposta) Le attività didattiche che prevedono, per le loro particolari competenze, l’intervento in aula </a:t>
            </a:r>
            <a:r>
              <a:rPr lang="it-IT" sz="1200" dirty="0" smtClean="0">
                <a:latin typeface="Times New Roman" panose="02020603050405020304" pitchFamily="18" charset="0"/>
                <a:cs typeface="Times New Roman" panose="02020603050405020304" pitchFamily="18" charset="0"/>
              </a:rPr>
              <a:t>di esperti </a:t>
            </a:r>
            <a:r>
              <a:rPr lang="it-IT" sz="1200" dirty="0">
                <a:latin typeface="Times New Roman" panose="02020603050405020304" pitchFamily="18" charset="0"/>
                <a:cs typeface="Times New Roman" panose="02020603050405020304" pitchFamily="18" charset="0"/>
              </a:rPr>
              <a:t>esterni non sono esplicitamente vietate. Andranno, tuttavia, ben valutate sotto il </a:t>
            </a:r>
            <a:r>
              <a:rPr lang="it-IT" sz="1200" dirty="0" smtClean="0">
                <a:latin typeface="Times New Roman" panose="02020603050405020304" pitchFamily="18" charset="0"/>
                <a:cs typeface="Times New Roman" panose="02020603050405020304" pitchFamily="18" charset="0"/>
              </a:rPr>
              <a:t>profilo organizzativo </a:t>
            </a:r>
            <a:r>
              <a:rPr lang="it-IT" sz="1200" dirty="0">
                <a:latin typeface="Times New Roman" panose="02020603050405020304" pitchFamily="18" charset="0"/>
                <a:cs typeface="Times New Roman" panose="02020603050405020304" pitchFamily="18" charset="0"/>
              </a:rPr>
              <a:t>e della gestione degli spazi, per assicurare che vengano rispettati i parametri </a:t>
            </a:r>
            <a:r>
              <a:rPr lang="it-IT" sz="1200" dirty="0" smtClean="0">
                <a:latin typeface="Times New Roman" panose="02020603050405020304" pitchFamily="18" charset="0"/>
                <a:cs typeface="Times New Roman" panose="02020603050405020304" pitchFamily="18" charset="0"/>
              </a:rPr>
              <a:t>di distanziamento </a:t>
            </a:r>
            <a:r>
              <a:rPr lang="it-IT" sz="1200" dirty="0">
                <a:latin typeface="Times New Roman" panose="02020603050405020304" pitchFamily="18" charset="0"/>
                <a:cs typeface="Times New Roman" panose="02020603050405020304" pitchFamily="18" charset="0"/>
              </a:rPr>
              <a:t>interpersonale previsti dal CTS. Inoltre, nel momento dell’accesso a scuola, </a:t>
            </a:r>
            <a:r>
              <a:rPr lang="it-IT" sz="1200" dirty="0" smtClean="0">
                <a:latin typeface="Times New Roman" panose="02020603050405020304" pitchFamily="18" charset="0"/>
                <a:cs typeface="Times New Roman" panose="02020603050405020304" pitchFamily="18" charset="0"/>
              </a:rPr>
              <a:t>l’esperto esterno </a:t>
            </a:r>
            <a:r>
              <a:rPr lang="it-IT" sz="1200" dirty="0">
                <a:latin typeface="Times New Roman" panose="02020603050405020304" pitchFamily="18" charset="0"/>
                <a:cs typeface="Times New Roman" panose="02020603050405020304" pitchFamily="18" charset="0"/>
              </a:rPr>
              <a:t>dovrà sottoscrivere l’autodichiarazione predisposta dalla scuola per le persone esterne (un </a:t>
            </a:r>
            <a:r>
              <a:rPr lang="it-IT" sz="1200" dirty="0" smtClean="0">
                <a:latin typeface="Times New Roman" panose="02020603050405020304" pitchFamily="18" charset="0"/>
                <a:cs typeface="Times New Roman" panose="02020603050405020304" pitchFamily="18" charset="0"/>
              </a:rPr>
              <a:t>possibile modello </a:t>
            </a:r>
            <a:r>
              <a:rPr lang="it-IT" sz="1200" dirty="0">
                <a:latin typeface="Times New Roman" panose="02020603050405020304" pitchFamily="18" charset="0"/>
                <a:cs typeface="Times New Roman" panose="02020603050405020304" pitchFamily="18" charset="0"/>
              </a:rPr>
              <a:t>è reperibile in allegato al documento “Indicazioni operative per la tutela della salute negli </a:t>
            </a:r>
            <a:r>
              <a:rPr lang="it-IT" sz="1200" dirty="0" smtClean="0">
                <a:latin typeface="Times New Roman" panose="02020603050405020304" pitchFamily="18" charset="0"/>
                <a:cs typeface="Times New Roman" panose="02020603050405020304" pitchFamily="18" charset="0"/>
              </a:rPr>
              <a:t>ambienti di </a:t>
            </a:r>
            <a:r>
              <a:rPr lang="it-IT" sz="1200" dirty="0">
                <a:latin typeface="Times New Roman" panose="02020603050405020304" pitchFamily="18" charset="0"/>
                <a:cs typeface="Times New Roman" panose="02020603050405020304" pitchFamily="18" charset="0"/>
              </a:rPr>
              <a:t>lavoro scolastici e la gestione del rischio da </a:t>
            </a:r>
            <a:r>
              <a:rPr lang="it-IT" sz="1200" dirty="0" smtClean="0">
                <a:latin typeface="Times New Roman" panose="02020603050405020304" pitchFamily="18" charset="0"/>
                <a:cs typeface="Times New Roman" panose="02020603050405020304" pitchFamily="18" charset="0"/>
              </a:rPr>
              <a:t>Covid-19”. L’esperto </a:t>
            </a:r>
            <a:r>
              <a:rPr lang="it-IT" sz="1200" dirty="0">
                <a:latin typeface="Times New Roman" panose="02020603050405020304" pitchFamily="18" charset="0"/>
                <a:cs typeface="Times New Roman" panose="02020603050405020304" pitchFamily="18" charset="0"/>
              </a:rPr>
              <a:t>esterno dovrà infine conformarsi alle </a:t>
            </a:r>
            <a:r>
              <a:rPr lang="it-IT" sz="1200" dirty="0" smtClean="0">
                <a:latin typeface="Times New Roman" panose="02020603050405020304" pitchFamily="18" charset="0"/>
                <a:cs typeface="Times New Roman" panose="02020603050405020304" pitchFamily="18" charset="0"/>
              </a:rPr>
              <a:t>regole previste </a:t>
            </a:r>
            <a:r>
              <a:rPr lang="it-IT" sz="1200" dirty="0">
                <a:latin typeface="Times New Roman" panose="02020603050405020304" pitchFamily="18" charset="0"/>
                <a:cs typeface="Times New Roman" panose="02020603050405020304" pitchFamily="18" charset="0"/>
              </a:rPr>
              <a:t>dal Protocollo COVID-19 della scuola ed utilizzare una propria mascherina chirurgica o “</a:t>
            </a:r>
            <a:r>
              <a:rPr lang="it-IT" sz="1200" dirty="0" smtClean="0">
                <a:latin typeface="Times New Roman" panose="02020603050405020304" pitchFamily="18" charset="0"/>
                <a:cs typeface="Times New Roman" panose="02020603050405020304" pitchFamily="18" charset="0"/>
              </a:rPr>
              <a:t>di comunità</a:t>
            </a:r>
            <a:r>
              <a:rPr lang="it-IT" sz="1200" dirty="0">
                <a:latin typeface="Times New Roman" panose="02020603050405020304" pitchFamily="18" charset="0"/>
                <a:cs typeface="Times New Roman" panose="02020603050405020304" pitchFamily="18" charset="0"/>
              </a:rPr>
              <a:t>”.</a:t>
            </a:r>
          </a:p>
          <a:p>
            <a:r>
              <a:rPr lang="it-IT" sz="1200" b="1" dirty="0" smtClean="0">
                <a:latin typeface="Times New Roman" panose="02020603050405020304" pitchFamily="18" charset="0"/>
                <a:cs typeface="Times New Roman" panose="02020603050405020304" pitchFamily="18" charset="0"/>
              </a:rPr>
              <a:t>MASCHERINE</a:t>
            </a:r>
          </a:p>
          <a:p>
            <a:r>
              <a:rPr lang="it-IT" sz="1200" b="1" dirty="0" smtClean="0">
                <a:latin typeface="Times New Roman" panose="02020603050405020304" pitchFamily="18" charset="0"/>
                <a:cs typeface="Times New Roman" panose="02020603050405020304" pitchFamily="18" charset="0"/>
              </a:rPr>
              <a:t>1) Devo </a:t>
            </a:r>
            <a:r>
              <a:rPr lang="it-IT" sz="1200" b="1" dirty="0">
                <a:latin typeface="Times New Roman" panose="02020603050405020304" pitchFamily="18" charset="0"/>
                <a:cs typeface="Times New Roman" panose="02020603050405020304" pitchFamily="18" charset="0"/>
              </a:rPr>
              <a:t>acquistare le mascherine per gli alunni?</a:t>
            </a:r>
          </a:p>
          <a:p>
            <a:r>
              <a:rPr lang="it-IT" sz="1200" dirty="0">
                <a:latin typeface="Times New Roman" panose="02020603050405020304" pitchFamily="18" charset="0"/>
                <a:cs typeface="Times New Roman" panose="02020603050405020304" pitchFamily="18" charset="0"/>
              </a:rPr>
              <a:t>Risposta) Gli alunni vengono a scuola con proprie mascherine (chirurgiche o "di comunità"). </a:t>
            </a:r>
            <a:r>
              <a:rPr lang="it-IT" sz="1200" dirty="0" smtClean="0">
                <a:latin typeface="Times New Roman" panose="02020603050405020304" pitchFamily="18" charset="0"/>
                <a:cs typeface="Times New Roman" panose="02020603050405020304" pitchFamily="18" charset="0"/>
              </a:rPr>
              <a:t>Utilizzeranno mascherine </a:t>
            </a:r>
            <a:r>
              <a:rPr lang="it-IT" sz="1200" dirty="0">
                <a:latin typeface="Times New Roman" panose="02020603050405020304" pitchFamily="18" charset="0"/>
                <a:cs typeface="Times New Roman" panose="02020603050405020304" pitchFamily="18" charset="0"/>
              </a:rPr>
              <a:t>chirurgiche fornite dalla scuola solo nei casi in cui siano equiparati a lavoratori e </a:t>
            </a:r>
            <a:r>
              <a:rPr lang="it-IT" sz="1200" dirty="0" smtClean="0">
                <a:latin typeface="Times New Roman" panose="02020603050405020304" pitchFamily="18" charset="0"/>
                <a:cs typeface="Times New Roman" panose="02020603050405020304" pitchFamily="18" charset="0"/>
              </a:rPr>
              <a:t>salvo diversamente </a:t>
            </a:r>
            <a:r>
              <a:rPr lang="it-IT" sz="1200" dirty="0">
                <a:latin typeface="Times New Roman" panose="02020603050405020304" pitchFamily="18" charset="0"/>
                <a:cs typeface="Times New Roman" panose="02020603050405020304" pitchFamily="18" charset="0"/>
              </a:rPr>
              <a:t>stabilito dalla valutazione dei rischi, che potrebbe richiedere l’impiego di DPI specifici per </a:t>
            </a:r>
            <a:r>
              <a:rPr lang="it-IT" sz="1200" dirty="0" smtClean="0">
                <a:latin typeface="Times New Roman" panose="02020603050405020304" pitchFamily="18" charset="0"/>
                <a:cs typeface="Times New Roman" panose="02020603050405020304" pitchFamily="18" charset="0"/>
              </a:rPr>
              <a:t>le attività </a:t>
            </a:r>
            <a:r>
              <a:rPr lang="it-IT" sz="1200" dirty="0">
                <a:latin typeface="Times New Roman" panose="02020603050405020304" pitchFamily="18" charset="0"/>
                <a:cs typeface="Times New Roman" panose="02020603050405020304" pitchFamily="18" charset="0"/>
              </a:rPr>
              <a:t>di laboratorio</a:t>
            </a:r>
            <a:r>
              <a:rPr lang="it-IT" sz="1200" dirty="0" smtClean="0">
                <a:latin typeface="Times New Roman" panose="02020603050405020304" pitchFamily="18" charset="0"/>
                <a:cs typeface="Times New Roman" panose="02020603050405020304" pitchFamily="18" charset="0"/>
              </a:rPr>
              <a:t>. A seguito di verbale CTS 12 agosto, «</a:t>
            </a:r>
            <a:r>
              <a:rPr lang="it-IT" sz="1200" i="1" dirty="0" smtClean="0">
                <a:latin typeface="Times New Roman" panose="02020603050405020304" pitchFamily="18" charset="0"/>
                <a:cs typeface="Times New Roman" panose="02020603050405020304" pitchFamily="18" charset="0"/>
              </a:rPr>
              <a:t>in eventuali situazioni in cui non sia possibile garantire nello svolgimento delle attività scolastiche il distanziamento fisico prescritto, sarà necessario assicurare la disponibilità e l’uso della mascherina, preferibilmente di tipo chirurgico </a:t>
            </a:r>
            <a:r>
              <a:rPr lang="it-IT" sz="1200" dirty="0" smtClean="0">
                <a:latin typeface="Times New Roman" panose="02020603050405020304" pitchFamily="18" charset="0"/>
                <a:cs typeface="Times New Roman" panose="02020603050405020304" pitchFamily="18" charset="0"/>
              </a:rPr>
              <a:t>[…]»</a:t>
            </a:r>
            <a:endParaRPr lang="it-IT" sz="1200" dirty="0">
              <a:latin typeface="Times New Roman" panose="02020603050405020304" pitchFamily="18" charset="0"/>
              <a:cs typeface="Times New Roman" panose="02020603050405020304" pitchFamily="18" charset="0"/>
            </a:endParaRPr>
          </a:p>
          <a:p>
            <a:r>
              <a:rPr lang="it-IT" sz="1200" b="1" dirty="0">
                <a:latin typeface="Times New Roman" panose="02020603050405020304" pitchFamily="18" charset="0"/>
                <a:cs typeface="Times New Roman" panose="02020603050405020304" pitchFamily="18" charset="0"/>
              </a:rPr>
              <a:t>2)</a:t>
            </a:r>
            <a:r>
              <a:rPr lang="it-IT" sz="1200" dirty="0">
                <a:latin typeface="Times New Roman" panose="02020603050405020304" pitchFamily="18" charset="0"/>
                <a:cs typeface="Times New Roman" panose="02020603050405020304" pitchFamily="18" charset="0"/>
              </a:rPr>
              <a:t> </a:t>
            </a:r>
            <a:r>
              <a:rPr lang="it-IT" sz="1200" b="1" dirty="0">
                <a:latin typeface="Times New Roman" panose="02020603050405020304" pitchFamily="18" charset="0"/>
                <a:cs typeface="Times New Roman" panose="02020603050405020304" pitchFamily="18" charset="0"/>
              </a:rPr>
              <a:t>Se i docenti della scuola primaria hanno necessità di avvicinarsi ai bambini per guidarli </a:t>
            </a:r>
            <a:r>
              <a:rPr lang="it-IT" sz="1200" b="1" dirty="0" smtClean="0">
                <a:latin typeface="Times New Roman" panose="02020603050405020304" pitchFamily="18" charset="0"/>
                <a:cs typeface="Times New Roman" panose="02020603050405020304" pitchFamily="18" charset="0"/>
              </a:rPr>
              <a:t>nello svolgimento </a:t>
            </a:r>
            <a:r>
              <a:rPr lang="it-IT" sz="1200" b="1" dirty="0">
                <a:latin typeface="Times New Roman" panose="02020603050405020304" pitchFamily="18" charset="0"/>
                <a:cs typeface="Times New Roman" panose="02020603050405020304" pitchFamily="18" charset="0"/>
              </a:rPr>
              <a:t>di un compito possono farlo utilizzando la visiera e la mascherina</a:t>
            </a:r>
            <a:r>
              <a:rPr lang="it-IT" sz="1200" b="1" dirty="0" smtClean="0">
                <a:latin typeface="Times New Roman" panose="02020603050405020304" pitchFamily="18" charset="0"/>
                <a:cs typeface="Times New Roman" panose="02020603050405020304" pitchFamily="18" charset="0"/>
              </a:rPr>
              <a:t>?</a:t>
            </a:r>
          </a:p>
          <a:p>
            <a:r>
              <a:rPr lang="it-IT" sz="1200" dirty="0">
                <a:latin typeface="Times New Roman" panose="02020603050405020304" pitchFamily="18" charset="0"/>
                <a:cs typeface="Times New Roman" panose="02020603050405020304" pitchFamily="18" charset="0"/>
              </a:rPr>
              <a:t>Risposta) Il ruolo della visiera è quello di proteggere la persona che la indossa da </a:t>
            </a:r>
            <a:r>
              <a:rPr lang="it-IT" sz="1200" dirty="0" err="1">
                <a:latin typeface="Times New Roman" panose="02020603050405020304" pitchFamily="18" charset="0"/>
                <a:cs typeface="Times New Roman" panose="02020603050405020304" pitchFamily="18" charset="0"/>
              </a:rPr>
              <a:t>droplet</a:t>
            </a:r>
            <a:r>
              <a:rPr lang="it-IT" sz="1200" dirty="0">
                <a:latin typeface="Times New Roman" panose="02020603050405020304" pitchFamily="18" charset="0"/>
                <a:cs typeface="Times New Roman" panose="02020603050405020304" pitchFamily="18" charset="0"/>
              </a:rPr>
              <a:t> di </a:t>
            </a:r>
            <a:r>
              <a:rPr lang="it-IT" sz="1200" dirty="0" smtClean="0">
                <a:latin typeface="Times New Roman" panose="02020603050405020304" pitchFamily="18" charset="0"/>
                <a:cs typeface="Times New Roman" panose="02020603050405020304" pitchFamily="18" charset="0"/>
              </a:rPr>
              <a:t>dimensioni maggiori </a:t>
            </a:r>
            <a:r>
              <a:rPr lang="it-IT" sz="1200" dirty="0">
                <a:latin typeface="Times New Roman" panose="02020603050405020304" pitchFamily="18" charset="0"/>
                <a:cs typeface="Times New Roman" panose="02020603050405020304" pitchFamily="18" charset="0"/>
              </a:rPr>
              <a:t>che, data un’eventuale distanza ravvicinata con un’altra persona priva di mascherina, </a:t>
            </a:r>
            <a:r>
              <a:rPr lang="it-IT" sz="1200" dirty="0" smtClean="0">
                <a:latin typeface="Times New Roman" panose="02020603050405020304" pitchFamily="18" charset="0"/>
                <a:cs typeface="Times New Roman" panose="02020603050405020304" pitchFamily="18" charset="0"/>
              </a:rPr>
              <a:t>possono arrivare </a:t>
            </a:r>
            <a:r>
              <a:rPr lang="it-IT" sz="1200" dirty="0">
                <a:latin typeface="Times New Roman" panose="02020603050405020304" pitchFamily="18" charset="0"/>
                <a:cs typeface="Times New Roman" panose="02020603050405020304" pitchFamily="18" charset="0"/>
              </a:rPr>
              <a:t>a colpirla in viso. Poiché per gli allievi della scuola primaria, ad oggi, è previsto l’uso </a:t>
            </a:r>
            <a:r>
              <a:rPr lang="it-IT" sz="1200" dirty="0" smtClean="0">
                <a:latin typeface="Times New Roman" panose="02020603050405020304" pitchFamily="18" charset="0"/>
                <a:cs typeface="Times New Roman" panose="02020603050405020304" pitchFamily="18" charset="0"/>
              </a:rPr>
              <a:t>della mascherina</a:t>
            </a:r>
            <a:r>
              <a:rPr lang="it-IT" sz="1200" dirty="0">
                <a:latin typeface="Times New Roman" panose="02020603050405020304" pitchFamily="18" charset="0"/>
                <a:cs typeface="Times New Roman" panose="02020603050405020304" pitchFamily="18" charset="0"/>
              </a:rPr>
              <a:t>, la visiera non è dunque necessaria. In caso di necessità l’insegnante può </a:t>
            </a:r>
            <a:r>
              <a:rPr lang="it-IT" sz="1200" dirty="0" smtClean="0">
                <a:latin typeface="Times New Roman" panose="02020603050405020304" pitchFamily="18" charset="0"/>
                <a:cs typeface="Times New Roman" panose="02020603050405020304" pitchFamily="18" charset="0"/>
              </a:rPr>
              <a:t>avvicinarsi all’allievo, indossando </a:t>
            </a:r>
            <a:r>
              <a:rPr lang="it-IT" sz="1200" dirty="0">
                <a:latin typeface="Times New Roman" panose="02020603050405020304" pitchFamily="18" charset="0"/>
                <a:cs typeface="Times New Roman" panose="02020603050405020304" pitchFamily="18" charset="0"/>
              </a:rPr>
              <a:t>la mascherina chirurgica e disinfettandosi frequentemente le mani con un prodotto a </a:t>
            </a:r>
            <a:r>
              <a:rPr lang="it-IT" sz="1200" dirty="0" smtClean="0">
                <a:latin typeface="Times New Roman" panose="02020603050405020304" pitchFamily="18" charset="0"/>
                <a:cs typeface="Times New Roman" panose="02020603050405020304" pitchFamily="18" charset="0"/>
              </a:rPr>
              <a:t>base alcolica </a:t>
            </a:r>
            <a:r>
              <a:rPr lang="it-IT" sz="1200" dirty="0">
                <a:latin typeface="Times New Roman" panose="02020603050405020304" pitchFamily="18" charset="0"/>
                <a:cs typeface="Times New Roman" panose="02020603050405020304" pitchFamily="18" charset="0"/>
              </a:rPr>
              <a:t>(al 60% di alcol</a:t>
            </a:r>
            <a:r>
              <a:rPr lang="it-IT" sz="1200" dirty="0" smtClean="0">
                <a:latin typeface="Times New Roman" panose="02020603050405020304" pitchFamily="18" charset="0"/>
                <a:cs typeface="Times New Roman" panose="02020603050405020304" pitchFamily="18" charset="0"/>
              </a:rPr>
              <a:t>).</a:t>
            </a:r>
          </a:p>
          <a:p>
            <a:r>
              <a:rPr lang="it-IT" sz="1200" b="1" dirty="0" smtClean="0">
                <a:latin typeface="Times New Roman" panose="02020603050405020304" pitchFamily="18" charset="0"/>
                <a:cs typeface="Times New Roman" panose="02020603050405020304" pitchFamily="18" charset="0"/>
              </a:rPr>
              <a:t>MENSA</a:t>
            </a:r>
          </a:p>
          <a:p>
            <a:r>
              <a:rPr lang="it-IT" sz="1200" b="1" dirty="0" smtClean="0">
                <a:latin typeface="Times New Roman" panose="02020603050405020304" pitchFamily="18" charset="0"/>
                <a:cs typeface="Times New Roman" panose="02020603050405020304" pitchFamily="18" charset="0"/>
              </a:rPr>
              <a:t>1) E</a:t>
            </a:r>
            <a:r>
              <a:rPr lang="it-IT" sz="1200" b="1" dirty="0">
                <a:latin typeface="Times New Roman" panose="02020603050405020304" pitchFamily="18" charset="0"/>
                <a:cs typeface="Times New Roman" panose="02020603050405020304" pitchFamily="18" charset="0"/>
              </a:rPr>
              <a:t>’ ipotizzabile all’Infanzia prevedere il pranzo in sezione per poter usare aula </a:t>
            </a:r>
            <a:r>
              <a:rPr lang="it-IT" sz="1200" b="1" dirty="0" smtClean="0">
                <a:latin typeface="Times New Roman" panose="02020603050405020304" pitchFamily="18" charset="0"/>
                <a:cs typeface="Times New Roman" panose="02020603050405020304" pitchFamily="18" charset="0"/>
              </a:rPr>
              <a:t>attualmente adibita </a:t>
            </a:r>
            <a:r>
              <a:rPr lang="it-IT" sz="1200" b="1" dirty="0">
                <a:latin typeface="Times New Roman" panose="02020603050405020304" pitchFamily="18" charset="0"/>
                <a:cs typeface="Times New Roman" panose="02020603050405020304" pitchFamily="18" charset="0"/>
              </a:rPr>
              <a:t>a mensa come spazio per una sezione e garantire maggior distanziamento generale?</a:t>
            </a:r>
          </a:p>
          <a:p>
            <a:r>
              <a:rPr lang="it-IT" sz="1200" dirty="0">
                <a:latin typeface="Times New Roman" panose="02020603050405020304" pitchFamily="18" charset="0"/>
                <a:cs typeface="Times New Roman" panose="02020603050405020304" pitchFamily="18" charset="0"/>
              </a:rPr>
              <a:t>Risposta) Sì, previa pulizia e disinfezione delle superfici impiegate per pranzare, da ripetersi anche </a:t>
            </a:r>
            <a:r>
              <a:rPr lang="it-IT" sz="1200" dirty="0" smtClean="0">
                <a:latin typeface="Times New Roman" panose="02020603050405020304" pitchFamily="18" charset="0"/>
                <a:cs typeface="Times New Roman" panose="02020603050405020304" pitchFamily="18" charset="0"/>
              </a:rPr>
              <a:t>al termine </a:t>
            </a:r>
            <a:r>
              <a:rPr lang="it-IT" sz="1200" dirty="0">
                <a:latin typeface="Times New Roman" panose="02020603050405020304" pitchFamily="18" charset="0"/>
                <a:cs typeface="Times New Roman" panose="02020603050405020304" pitchFamily="18" charset="0"/>
              </a:rPr>
              <a:t>del pasto, è possibile organizzare il pranzo all’interno della sezione.</a:t>
            </a:r>
          </a:p>
          <a:p>
            <a:r>
              <a:rPr lang="it-IT" sz="1200" b="1" dirty="0" smtClean="0">
                <a:latin typeface="Times New Roman" panose="02020603050405020304" pitchFamily="18" charset="0"/>
                <a:cs typeface="Times New Roman" panose="02020603050405020304" pitchFamily="18" charset="0"/>
              </a:rPr>
              <a:t>2) </a:t>
            </a:r>
            <a:r>
              <a:rPr lang="it-IT" sz="1200" b="1" dirty="0">
                <a:latin typeface="Times New Roman" panose="02020603050405020304" pitchFamily="18" charset="0"/>
                <a:cs typeface="Times New Roman" panose="02020603050405020304" pitchFamily="18" charset="0"/>
              </a:rPr>
              <a:t>In merito alla mensa, visto che il pasto riveste un importante momento educativo, se non </a:t>
            </a:r>
            <a:r>
              <a:rPr lang="it-IT" sz="1200" b="1" dirty="0" smtClean="0">
                <a:latin typeface="Times New Roman" panose="02020603050405020304" pitchFamily="18" charset="0"/>
                <a:cs typeface="Times New Roman" panose="02020603050405020304" pitchFamily="18" charset="0"/>
              </a:rPr>
              <a:t>si hanno </a:t>
            </a:r>
            <a:r>
              <a:rPr lang="it-IT" sz="1200" b="1" dirty="0">
                <a:latin typeface="Times New Roman" panose="02020603050405020304" pitchFamily="18" charset="0"/>
                <a:cs typeface="Times New Roman" panose="02020603050405020304" pitchFamily="18" charset="0"/>
              </a:rPr>
              <a:t>a disposizione gli spazi sufficienti e se risulta impossibile anche la turnazione, si </a:t>
            </a:r>
            <a:r>
              <a:rPr lang="it-IT" sz="1200" b="1" dirty="0" smtClean="0">
                <a:latin typeface="Times New Roman" panose="02020603050405020304" pitchFamily="18" charset="0"/>
                <a:cs typeface="Times New Roman" panose="02020603050405020304" pitchFamily="18" charset="0"/>
              </a:rPr>
              <a:t>può ricorrere </a:t>
            </a:r>
            <a:r>
              <a:rPr lang="it-IT" sz="1200" b="1" dirty="0">
                <a:latin typeface="Times New Roman" panose="02020603050405020304" pitchFamily="18" charset="0"/>
                <a:cs typeface="Times New Roman" panose="02020603050405020304" pitchFamily="18" charset="0"/>
              </a:rPr>
              <a:t>al pasto in aula con lunch box? Come comportarsi in merito alla disinfezione?</a:t>
            </a:r>
          </a:p>
          <a:p>
            <a:r>
              <a:rPr lang="it-IT" sz="1200" dirty="0">
                <a:latin typeface="Times New Roman" panose="02020603050405020304" pitchFamily="18" charset="0"/>
                <a:cs typeface="Times New Roman" panose="02020603050405020304" pitchFamily="18" charset="0"/>
              </a:rPr>
              <a:t>Risposta) Nel suo Documento tecnico (allegato al verbale n. 82 del 28/5/2020), il CTS prevede la </a:t>
            </a:r>
            <a:r>
              <a:rPr lang="it-IT" sz="1200" dirty="0" smtClean="0">
                <a:latin typeface="Times New Roman" panose="02020603050405020304" pitchFamily="18" charset="0"/>
                <a:cs typeface="Times New Roman" panose="02020603050405020304" pitchFamily="18" charset="0"/>
              </a:rPr>
              <a:t>fornitura del </a:t>
            </a:r>
            <a:r>
              <a:rPr lang="it-IT" sz="1200" dirty="0">
                <a:latin typeface="Times New Roman" panose="02020603050405020304" pitchFamily="18" charset="0"/>
                <a:cs typeface="Times New Roman" panose="02020603050405020304" pitchFamily="18" charset="0"/>
              </a:rPr>
              <a:t>pasto in “lunch box” come misura residuale, dopo aver valutato tutte le altre opzioni, già indicate </a:t>
            </a:r>
            <a:r>
              <a:rPr lang="it-IT" sz="1200" dirty="0" smtClean="0">
                <a:latin typeface="Times New Roman" panose="02020603050405020304" pitchFamily="18" charset="0"/>
                <a:cs typeface="Times New Roman" panose="02020603050405020304" pitchFamily="18" charset="0"/>
              </a:rPr>
              <a:t>nel testo </a:t>
            </a:r>
            <a:r>
              <a:rPr lang="it-IT" sz="1200" dirty="0">
                <a:latin typeface="Times New Roman" panose="02020603050405020304" pitchFamily="18" charset="0"/>
                <a:cs typeface="Times New Roman" panose="02020603050405020304" pitchFamily="18" charset="0"/>
              </a:rPr>
              <a:t>del quesito. Nel caso si adotti la soluzione del “lunch box” è bene pulire e disinfettare i banchi prima </a:t>
            </a:r>
            <a:r>
              <a:rPr lang="it-IT" sz="1200" dirty="0" smtClean="0">
                <a:latin typeface="Times New Roman" panose="02020603050405020304" pitchFamily="18" charset="0"/>
                <a:cs typeface="Times New Roman" panose="02020603050405020304" pitchFamily="18" charset="0"/>
              </a:rPr>
              <a:t>e dopo </a:t>
            </a:r>
            <a:r>
              <a:rPr lang="it-IT" sz="1200" dirty="0">
                <a:latin typeface="Times New Roman" panose="02020603050405020304" pitchFamily="18" charset="0"/>
                <a:cs typeface="Times New Roman" panose="02020603050405020304" pitchFamily="18" charset="0"/>
              </a:rPr>
              <a:t>aver consumato il pasto. Per il pasto, inoltre, i banchi non devono essere spostati dalla loro </a:t>
            </a:r>
            <a:r>
              <a:rPr lang="it-IT" sz="1200" dirty="0" smtClean="0">
                <a:latin typeface="Times New Roman" panose="02020603050405020304" pitchFamily="18" charset="0"/>
                <a:cs typeface="Times New Roman" panose="02020603050405020304" pitchFamily="18" charset="0"/>
              </a:rPr>
              <a:t>posizione, già </a:t>
            </a:r>
            <a:r>
              <a:rPr lang="it-IT" sz="1200" dirty="0">
                <a:latin typeface="Times New Roman" panose="02020603050405020304" pitchFamily="18" charset="0"/>
                <a:cs typeface="Times New Roman" panose="02020603050405020304" pitchFamily="18" charset="0"/>
              </a:rPr>
              <a:t>definita per rispettare i parametri di distanziamento previsti dal CTS.</a:t>
            </a:r>
          </a:p>
        </p:txBody>
      </p:sp>
      <p:sp>
        <p:nvSpPr>
          <p:cNvPr id="4" name="Segnaposto numero diapositiva 3"/>
          <p:cNvSpPr>
            <a:spLocks noGrp="1"/>
          </p:cNvSpPr>
          <p:nvPr>
            <p:ph type="sldNum" sz="quarter" idx="12"/>
          </p:nvPr>
        </p:nvSpPr>
        <p:spPr/>
        <p:txBody>
          <a:bodyPr/>
          <a:lstStyle/>
          <a:p>
            <a:fld id="{D57F1E4F-1CFF-5643-939E-02111984F565}" type="slidenum">
              <a:rPr lang="en-US" smtClean="0"/>
              <a:t>42</a:t>
            </a:fld>
            <a:endParaRPr lang="en-US" dirty="0"/>
          </a:p>
        </p:txBody>
      </p:sp>
    </p:spTree>
    <p:extLst>
      <p:ext uri="{BB962C8B-B14F-4D97-AF65-F5344CB8AC3E}">
        <p14:creationId xmlns:p14="http://schemas.microsoft.com/office/powerpoint/2010/main" val="2273658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0753" y="276447"/>
            <a:ext cx="11525693" cy="6032913"/>
          </a:xfrm>
        </p:spPr>
        <p:txBody>
          <a:bodyPr>
            <a:normAutofit lnSpcReduction="10000"/>
          </a:bodyPr>
          <a:lstStyle/>
          <a:p>
            <a:r>
              <a:rPr lang="it-IT" sz="1200" b="1" dirty="0" smtClean="0">
                <a:latin typeface="Times New Roman" panose="02020603050405020304" pitchFamily="18" charset="0"/>
                <a:cs typeface="Times New Roman" panose="02020603050405020304" pitchFamily="18" charset="0"/>
              </a:rPr>
              <a:t>3) Per </a:t>
            </a:r>
            <a:r>
              <a:rPr lang="it-IT" sz="1200" b="1" dirty="0">
                <a:latin typeface="Times New Roman" panose="02020603050405020304" pitchFamily="18" charset="0"/>
                <a:cs typeface="Times New Roman" panose="02020603050405020304" pitchFamily="18" charset="0"/>
              </a:rPr>
              <a:t>la mensa alla scuola dell'Infanzia è previsto il distanziamento di 1m? Considerando che </a:t>
            </a:r>
            <a:r>
              <a:rPr lang="it-IT" sz="1200" b="1" dirty="0" smtClean="0">
                <a:latin typeface="Times New Roman" panose="02020603050405020304" pitchFamily="18" charset="0"/>
                <a:cs typeface="Times New Roman" panose="02020603050405020304" pitchFamily="18" charset="0"/>
              </a:rPr>
              <a:t>per l'infanzia </a:t>
            </a:r>
            <a:r>
              <a:rPr lang="it-IT" sz="1200" b="1" dirty="0">
                <a:latin typeface="Times New Roman" panose="02020603050405020304" pitchFamily="18" charset="0"/>
                <a:cs typeface="Times New Roman" panose="02020603050405020304" pitchFamily="18" charset="0"/>
              </a:rPr>
              <a:t>non è previsto distanziamento dei bambini in aula....</a:t>
            </a:r>
          </a:p>
          <a:p>
            <a:r>
              <a:rPr lang="it-IT" sz="1200" dirty="0">
                <a:latin typeface="Times New Roman" panose="02020603050405020304" pitchFamily="18" charset="0"/>
                <a:cs typeface="Times New Roman" panose="02020603050405020304" pitchFamily="18" charset="0"/>
              </a:rPr>
              <a:t>Risposta) Analogamente a quanto avviene in aula (sezione), dove è oggettivamente impossibile “</a:t>
            </a:r>
            <a:r>
              <a:rPr lang="it-IT" sz="1200" dirty="0" smtClean="0">
                <a:latin typeface="Times New Roman" panose="02020603050405020304" pitchFamily="18" charset="0"/>
                <a:cs typeface="Times New Roman" panose="02020603050405020304" pitchFamily="18" charset="0"/>
              </a:rPr>
              <a:t>garantire il </a:t>
            </a:r>
            <a:r>
              <a:rPr lang="it-IT" sz="1200" dirty="0">
                <a:latin typeface="Times New Roman" panose="02020603050405020304" pitchFamily="18" charset="0"/>
                <a:cs typeface="Times New Roman" panose="02020603050405020304" pitchFamily="18" charset="0"/>
              </a:rPr>
              <a:t>distanziamento fisico” (Piano Scuola 2020/2021, pag. 11), nella mensa per la scuola dell’Infanzia non </a:t>
            </a:r>
            <a:r>
              <a:rPr lang="it-IT" sz="1200" dirty="0" smtClean="0">
                <a:latin typeface="Times New Roman" panose="02020603050405020304" pitchFamily="18" charset="0"/>
                <a:cs typeface="Times New Roman" panose="02020603050405020304" pitchFamily="18" charset="0"/>
              </a:rPr>
              <a:t>è strettamente </a:t>
            </a:r>
            <a:r>
              <a:rPr lang="it-IT" sz="1200" dirty="0">
                <a:latin typeface="Times New Roman" panose="02020603050405020304" pitchFamily="18" charset="0"/>
                <a:cs typeface="Times New Roman" panose="02020603050405020304" pitchFamily="18" charset="0"/>
              </a:rPr>
              <a:t>necessario prevedere almeno 1 m di distanziamento tra i bambini. Tuttavia, se gli spazi </a:t>
            </a:r>
            <a:r>
              <a:rPr lang="it-IT" sz="1200" dirty="0" smtClean="0">
                <a:latin typeface="Times New Roman" panose="02020603050405020304" pitchFamily="18" charset="0"/>
                <a:cs typeface="Times New Roman" panose="02020603050405020304" pitchFamily="18" charset="0"/>
              </a:rPr>
              <a:t>a diposizione </a:t>
            </a:r>
            <a:r>
              <a:rPr lang="it-IT" sz="1200" dirty="0">
                <a:latin typeface="Times New Roman" panose="02020603050405020304" pitchFamily="18" charset="0"/>
                <a:cs typeface="Times New Roman" panose="02020603050405020304" pitchFamily="18" charset="0"/>
              </a:rPr>
              <a:t>lo consentono, è preferibile sfruttarli completamente e distanziare il più possibile le sedute </a:t>
            </a:r>
            <a:r>
              <a:rPr lang="it-IT" sz="1200" dirty="0" smtClean="0">
                <a:latin typeface="Times New Roman" panose="02020603050405020304" pitchFamily="18" charset="0"/>
                <a:cs typeface="Times New Roman" panose="02020603050405020304" pitchFamily="18" charset="0"/>
              </a:rPr>
              <a:t>ai tavolini</a:t>
            </a:r>
            <a:r>
              <a:rPr lang="it-IT" sz="1200" dirty="0">
                <a:latin typeface="Times New Roman" panose="02020603050405020304" pitchFamily="18" charset="0"/>
                <a:cs typeface="Times New Roman" panose="02020603050405020304" pitchFamily="18" charset="0"/>
              </a:rPr>
              <a:t>.</a:t>
            </a:r>
          </a:p>
          <a:p>
            <a:r>
              <a:rPr lang="it-IT" sz="1200" b="1" dirty="0" smtClean="0">
                <a:latin typeface="Times New Roman" panose="02020603050405020304" pitchFamily="18" charset="0"/>
                <a:cs typeface="Times New Roman" panose="02020603050405020304" pitchFamily="18" charset="0"/>
              </a:rPr>
              <a:t>4) </a:t>
            </a:r>
            <a:r>
              <a:rPr lang="it-IT" sz="1200" b="1" dirty="0">
                <a:latin typeface="Times New Roman" panose="02020603050405020304" pitchFamily="18" charset="0"/>
                <a:cs typeface="Times New Roman" panose="02020603050405020304" pitchFamily="18" charset="0"/>
              </a:rPr>
              <a:t>Per il servizio mensa: tra due colonne di tavoli mensa quale larghezza del corridoio deve </a:t>
            </a:r>
            <a:r>
              <a:rPr lang="it-IT" sz="1200" b="1" dirty="0" smtClean="0">
                <a:latin typeface="Times New Roman" panose="02020603050405020304" pitchFamily="18" charset="0"/>
                <a:cs typeface="Times New Roman" panose="02020603050405020304" pitchFamily="18" charset="0"/>
              </a:rPr>
              <a:t>essere garantita </a:t>
            </a:r>
            <a:r>
              <a:rPr lang="it-IT" sz="1200" b="1" dirty="0">
                <a:latin typeface="Times New Roman" panose="02020603050405020304" pitchFamily="18" charset="0"/>
                <a:cs typeface="Times New Roman" panose="02020603050405020304" pitchFamily="18" charset="0"/>
              </a:rPr>
              <a:t>come via di fuga tenuto conto che i bambini sono seduti uno di fianco all'altro e non </a:t>
            </a:r>
            <a:r>
              <a:rPr lang="it-IT" sz="1200" b="1" dirty="0" smtClean="0">
                <a:latin typeface="Times New Roman" panose="02020603050405020304" pitchFamily="18" charset="0"/>
                <a:cs typeface="Times New Roman" panose="02020603050405020304" pitchFamily="18" charset="0"/>
              </a:rPr>
              <a:t>di fronte </a:t>
            </a:r>
            <a:r>
              <a:rPr lang="it-IT" sz="1200" b="1" dirty="0">
                <a:latin typeface="Times New Roman" panose="02020603050405020304" pitchFamily="18" charset="0"/>
                <a:cs typeface="Times New Roman" panose="02020603050405020304" pitchFamily="18" charset="0"/>
              </a:rPr>
              <a:t>come in classe?</a:t>
            </a:r>
          </a:p>
          <a:p>
            <a:r>
              <a:rPr lang="it-IT" sz="1200" dirty="0">
                <a:latin typeface="Times New Roman" panose="02020603050405020304" pitchFamily="18" charset="0"/>
                <a:cs typeface="Times New Roman" panose="02020603050405020304" pitchFamily="18" charset="0"/>
              </a:rPr>
              <a:t>Risposta) Se i bambini sono seduti al tavolo mensa uno di fianco all’altro (per la scuola primaria ciò </a:t>
            </a:r>
            <a:r>
              <a:rPr lang="it-IT" sz="1200" dirty="0" smtClean="0">
                <a:latin typeface="Times New Roman" panose="02020603050405020304" pitchFamily="18" charset="0"/>
                <a:cs typeface="Times New Roman" panose="02020603050405020304" pitchFamily="18" charset="0"/>
              </a:rPr>
              <a:t>è possibile </a:t>
            </a:r>
            <a:r>
              <a:rPr lang="it-IT" sz="1200" dirty="0">
                <a:latin typeface="Times New Roman" panose="02020603050405020304" pitchFamily="18" charset="0"/>
                <a:cs typeface="Times New Roman" panose="02020603050405020304" pitchFamily="18" charset="0"/>
              </a:rPr>
              <a:t>mantenendo il distanziamento di almeno 1 m), deve essere garantita la presenza di un </a:t>
            </a:r>
            <a:r>
              <a:rPr lang="it-IT" sz="1200" dirty="0" smtClean="0">
                <a:latin typeface="Times New Roman" panose="02020603050405020304" pitchFamily="18" charset="0"/>
                <a:cs typeface="Times New Roman" panose="02020603050405020304" pitchFamily="18" charset="0"/>
              </a:rPr>
              <a:t>corridoio di almeno </a:t>
            </a:r>
            <a:r>
              <a:rPr lang="it-IT" sz="1200" dirty="0">
                <a:latin typeface="Times New Roman" panose="02020603050405020304" pitchFamily="18" charset="0"/>
                <a:cs typeface="Times New Roman" panose="02020603050405020304" pitchFamily="18" charset="0"/>
              </a:rPr>
              <a:t>60 cm di larghezza da ambo i lati della colonna</a:t>
            </a:r>
            <a:r>
              <a:rPr lang="it-IT" sz="1200" dirty="0" smtClean="0">
                <a:latin typeface="Times New Roman" panose="02020603050405020304" pitchFamily="18" charset="0"/>
                <a:cs typeface="Times New Roman" panose="02020603050405020304" pitchFamily="18" charset="0"/>
              </a:rPr>
              <a:t>.</a:t>
            </a:r>
          </a:p>
          <a:p>
            <a:r>
              <a:rPr lang="it-IT" sz="1200" b="1" dirty="0" smtClean="0">
                <a:latin typeface="Times New Roman" panose="02020603050405020304" pitchFamily="18" charset="0"/>
                <a:cs typeface="Times New Roman" panose="02020603050405020304" pitchFamily="18" charset="0"/>
              </a:rPr>
              <a:t>5) Se </a:t>
            </a:r>
            <a:r>
              <a:rPr lang="it-IT" sz="1200" b="1" dirty="0">
                <a:latin typeface="Times New Roman" panose="02020603050405020304" pitchFamily="18" charset="0"/>
                <a:cs typeface="Times New Roman" panose="02020603050405020304" pitchFamily="18" charset="0"/>
              </a:rPr>
              <a:t>i pasti vengono consegnati sigillati come prevede attualmente la norma (riferita per ora </a:t>
            </a:r>
            <a:r>
              <a:rPr lang="it-IT" sz="1200" b="1" dirty="0" smtClean="0">
                <a:latin typeface="Times New Roman" panose="02020603050405020304" pitchFamily="18" charset="0"/>
                <a:cs typeface="Times New Roman" panose="02020603050405020304" pitchFamily="18" charset="0"/>
              </a:rPr>
              <a:t>ai centri </a:t>
            </a:r>
            <a:r>
              <a:rPr lang="it-IT" sz="1200" b="1" dirty="0">
                <a:latin typeface="Times New Roman" panose="02020603050405020304" pitchFamily="18" charset="0"/>
                <a:cs typeface="Times New Roman" panose="02020603050405020304" pitchFamily="18" charset="0"/>
              </a:rPr>
              <a:t>estivi) i ragazzi possono consumare i pasti direttamente in aula?</a:t>
            </a:r>
          </a:p>
          <a:p>
            <a:r>
              <a:rPr lang="it-IT" sz="1200" dirty="0">
                <a:latin typeface="Times New Roman" panose="02020603050405020304" pitchFamily="18" charset="0"/>
                <a:cs typeface="Times New Roman" panose="02020603050405020304" pitchFamily="18" charset="0"/>
              </a:rPr>
              <a:t>Risposta) Nell’ipotesi che i pasti sigillati siano assimilabili al sistema “lunch box”, si rimanda alla </a:t>
            </a:r>
            <a:r>
              <a:rPr lang="it-IT" sz="1200" dirty="0" smtClean="0">
                <a:latin typeface="Times New Roman" panose="02020603050405020304" pitchFamily="18" charset="0"/>
                <a:cs typeface="Times New Roman" panose="02020603050405020304" pitchFamily="18" charset="0"/>
              </a:rPr>
              <a:t>risposta data </a:t>
            </a:r>
            <a:r>
              <a:rPr lang="it-IT" sz="1200" dirty="0">
                <a:latin typeface="Times New Roman" panose="02020603050405020304" pitchFamily="18" charset="0"/>
                <a:cs typeface="Times New Roman" panose="02020603050405020304" pitchFamily="18" charset="0"/>
              </a:rPr>
              <a:t>al quesito Mensa - </a:t>
            </a:r>
            <a:r>
              <a:rPr lang="it-IT" sz="1200" dirty="0" smtClean="0">
                <a:latin typeface="Times New Roman" panose="02020603050405020304" pitchFamily="18" charset="0"/>
                <a:cs typeface="Times New Roman" panose="02020603050405020304" pitchFamily="18" charset="0"/>
              </a:rPr>
              <a:t>2.</a:t>
            </a:r>
          </a:p>
          <a:p>
            <a:r>
              <a:rPr lang="it-IT" sz="1200" b="1" dirty="0" smtClean="0">
                <a:latin typeface="Times New Roman" panose="02020603050405020304" pitchFamily="18" charset="0"/>
                <a:cs typeface="Times New Roman" panose="02020603050405020304" pitchFamily="18" charset="0"/>
              </a:rPr>
              <a:t>SINTOMI DA COVID-19</a:t>
            </a:r>
          </a:p>
          <a:p>
            <a:r>
              <a:rPr lang="it-IT" sz="1200" b="1" dirty="0" smtClean="0">
                <a:latin typeface="Times New Roman" panose="02020603050405020304" pitchFamily="18" charset="0"/>
                <a:cs typeface="Times New Roman" panose="02020603050405020304" pitchFamily="18" charset="0"/>
              </a:rPr>
              <a:t>1</a:t>
            </a:r>
            <a:r>
              <a:rPr lang="it-IT" sz="1200" b="1" dirty="0">
                <a:latin typeface="Times New Roman" panose="02020603050405020304" pitchFamily="18" charset="0"/>
                <a:cs typeface="Times New Roman" panose="02020603050405020304" pitchFamily="18" charset="0"/>
              </a:rPr>
              <a:t>) Ragazzi che soffrono di allergie (acaro, polline, ecc.), che sembrano raffreddati, occhi lucidi </a:t>
            </a:r>
            <a:r>
              <a:rPr lang="it-IT" sz="1200" b="1" dirty="0" smtClean="0">
                <a:latin typeface="Times New Roman" panose="02020603050405020304" pitchFamily="18" charset="0"/>
                <a:cs typeface="Times New Roman" panose="02020603050405020304" pitchFamily="18" charset="0"/>
              </a:rPr>
              <a:t>e che </a:t>
            </a:r>
            <a:r>
              <a:rPr lang="it-IT" sz="1200" b="1" dirty="0">
                <a:latin typeface="Times New Roman" panose="02020603050405020304" pitchFamily="18" charset="0"/>
                <a:cs typeface="Times New Roman" panose="02020603050405020304" pitchFamily="18" charset="0"/>
              </a:rPr>
              <a:t>si soffiano il naso di continuo devono accedere a scuola con dei certificati medici?</a:t>
            </a:r>
          </a:p>
          <a:p>
            <a:r>
              <a:rPr lang="it-IT" sz="1200" dirty="0">
                <a:latin typeface="Times New Roman" panose="02020603050405020304" pitchFamily="18" charset="0"/>
                <a:cs typeface="Times New Roman" panose="02020603050405020304" pitchFamily="18" charset="0"/>
              </a:rPr>
              <a:t>Risposta) Il Documento tecnico del CTS (allegato al verbale n. 82 del 28/5/2020) individua le persone </a:t>
            </a:r>
            <a:r>
              <a:rPr lang="it-IT" sz="1200" dirty="0" smtClean="0">
                <a:latin typeface="Times New Roman" panose="02020603050405020304" pitchFamily="18" charset="0"/>
                <a:cs typeface="Times New Roman" panose="02020603050405020304" pitchFamily="18" charset="0"/>
              </a:rPr>
              <a:t>da mettere </a:t>
            </a:r>
            <a:r>
              <a:rPr lang="it-IT" sz="1200" dirty="0">
                <a:latin typeface="Times New Roman" panose="02020603050405020304" pitchFamily="18" charset="0"/>
                <a:cs typeface="Times New Roman" panose="02020603050405020304" pitchFamily="18" charset="0"/>
              </a:rPr>
              <a:t>temporaneamente in isolamento tra coloro che abbiano “sintomatologia respiratoria e febbre” (</a:t>
            </a:r>
            <a:r>
              <a:rPr lang="it-IT" sz="1200" dirty="0" smtClean="0">
                <a:latin typeface="Times New Roman" panose="02020603050405020304" pitchFamily="18" charset="0"/>
                <a:cs typeface="Times New Roman" panose="02020603050405020304" pitchFamily="18" charset="0"/>
              </a:rPr>
              <a:t>si sottolinea </a:t>
            </a:r>
            <a:r>
              <a:rPr lang="it-IT" sz="1200" dirty="0">
                <a:latin typeface="Times New Roman" panose="02020603050405020304" pitchFamily="18" charset="0"/>
                <a:cs typeface="Times New Roman" panose="02020603050405020304" pitchFamily="18" charset="0"/>
              </a:rPr>
              <a:t>la congiunzione “e”, il cui significato è che devono essere presenti </a:t>
            </a:r>
            <a:r>
              <a:rPr lang="it-IT" sz="1200" dirty="0" smtClean="0">
                <a:latin typeface="Times New Roman" panose="02020603050405020304" pitchFamily="18" charset="0"/>
                <a:cs typeface="Times New Roman" panose="02020603050405020304" pitchFamily="18" charset="0"/>
              </a:rPr>
              <a:t>entrambi contemporaneamente</a:t>
            </a:r>
            <a:r>
              <a:rPr lang="it-IT" sz="1200" dirty="0">
                <a:latin typeface="Times New Roman" panose="02020603050405020304" pitchFamily="18" charset="0"/>
                <a:cs typeface="Times New Roman" panose="02020603050405020304" pitchFamily="18" charset="0"/>
              </a:rPr>
              <a:t>), vale a dire “sintomi suggestivi di una diagnosi di infezione da SARS-CoV-2” (</a:t>
            </a:r>
            <a:r>
              <a:rPr lang="it-IT" sz="1200" dirty="0" smtClean="0">
                <a:latin typeface="Times New Roman" panose="02020603050405020304" pitchFamily="18" charset="0"/>
                <a:cs typeface="Times New Roman" panose="02020603050405020304" pitchFamily="18" charset="0"/>
              </a:rPr>
              <a:t>cfr. Documento </a:t>
            </a:r>
            <a:r>
              <a:rPr lang="it-IT" sz="1200" dirty="0">
                <a:latin typeface="Times New Roman" panose="02020603050405020304" pitchFamily="18" charset="0"/>
                <a:cs typeface="Times New Roman" panose="02020603050405020304" pitchFamily="18" charset="0"/>
              </a:rPr>
              <a:t>tecnico CTS allegato al verbale n. 94 del 7/7/2020, risposta al quesito MI n. 3). In </a:t>
            </a:r>
            <a:r>
              <a:rPr lang="it-IT" sz="1200" dirty="0" smtClean="0">
                <a:latin typeface="Times New Roman" panose="02020603050405020304" pitchFamily="18" charset="0"/>
                <a:cs typeface="Times New Roman" panose="02020603050405020304" pitchFamily="18" charset="0"/>
              </a:rPr>
              <a:t>alcuni documenti la </a:t>
            </a:r>
            <a:r>
              <a:rPr lang="it-IT" sz="1200" dirty="0">
                <a:latin typeface="Times New Roman" panose="02020603050405020304" pitchFamily="18" charset="0"/>
                <a:cs typeface="Times New Roman" panose="02020603050405020304" pitchFamily="18" charset="0"/>
              </a:rPr>
              <a:t>“sintomatologia respiratoria” viene esplicitata </a:t>
            </a:r>
            <a:r>
              <a:rPr lang="it-IT" sz="1200" dirty="0" smtClean="0">
                <a:latin typeface="Times New Roman" panose="02020603050405020304" pitchFamily="18" charset="0"/>
                <a:cs typeface="Times New Roman" panose="02020603050405020304" pitchFamily="18" charset="0"/>
              </a:rPr>
              <a:t>in “tosse </a:t>
            </a:r>
            <a:r>
              <a:rPr lang="it-IT" sz="1200" dirty="0">
                <a:latin typeface="Times New Roman" panose="02020603050405020304" pitchFamily="18" charset="0"/>
                <a:cs typeface="Times New Roman" panose="02020603050405020304" pitchFamily="18" charset="0"/>
              </a:rPr>
              <a:t>e difficoltà respiratoria”. Ciò premesso, le forme allergiche citate nel quesito, i cui sintomi sono </a:t>
            </a:r>
            <a:r>
              <a:rPr lang="it-IT" sz="1200" dirty="0" smtClean="0">
                <a:latin typeface="Times New Roman" panose="02020603050405020304" pitchFamily="18" charset="0"/>
                <a:cs typeface="Times New Roman" panose="02020603050405020304" pitchFamily="18" charset="0"/>
              </a:rPr>
              <a:t>stati così </a:t>
            </a:r>
            <a:r>
              <a:rPr lang="it-IT" sz="1200" dirty="0">
                <a:latin typeface="Times New Roman" panose="02020603050405020304" pitchFamily="18" charset="0"/>
                <a:cs typeface="Times New Roman" panose="02020603050405020304" pitchFamily="18" charset="0"/>
              </a:rPr>
              <a:t>ben descritti, non sono suggestivi di una diagnosi di infezione da SARS-CoV-2 e quindi non si </a:t>
            </a:r>
            <a:r>
              <a:rPr lang="it-IT" sz="1200" dirty="0" smtClean="0">
                <a:latin typeface="Times New Roman" panose="02020603050405020304" pitchFamily="18" charset="0"/>
                <a:cs typeface="Times New Roman" panose="02020603050405020304" pitchFamily="18" charset="0"/>
              </a:rPr>
              <a:t>ritiene necessario </a:t>
            </a:r>
            <a:r>
              <a:rPr lang="it-IT" sz="1200" dirty="0">
                <a:latin typeface="Times New Roman" panose="02020603050405020304" pitchFamily="18" charset="0"/>
                <a:cs typeface="Times New Roman" panose="02020603050405020304" pitchFamily="18" charset="0"/>
              </a:rPr>
              <a:t>che chi li presenta debba accedere a scuola munito di certificato medico</a:t>
            </a:r>
            <a:r>
              <a:rPr lang="it-IT" sz="1200" dirty="0" smtClean="0">
                <a:latin typeface="Times New Roman" panose="02020603050405020304" pitchFamily="18" charset="0"/>
                <a:cs typeface="Times New Roman" panose="02020603050405020304" pitchFamily="18" charset="0"/>
              </a:rPr>
              <a:t>.</a:t>
            </a:r>
          </a:p>
          <a:p>
            <a:r>
              <a:rPr lang="it-IT" sz="1200" b="1" dirty="0">
                <a:latin typeface="Times New Roman" panose="02020603050405020304" pitchFamily="18" charset="0"/>
                <a:cs typeface="Times New Roman" panose="02020603050405020304" pitchFamily="18" charset="0"/>
              </a:rPr>
              <a:t>SISIEMI DI RIDUZIONE DELLA CARICA VIRALE NELL’ARIA</a:t>
            </a:r>
          </a:p>
          <a:p>
            <a:r>
              <a:rPr lang="it-IT" sz="1200" b="1" dirty="0">
                <a:latin typeface="Times New Roman" panose="02020603050405020304" pitchFamily="18" charset="0"/>
                <a:cs typeface="Times New Roman" panose="02020603050405020304" pitchFamily="18" charset="0"/>
              </a:rPr>
              <a:t>1) E’ utile la presenza di impianti di ricircolo e cambio dell'aria (presenti nelle scuole di recente costruzione) anche in periodo invernale, quando diventa più difficile tenere le finestre aperte. Questa situazione può giustificare un numero maggiore di alunni in classe?</a:t>
            </a:r>
          </a:p>
          <a:p>
            <a:r>
              <a:rPr lang="it-IT" sz="1200" dirty="0">
                <a:latin typeface="Times New Roman" panose="02020603050405020304" pitchFamily="18" charset="0"/>
                <a:cs typeface="Times New Roman" panose="02020603050405020304" pitchFamily="18" charset="0"/>
              </a:rPr>
              <a:t>Risposta) No, la maggiore o minore efficacia dei sistemi di ricambio dell'aria non incide sui vincoli ineliminabili del distanziamento (≥ 1 m tra allievo e allievo, ≥ 2 m tra insegnante e banchi). Sistemi di ricambio dell'aria più efficaci possono invece permettere di non tener conto del distanziamento dei banchi dalle finestre, se queste possono essere tenute chiuse. Attenzione però a distinguere impianti di "ricircolo« da impianti di "ricambio", perché il CTS sconsiglia vivamente il ricircolo dell'aria (che agevola la diffusione dei </a:t>
            </a:r>
            <a:r>
              <a:rPr lang="it-IT" sz="1200" dirty="0" err="1">
                <a:latin typeface="Times New Roman" panose="02020603050405020304" pitchFamily="18" charset="0"/>
                <a:cs typeface="Times New Roman" panose="02020603050405020304" pitchFamily="18" charset="0"/>
              </a:rPr>
              <a:t>droplet</a:t>
            </a:r>
            <a:r>
              <a:rPr lang="it-IT" sz="1200" dirty="0">
                <a:latin typeface="Times New Roman" panose="02020603050405020304" pitchFamily="18" charset="0"/>
                <a:cs typeface="Times New Roman" panose="02020603050405020304" pitchFamily="18" charset="0"/>
              </a:rPr>
              <a:t>), mentre il ricambio (ottenuto in via naturale con l'apertura delle finestre e delle porte) agevola proprio la dispersione dei </a:t>
            </a:r>
            <a:r>
              <a:rPr lang="it-IT" sz="1200" dirty="0" err="1">
                <a:latin typeface="Times New Roman" panose="02020603050405020304" pitchFamily="18" charset="0"/>
                <a:cs typeface="Times New Roman" panose="02020603050405020304" pitchFamily="18" charset="0"/>
              </a:rPr>
              <a:t>droplet</a:t>
            </a:r>
            <a:r>
              <a:rPr lang="it-IT" sz="1200" dirty="0">
                <a:latin typeface="Times New Roman" panose="02020603050405020304" pitchFamily="18" charset="0"/>
                <a:cs typeface="Times New Roman" panose="02020603050405020304" pitchFamily="18" charset="0"/>
              </a:rPr>
              <a:t>.</a:t>
            </a:r>
          </a:p>
          <a:p>
            <a:endParaRPr lang="it-IT" sz="1200" dirty="0">
              <a:latin typeface="Times New Roman" panose="02020603050405020304" pitchFamily="18" charset="0"/>
              <a:cs typeface="Times New Roman" panose="02020603050405020304" pitchFamily="18" charset="0"/>
            </a:endParaRPr>
          </a:p>
          <a:p>
            <a:endParaRPr lang="it-IT" sz="1200" dirty="0">
              <a:latin typeface="Times New Roman" panose="02020603050405020304" pitchFamily="18" charset="0"/>
              <a:cs typeface="Times New Roman" panose="02020603050405020304" pitchFamily="18" charset="0"/>
            </a:endParaRPr>
          </a:p>
        </p:txBody>
      </p:sp>
      <p:sp>
        <p:nvSpPr>
          <p:cNvPr id="4" name="Segnaposto numero diapositiva 3"/>
          <p:cNvSpPr>
            <a:spLocks noGrp="1"/>
          </p:cNvSpPr>
          <p:nvPr>
            <p:ph type="sldNum" sz="quarter" idx="12"/>
          </p:nvPr>
        </p:nvSpPr>
        <p:spPr/>
        <p:txBody>
          <a:bodyPr/>
          <a:lstStyle/>
          <a:p>
            <a:fld id="{D57F1E4F-1CFF-5643-939E-02111984F565}" type="slidenum">
              <a:rPr lang="en-US" smtClean="0"/>
              <a:t>43</a:t>
            </a:fld>
            <a:endParaRPr lang="en-US" dirty="0"/>
          </a:p>
        </p:txBody>
      </p:sp>
    </p:spTree>
    <p:extLst>
      <p:ext uri="{BB962C8B-B14F-4D97-AF65-F5344CB8AC3E}">
        <p14:creationId xmlns:p14="http://schemas.microsoft.com/office/powerpoint/2010/main" val="2042187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6326" y="159488"/>
            <a:ext cx="11704674" cy="6149872"/>
          </a:xfrm>
        </p:spPr>
        <p:txBody>
          <a:bodyPr>
            <a:normAutofit/>
          </a:bodyPr>
          <a:lstStyle/>
          <a:p>
            <a:r>
              <a:rPr lang="it-IT" sz="1200" b="1" dirty="0" smtClean="0">
                <a:latin typeface="Times New Roman" panose="02020603050405020304" pitchFamily="18" charset="0"/>
                <a:cs typeface="Times New Roman" panose="02020603050405020304" pitchFamily="18" charset="0"/>
              </a:rPr>
              <a:t>2</a:t>
            </a:r>
            <a:r>
              <a:rPr lang="it-IT" sz="1200" b="1" dirty="0">
                <a:latin typeface="Times New Roman" panose="02020603050405020304" pitchFamily="18" charset="0"/>
                <a:cs typeface="Times New Roman" panose="02020603050405020304" pitchFamily="18" charset="0"/>
              </a:rPr>
              <a:t>) Se l’aula avesse una capienza massima inferiore al numero di allievi della classe cui è destinata </a:t>
            </a:r>
            <a:r>
              <a:rPr lang="it-IT" sz="1200" b="1" dirty="0" smtClean="0">
                <a:latin typeface="Times New Roman" panose="02020603050405020304" pitchFamily="18" charset="0"/>
                <a:cs typeface="Times New Roman" panose="02020603050405020304" pitchFamily="18" charset="0"/>
              </a:rPr>
              <a:t>e non </a:t>
            </a:r>
            <a:r>
              <a:rPr lang="it-IT" sz="1200" b="1" dirty="0">
                <a:latin typeface="Times New Roman" panose="02020603050405020304" pitchFamily="18" charset="0"/>
                <a:cs typeface="Times New Roman" panose="02020603050405020304" pitchFamily="18" charset="0"/>
              </a:rPr>
              <a:t>ci fossero alternative possibili, si possono usare in aula particolari purificatori d’aria?</a:t>
            </a:r>
          </a:p>
          <a:p>
            <a:r>
              <a:rPr lang="it-IT" sz="1200" dirty="0">
                <a:latin typeface="Times New Roman" panose="02020603050405020304" pitchFamily="18" charset="0"/>
                <a:cs typeface="Times New Roman" panose="02020603050405020304" pitchFamily="18" charset="0"/>
              </a:rPr>
              <a:t>Risposta) I (non meglio precisati) purificatori dell’aria non trovano spazio in alcun documento tecnico </a:t>
            </a:r>
            <a:r>
              <a:rPr lang="it-IT" sz="1200" dirty="0" smtClean="0">
                <a:latin typeface="Times New Roman" panose="02020603050405020304" pitchFamily="18" charset="0"/>
                <a:cs typeface="Times New Roman" panose="02020603050405020304" pitchFamily="18" charset="0"/>
              </a:rPr>
              <a:t>del CTS</a:t>
            </a:r>
            <a:r>
              <a:rPr lang="it-IT" sz="1200" dirty="0">
                <a:latin typeface="Times New Roman" panose="02020603050405020304" pitchFamily="18" charset="0"/>
                <a:cs typeface="Times New Roman" panose="02020603050405020304" pitchFamily="18" charset="0"/>
              </a:rPr>
              <a:t>, come soluzione per ridurre il distanziamento di almeno 1 m tra gli allievi e di almeno 2 m </a:t>
            </a:r>
            <a:r>
              <a:rPr lang="it-IT" sz="1200" dirty="0" smtClean="0">
                <a:latin typeface="Times New Roman" panose="02020603050405020304" pitchFamily="18" charset="0"/>
                <a:cs typeface="Times New Roman" panose="02020603050405020304" pitchFamily="18" charset="0"/>
              </a:rPr>
              <a:t>tra l’insegnante </a:t>
            </a:r>
            <a:r>
              <a:rPr lang="it-IT" sz="1200" dirty="0">
                <a:latin typeface="Times New Roman" panose="02020603050405020304" pitchFamily="18" charset="0"/>
                <a:cs typeface="Times New Roman" panose="02020603050405020304" pitchFamily="18" charset="0"/>
              </a:rPr>
              <a:t>e i banchi più vicini allo stesso. I purificatori dell’aria, dunque, potrebbero essere </a:t>
            </a:r>
            <a:r>
              <a:rPr lang="it-IT" sz="1200" dirty="0" smtClean="0">
                <a:latin typeface="Times New Roman" panose="02020603050405020304" pitchFamily="18" charset="0"/>
                <a:cs typeface="Times New Roman" panose="02020603050405020304" pitchFamily="18" charset="0"/>
              </a:rPr>
              <a:t>impiegati, quando </a:t>
            </a:r>
            <a:r>
              <a:rPr lang="it-IT" sz="1200" dirty="0">
                <a:latin typeface="Times New Roman" panose="02020603050405020304" pitchFamily="18" charset="0"/>
                <a:cs typeface="Times New Roman" panose="02020603050405020304" pitchFamily="18" charset="0"/>
              </a:rPr>
              <a:t>ne fosse acclarata la loro efficacia, come ulteriore misura di prevenzione, a maggior sicurezza </a:t>
            </a:r>
            <a:r>
              <a:rPr lang="it-IT" sz="1200" dirty="0" smtClean="0">
                <a:latin typeface="Times New Roman" panose="02020603050405020304" pitchFamily="18" charset="0"/>
                <a:cs typeface="Times New Roman" panose="02020603050405020304" pitchFamily="18" charset="0"/>
              </a:rPr>
              <a:t>per tutti </a:t>
            </a:r>
            <a:r>
              <a:rPr lang="it-IT" sz="1200" dirty="0">
                <a:latin typeface="Times New Roman" panose="02020603050405020304" pitchFamily="18" charset="0"/>
                <a:cs typeface="Times New Roman" panose="02020603050405020304" pitchFamily="18" charset="0"/>
              </a:rPr>
              <a:t>gli occupanti dell’aula, ma contemporaneamente ad una disposizione di banchi e cattedra che </a:t>
            </a:r>
            <a:r>
              <a:rPr lang="it-IT" sz="1200" dirty="0" smtClean="0">
                <a:latin typeface="Times New Roman" panose="02020603050405020304" pitchFamily="18" charset="0"/>
                <a:cs typeface="Times New Roman" panose="02020603050405020304" pitchFamily="18" charset="0"/>
              </a:rPr>
              <a:t>consenta i </a:t>
            </a:r>
            <a:r>
              <a:rPr lang="it-IT" sz="1200" dirty="0">
                <a:latin typeface="Times New Roman" panose="02020603050405020304" pitchFamily="18" charset="0"/>
                <a:cs typeface="Times New Roman" panose="02020603050405020304" pitchFamily="18" charset="0"/>
              </a:rPr>
              <a:t>necessari distanziamenti interpersonali e assicurando comunque il periodico ricambio dell’aria.</a:t>
            </a:r>
          </a:p>
          <a:p>
            <a:r>
              <a:rPr lang="it-IT" sz="1200" b="1" dirty="0">
                <a:latin typeface="Times New Roman" panose="02020603050405020304" pitchFamily="18" charset="0"/>
                <a:cs typeface="Times New Roman" panose="02020603050405020304" pitchFamily="18" charset="0"/>
              </a:rPr>
              <a:t>3) Utili gli impianti di ventilazione dotati di recuperatori di calore? Questo permetterebbe anche </a:t>
            </a:r>
            <a:r>
              <a:rPr lang="it-IT" sz="1200" b="1" dirty="0" smtClean="0">
                <a:latin typeface="Times New Roman" panose="02020603050405020304" pitchFamily="18" charset="0"/>
                <a:cs typeface="Times New Roman" panose="02020603050405020304" pitchFamily="18" charset="0"/>
              </a:rPr>
              <a:t>un abbattimento </a:t>
            </a:r>
            <a:r>
              <a:rPr lang="it-IT" sz="1200" b="1" dirty="0">
                <a:latin typeface="Times New Roman" panose="02020603050405020304" pitchFamily="18" charset="0"/>
                <a:cs typeface="Times New Roman" panose="02020603050405020304" pitchFamily="18" charset="0"/>
              </a:rPr>
              <a:t>della trasmissione dell'influenza e sembra che, in generale, aumentare il </a:t>
            </a:r>
            <a:r>
              <a:rPr lang="it-IT" sz="1200" b="1" dirty="0" smtClean="0">
                <a:latin typeface="Times New Roman" panose="02020603050405020304" pitchFamily="18" charset="0"/>
                <a:cs typeface="Times New Roman" panose="02020603050405020304" pitchFamily="18" charset="0"/>
              </a:rPr>
              <a:t>ricambio d'aria </a:t>
            </a:r>
            <a:r>
              <a:rPr lang="it-IT" sz="1200" b="1" dirty="0">
                <a:latin typeface="Times New Roman" panose="02020603050405020304" pitchFamily="18" charset="0"/>
                <a:cs typeface="Times New Roman" panose="02020603050405020304" pitchFamily="18" charset="0"/>
              </a:rPr>
              <a:t>nelle scuole aiuti.</a:t>
            </a:r>
          </a:p>
          <a:p>
            <a:r>
              <a:rPr lang="it-IT" sz="1200" dirty="0">
                <a:latin typeface="Times New Roman" panose="02020603050405020304" pitchFamily="18" charset="0"/>
                <a:cs typeface="Times New Roman" panose="02020603050405020304" pitchFamily="18" charset="0"/>
              </a:rPr>
              <a:t>Risposta) E’ indubbio che il regolare ricambio dell’aria contribuisce a contrastare il diffondersi </a:t>
            </a:r>
            <a:r>
              <a:rPr lang="it-IT" sz="1200" dirty="0" smtClean="0">
                <a:latin typeface="Times New Roman" panose="02020603050405020304" pitchFamily="18" charset="0"/>
                <a:cs typeface="Times New Roman" panose="02020603050405020304" pitchFamily="18" charset="0"/>
              </a:rPr>
              <a:t>delle malattie </a:t>
            </a:r>
            <a:r>
              <a:rPr lang="it-IT" sz="1200" dirty="0">
                <a:latin typeface="Times New Roman" panose="02020603050405020304" pitchFamily="18" charset="0"/>
                <a:cs typeface="Times New Roman" panose="02020603050405020304" pitchFamily="18" charset="0"/>
              </a:rPr>
              <a:t>che si trasmettono attraverso l’aria medesima e che vi siano in commercio diverse </a:t>
            </a:r>
            <a:r>
              <a:rPr lang="it-IT" sz="1200" dirty="0" smtClean="0">
                <a:latin typeface="Times New Roman" panose="02020603050405020304" pitchFamily="18" charset="0"/>
                <a:cs typeface="Times New Roman" panose="02020603050405020304" pitchFamily="18" charset="0"/>
              </a:rPr>
              <a:t>soluzioni interessanti </a:t>
            </a:r>
            <a:r>
              <a:rPr lang="it-IT" sz="1200" dirty="0">
                <a:latin typeface="Times New Roman" panose="02020603050405020304" pitchFamily="18" charset="0"/>
                <a:cs typeface="Times New Roman" panose="02020603050405020304" pitchFamily="18" charset="0"/>
              </a:rPr>
              <a:t>ed innovative in tal senso. Al di là dei tempi di attuazione dei necessari interventi </a:t>
            </a:r>
            <a:r>
              <a:rPr lang="it-IT" sz="1200" dirty="0" smtClean="0">
                <a:latin typeface="Times New Roman" panose="02020603050405020304" pitchFamily="18" charset="0"/>
                <a:cs typeface="Times New Roman" panose="02020603050405020304" pitchFamily="18" charset="0"/>
              </a:rPr>
              <a:t>di installazione </a:t>
            </a:r>
            <a:r>
              <a:rPr lang="it-IT" sz="1200" dirty="0">
                <a:latin typeface="Times New Roman" panose="02020603050405020304" pitchFamily="18" charset="0"/>
                <a:cs typeface="Times New Roman" panose="02020603050405020304" pitchFamily="18" charset="0"/>
              </a:rPr>
              <a:t>di questi sistemi “di ultima generazione” in un’intera sede scolastica, tempi che </a:t>
            </a:r>
            <a:r>
              <a:rPr lang="it-IT" sz="1200" dirty="0" smtClean="0">
                <a:latin typeface="Times New Roman" panose="02020603050405020304" pitchFamily="18" charset="0"/>
                <a:cs typeface="Times New Roman" panose="02020603050405020304" pitchFamily="18" charset="0"/>
              </a:rPr>
              <a:t>potrebbero essere </a:t>
            </a:r>
            <a:r>
              <a:rPr lang="it-IT" sz="1200" dirty="0">
                <a:latin typeface="Times New Roman" panose="02020603050405020304" pitchFamily="18" charset="0"/>
                <a:cs typeface="Times New Roman" panose="02020603050405020304" pitchFamily="18" charset="0"/>
              </a:rPr>
              <a:t>assai lunghi, allo stato attuale non vi sono riferimenti o indicazioni del CTS che consentano </a:t>
            </a:r>
            <a:r>
              <a:rPr lang="it-IT" sz="1200" dirty="0" smtClean="0">
                <a:latin typeface="Times New Roman" panose="02020603050405020304" pitchFamily="18" charset="0"/>
                <a:cs typeface="Times New Roman" panose="02020603050405020304" pitchFamily="18" charset="0"/>
              </a:rPr>
              <a:t>di affermare </a:t>
            </a:r>
            <a:r>
              <a:rPr lang="it-IT" sz="1200" dirty="0">
                <a:latin typeface="Times New Roman" panose="02020603050405020304" pitchFamily="18" charset="0"/>
                <a:cs typeface="Times New Roman" panose="02020603050405020304" pitchFamily="18" charset="0"/>
              </a:rPr>
              <a:t>che la loro messa in opera permetterebbe una riduzione del distanziamento fisico tra gli allievi </a:t>
            </a:r>
            <a:r>
              <a:rPr lang="it-IT" sz="1200" dirty="0" smtClean="0">
                <a:latin typeface="Times New Roman" panose="02020603050405020304" pitchFamily="18" charset="0"/>
                <a:cs typeface="Times New Roman" panose="02020603050405020304" pitchFamily="18" charset="0"/>
              </a:rPr>
              <a:t>e tra </a:t>
            </a:r>
            <a:r>
              <a:rPr lang="it-IT" sz="1200" dirty="0">
                <a:latin typeface="Times New Roman" panose="02020603050405020304" pitchFamily="18" charset="0"/>
                <a:cs typeface="Times New Roman" panose="02020603050405020304" pitchFamily="18" charset="0"/>
              </a:rPr>
              <a:t>l’insegnante e gli allievi medesimi al di sotto dei valori noti rispettivamente di almeno 1 m e almeno </a:t>
            </a:r>
            <a:r>
              <a:rPr lang="it-IT" sz="1200" dirty="0" smtClean="0">
                <a:latin typeface="Times New Roman" panose="02020603050405020304" pitchFamily="18" charset="0"/>
                <a:cs typeface="Times New Roman" panose="02020603050405020304" pitchFamily="18" charset="0"/>
              </a:rPr>
              <a:t>2 m.</a:t>
            </a:r>
            <a:endParaRPr lang="it-IT" sz="1200" dirty="0">
              <a:latin typeface="Times New Roman" panose="02020603050405020304" pitchFamily="18" charset="0"/>
              <a:cs typeface="Times New Roman" panose="02020603050405020304" pitchFamily="18" charset="0"/>
            </a:endParaRPr>
          </a:p>
          <a:p>
            <a:r>
              <a:rPr lang="it-IT" sz="1200" b="1" dirty="0" smtClean="0">
                <a:latin typeface="Times New Roman" panose="02020603050405020304" pitchFamily="18" charset="0"/>
                <a:cs typeface="Times New Roman" panose="02020603050405020304" pitchFamily="18" charset="0"/>
              </a:rPr>
              <a:t>SOSTEGNO</a:t>
            </a:r>
          </a:p>
          <a:p>
            <a:r>
              <a:rPr lang="it-IT" sz="1200" b="1" dirty="0" smtClean="0">
                <a:latin typeface="Times New Roman" panose="02020603050405020304" pitchFamily="18" charset="0"/>
                <a:cs typeface="Times New Roman" panose="02020603050405020304" pitchFamily="18" charset="0"/>
              </a:rPr>
              <a:t>1</a:t>
            </a:r>
            <a:r>
              <a:rPr lang="it-IT" sz="1200" b="1" dirty="0">
                <a:latin typeface="Times New Roman" panose="02020603050405020304" pitchFamily="18" charset="0"/>
                <a:cs typeface="Times New Roman" panose="02020603050405020304" pitchFamily="18" charset="0"/>
              </a:rPr>
              <a:t>) Come calcolare lo spazio per docente di sostegno/accudente? Si può utilizzare lo </a:t>
            </a:r>
            <a:r>
              <a:rPr lang="it-IT" sz="1200" b="1" dirty="0" smtClean="0">
                <a:latin typeface="Times New Roman" panose="02020603050405020304" pitchFamily="18" charset="0"/>
                <a:cs typeface="Times New Roman" panose="02020603050405020304" pitchFamily="18" charset="0"/>
              </a:rPr>
              <a:t>spazio docente</a:t>
            </a:r>
            <a:r>
              <a:rPr lang="it-IT" sz="1200" b="1" dirty="0">
                <a:latin typeface="Times New Roman" panose="02020603050405020304" pitchFamily="18" charset="0"/>
                <a:cs typeface="Times New Roman" panose="02020603050405020304" pitchFamily="18" charset="0"/>
              </a:rPr>
              <a:t>?</a:t>
            </a:r>
          </a:p>
          <a:p>
            <a:r>
              <a:rPr lang="it-IT" sz="1200" dirty="0">
                <a:latin typeface="Times New Roman" panose="02020603050405020304" pitchFamily="18" charset="0"/>
                <a:cs typeface="Times New Roman" panose="02020603050405020304" pitchFamily="18" charset="0"/>
              </a:rPr>
              <a:t>Risposta) L'insegnante di sostegno (oppure l’OSS) deve essere distante almeno 2 m dagli allievi (</a:t>
            </a:r>
            <a:r>
              <a:rPr lang="it-IT" sz="1200" dirty="0" smtClean="0">
                <a:latin typeface="Times New Roman" panose="02020603050405020304" pitchFamily="18" charset="0"/>
                <a:cs typeface="Times New Roman" panose="02020603050405020304" pitchFamily="18" charset="0"/>
              </a:rPr>
              <a:t>escluso quello </a:t>
            </a:r>
            <a:r>
              <a:rPr lang="it-IT" sz="1200" dirty="0">
                <a:latin typeface="Times New Roman" panose="02020603050405020304" pitchFamily="18" charset="0"/>
                <a:cs typeface="Times New Roman" panose="02020603050405020304" pitchFamily="18" charset="0"/>
              </a:rPr>
              <a:t>di cui si occupa), mentre deve restare distante almeno 1 m da altri docenti presenti in aula. Se </a:t>
            </a:r>
            <a:r>
              <a:rPr lang="it-IT" sz="1200" dirty="0" smtClean="0">
                <a:latin typeface="Times New Roman" panose="02020603050405020304" pitchFamily="18" charset="0"/>
                <a:cs typeface="Times New Roman" panose="02020603050405020304" pitchFamily="18" charset="0"/>
              </a:rPr>
              <a:t>per “spazio </a:t>
            </a:r>
            <a:r>
              <a:rPr lang="it-IT" sz="1200" dirty="0">
                <a:latin typeface="Times New Roman" panose="02020603050405020304" pitchFamily="18" charset="0"/>
                <a:cs typeface="Times New Roman" panose="02020603050405020304" pitchFamily="18" charset="0"/>
              </a:rPr>
              <a:t>docente” si intende quello indicato a pag. 3 del Manuale operativo, sì, l’insegnante di sostegno </a:t>
            </a:r>
            <a:r>
              <a:rPr lang="it-IT" sz="1200" dirty="0" smtClean="0">
                <a:latin typeface="Times New Roman" panose="02020603050405020304" pitchFamily="18" charset="0"/>
                <a:cs typeface="Times New Roman" panose="02020603050405020304" pitchFamily="18" charset="0"/>
              </a:rPr>
              <a:t>può utilizzare </a:t>
            </a:r>
            <a:r>
              <a:rPr lang="it-IT" sz="1200" dirty="0">
                <a:latin typeface="Times New Roman" panose="02020603050405020304" pitchFamily="18" charset="0"/>
                <a:cs typeface="Times New Roman" panose="02020603050405020304" pitchFamily="18" charset="0"/>
              </a:rPr>
              <a:t>tale spazio, restando ad almeno 1 m dal docente titolare dell’insegnamento. Si coglie </a:t>
            </a:r>
            <a:r>
              <a:rPr lang="it-IT" sz="1200" dirty="0" smtClean="0">
                <a:latin typeface="Times New Roman" panose="02020603050405020304" pitchFamily="18" charset="0"/>
                <a:cs typeface="Times New Roman" panose="02020603050405020304" pitchFamily="18" charset="0"/>
              </a:rPr>
              <a:t>l’occasione della </a:t>
            </a:r>
            <a:r>
              <a:rPr lang="it-IT" sz="1200" dirty="0">
                <a:latin typeface="Times New Roman" panose="02020603050405020304" pitchFamily="18" charset="0"/>
                <a:cs typeface="Times New Roman" panose="02020603050405020304" pitchFamily="18" charset="0"/>
              </a:rPr>
              <a:t>risposta per rammentare che il Documento tecnico del CTS (allegato al verbale n. 82 del </a:t>
            </a:r>
            <a:r>
              <a:rPr lang="it-IT" sz="1200" dirty="0" smtClean="0">
                <a:latin typeface="Times New Roman" panose="02020603050405020304" pitchFamily="18" charset="0"/>
                <a:cs typeface="Times New Roman" panose="02020603050405020304" pitchFamily="18" charset="0"/>
              </a:rPr>
              <a:t>28/5/2020, pag</a:t>
            </a:r>
            <a:r>
              <a:rPr lang="it-IT" sz="1200" dirty="0">
                <a:latin typeface="Times New Roman" panose="02020603050405020304" pitchFamily="18" charset="0"/>
                <a:cs typeface="Times New Roman" panose="02020603050405020304" pitchFamily="18" charset="0"/>
              </a:rPr>
              <a:t>. 18) afferma che “non sono soggetti all'obbligo di utilizzo della mascherina gli studenti con forme </a:t>
            </a:r>
            <a:r>
              <a:rPr lang="it-IT" sz="1200" dirty="0" smtClean="0">
                <a:latin typeface="Times New Roman" panose="02020603050405020304" pitchFamily="18" charset="0"/>
                <a:cs typeface="Times New Roman" panose="02020603050405020304" pitchFamily="18" charset="0"/>
              </a:rPr>
              <a:t>di disabilità </a:t>
            </a:r>
            <a:r>
              <a:rPr lang="it-IT" sz="1200" dirty="0">
                <a:latin typeface="Times New Roman" panose="02020603050405020304" pitchFamily="18" charset="0"/>
                <a:cs typeface="Times New Roman" panose="02020603050405020304" pitchFamily="18" charset="0"/>
              </a:rPr>
              <a:t>non compatibili con l'uso continuativo della mascherina. Per l’assistenza di studenti con </a:t>
            </a:r>
            <a:r>
              <a:rPr lang="it-IT" sz="1200" dirty="0" smtClean="0">
                <a:latin typeface="Times New Roman" panose="02020603050405020304" pitchFamily="18" charset="0"/>
                <a:cs typeface="Times New Roman" panose="02020603050405020304" pitchFamily="18" charset="0"/>
              </a:rPr>
              <a:t>disabilità certificata</a:t>
            </a:r>
            <a:r>
              <a:rPr lang="it-IT" sz="1200" dirty="0">
                <a:latin typeface="Times New Roman" panose="02020603050405020304" pitchFamily="18" charset="0"/>
                <a:cs typeface="Times New Roman" panose="02020603050405020304" pitchFamily="18" charset="0"/>
              </a:rPr>
              <a:t>, non essendo sempre possibile garantire il distanziamento fisico dallo studente, potrà </a:t>
            </a:r>
            <a:r>
              <a:rPr lang="it-IT" sz="1200" dirty="0" smtClean="0">
                <a:latin typeface="Times New Roman" panose="02020603050405020304" pitchFamily="18" charset="0"/>
                <a:cs typeface="Times New Roman" panose="02020603050405020304" pitchFamily="18" charset="0"/>
              </a:rPr>
              <a:t>essere previsto </a:t>
            </a:r>
            <a:r>
              <a:rPr lang="it-IT" sz="1200" dirty="0">
                <a:latin typeface="Times New Roman" panose="02020603050405020304" pitchFamily="18" charset="0"/>
                <a:cs typeface="Times New Roman" panose="02020603050405020304" pitchFamily="18" charset="0"/>
              </a:rPr>
              <a:t>per il personale l’utilizzo di ulteriori dispositivi. Nello specifico in questi casi il lavoratore </a:t>
            </a:r>
            <a:r>
              <a:rPr lang="it-IT" sz="1200" dirty="0" smtClean="0">
                <a:latin typeface="Times New Roman" panose="02020603050405020304" pitchFamily="18" charset="0"/>
                <a:cs typeface="Times New Roman" panose="02020603050405020304" pitchFamily="18" charset="0"/>
              </a:rPr>
              <a:t>potrà usare</a:t>
            </a:r>
            <a:r>
              <a:rPr lang="it-IT" sz="1200" dirty="0">
                <a:latin typeface="Times New Roman" panose="02020603050405020304" pitchFamily="18" charset="0"/>
                <a:cs typeface="Times New Roman" panose="02020603050405020304" pitchFamily="18" charset="0"/>
              </a:rPr>
              <a:t>, unitamente alla mascherina chirurgica, fatto salvo i casi sopra menzionati, guanti in nitrile </a:t>
            </a:r>
            <a:r>
              <a:rPr lang="it-IT" sz="1200" dirty="0" smtClean="0">
                <a:latin typeface="Times New Roman" panose="02020603050405020304" pitchFamily="18" charset="0"/>
                <a:cs typeface="Times New Roman" panose="02020603050405020304" pitchFamily="18" charset="0"/>
              </a:rPr>
              <a:t>e dispositivi </a:t>
            </a:r>
            <a:r>
              <a:rPr lang="it-IT" sz="1200" dirty="0">
                <a:latin typeface="Times New Roman" panose="02020603050405020304" pitchFamily="18" charset="0"/>
                <a:cs typeface="Times New Roman" panose="02020603050405020304" pitchFamily="18" charset="0"/>
              </a:rPr>
              <a:t>di protezione per occhi, viso e mucose. Nell’applicazione delle misure di prevenzione e </a:t>
            </a:r>
            <a:r>
              <a:rPr lang="it-IT" sz="1200" dirty="0" smtClean="0">
                <a:latin typeface="Times New Roman" panose="02020603050405020304" pitchFamily="18" charset="0"/>
                <a:cs typeface="Times New Roman" panose="02020603050405020304" pitchFamily="18" charset="0"/>
              </a:rPr>
              <a:t>protezione si </a:t>
            </a:r>
            <a:r>
              <a:rPr lang="it-IT" sz="1200" dirty="0">
                <a:latin typeface="Times New Roman" panose="02020603050405020304" pitchFamily="18" charset="0"/>
                <a:cs typeface="Times New Roman" panose="02020603050405020304" pitchFamily="18" charset="0"/>
              </a:rPr>
              <a:t>dovrà necessariamente tener conto delle diverse disabilità presenti”. La visiera rappresenta una </a:t>
            </a:r>
            <a:r>
              <a:rPr lang="it-IT" sz="1200" dirty="0" smtClean="0">
                <a:latin typeface="Times New Roman" panose="02020603050405020304" pitchFamily="18" charset="0"/>
                <a:cs typeface="Times New Roman" panose="02020603050405020304" pitchFamily="18" charset="0"/>
              </a:rPr>
              <a:t>valida protezione </a:t>
            </a:r>
            <a:r>
              <a:rPr lang="it-IT" sz="1200" dirty="0">
                <a:latin typeface="Times New Roman" panose="02020603050405020304" pitchFamily="18" charset="0"/>
                <a:cs typeface="Times New Roman" panose="02020603050405020304" pitchFamily="18" charset="0"/>
              </a:rPr>
              <a:t>per “occhi, viso e mucose”, per cui la scelta opzionale di indossarla sarà avallata dal </a:t>
            </a:r>
            <a:r>
              <a:rPr lang="it-IT" sz="1200" dirty="0" smtClean="0">
                <a:latin typeface="Times New Roman" panose="02020603050405020304" pitchFamily="18" charset="0"/>
                <a:cs typeface="Times New Roman" panose="02020603050405020304" pitchFamily="18" charset="0"/>
              </a:rPr>
              <a:t>Dirigente Scolastico</a:t>
            </a:r>
            <a:r>
              <a:rPr lang="it-IT" sz="1200" dirty="0">
                <a:latin typeface="Times New Roman" panose="02020603050405020304" pitchFamily="18" charset="0"/>
                <a:cs typeface="Times New Roman" panose="02020603050405020304" pitchFamily="18" charset="0"/>
              </a:rPr>
              <a:t>, che ne riporterà la facoltà nel Protocollo COVID-19 della scuola. Se ne consiglia </a:t>
            </a:r>
            <a:r>
              <a:rPr lang="it-IT" sz="1200" dirty="0" smtClean="0">
                <a:latin typeface="Times New Roman" panose="02020603050405020304" pitchFamily="18" charset="0"/>
                <a:cs typeface="Times New Roman" panose="02020603050405020304" pitchFamily="18" charset="0"/>
              </a:rPr>
              <a:t>comunque l’impiego </a:t>
            </a:r>
            <a:r>
              <a:rPr lang="it-IT" sz="1200" dirty="0">
                <a:latin typeface="Times New Roman" panose="02020603050405020304" pitchFamily="18" charset="0"/>
                <a:cs typeface="Times New Roman" panose="02020603050405020304" pitchFamily="18" charset="0"/>
              </a:rPr>
              <a:t>per gli insegnanti di sostegno che convivono con persone definite “fragili”.</a:t>
            </a:r>
          </a:p>
        </p:txBody>
      </p:sp>
      <p:sp>
        <p:nvSpPr>
          <p:cNvPr id="4" name="Segnaposto numero diapositiva 3"/>
          <p:cNvSpPr>
            <a:spLocks noGrp="1"/>
          </p:cNvSpPr>
          <p:nvPr>
            <p:ph type="sldNum" sz="quarter" idx="12"/>
          </p:nvPr>
        </p:nvSpPr>
        <p:spPr/>
        <p:txBody>
          <a:bodyPr/>
          <a:lstStyle/>
          <a:p>
            <a:fld id="{D57F1E4F-1CFF-5643-939E-02111984F565}" type="slidenum">
              <a:rPr lang="en-US" smtClean="0"/>
              <a:t>44</a:t>
            </a:fld>
            <a:endParaRPr lang="en-US" dirty="0"/>
          </a:p>
        </p:txBody>
      </p:sp>
    </p:spTree>
    <p:extLst>
      <p:ext uri="{BB962C8B-B14F-4D97-AF65-F5344CB8AC3E}">
        <p14:creationId xmlns:p14="http://schemas.microsoft.com/office/powerpoint/2010/main" val="3707598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38224" y="240352"/>
            <a:ext cx="11672776" cy="6032913"/>
          </a:xfrm>
        </p:spPr>
        <p:txBody>
          <a:bodyPr>
            <a:normAutofit lnSpcReduction="10000"/>
          </a:bodyPr>
          <a:lstStyle/>
          <a:p>
            <a:r>
              <a:rPr lang="it-IT" sz="1200" b="1" dirty="0">
                <a:latin typeface="Times New Roman" panose="02020603050405020304" pitchFamily="18" charset="0"/>
                <a:cs typeface="Times New Roman" panose="02020603050405020304" pitchFamily="18" charset="0"/>
              </a:rPr>
              <a:t>TERMOSCANNER</a:t>
            </a:r>
          </a:p>
          <a:p>
            <a:r>
              <a:rPr lang="it-IT" sz="1200" b="1" dirty="0">
                <a:latin typeface="Times New Roman" panose="02020603050405020304" pitchFamily="18" charset="0"/>
                <a:cs typeface="Times New Roman" panose="02020603050405020304" pitchFamily="18" charset="0"/>
              </a:rPr>
              <a:t>1) E’ utile usare il </a:t>
            </a:r>
            <a:r>
              <a:rPr lang="it-IT" sz="1200" b="1" dirty="0" err="1" smtClean="0">
                <a:latin typeface="Times New Roman" panose="02020603050405020304" pitchFamily="18" charset="0"/>
                <a:cs typeface="Times New Roman" panose="02020603050405020304" pitchFamily="18" charset="0"/>
              </a:rPr>
              <a:t>termoscanner</a:t>
            </a:r>
            <a:r>
              <a:rPr lang="it-IT" sz="1200" b="1" dirty="0" smtClean="0">
                <a:latin typeface="Times New Roman" panose="02020603050405020304" pitchFamily="18" charset="0"/>
                <a:cs typeface="Times New Roman" panose="02020603050405020304" pitchFamily="18" charset="0"/>
              </a:rPr>
              <a:t>? </a:t>
            </a:r>
          </a:p>
          <a:p>
            <a:r>
              <a:rPr lang="it-IT" sz="1200" dirty="0" smtClean="0">
                <a:latin typeface="Times New Roman" panose="02020603050405020304" pitchFamily="18" charset="0"/>
                <a:cs typeface="Times New Roman" panose="02020603050405020304" pitchFamily="18" charset="0"/>
              </a:rPr>
              <a:t>Risposta</a:t>
            </a:r>
            <a:r>
              <a:rPr lang="it-IT" sz="1200" dirty="0">
                <a:latin typeface="Times New Roman" panose="02020603050405020304" pitchFamily="18" charset="0"/>
                <a:cs typeface="Times New Roman" panose="02020603050405020304" pitchFamily="18" charset="0"/>
              </a:rPr>
              <a:t>) Il Documento tecnico del CTS (allegato al verbale n. 82 del 28/5/2020, pag. 15) dice </a:t>
            </a:r>
            <a:r>
              <a:rPr lang="it-IT" sz="1200" dirty="0" smtClean="0">
                <a:latin typeface="Times New Roman" panose="02020603050405020304" pitchFamily="18" charset="0"/>
                <a:cs typeface="Times New Roman" panose="02020603050405020304" pitchFamily="18" charset="0"/>
              </a:rPr>
              <a:t>chiaramente che</a:t>
            </a:r>
            <a:r>
              <a:rPr lang="it-IT" sz="1200" dirty="0">
                <a:latin typeface="Times New Roman" panose="02020603050405020304" pitchFamily="18" charset="0"/>
                <a:cs typeface="Times New Roman" panose="02020603050405020304" pitchFamily="18" charset="0"/>
              </a:rPr>
              <a:t>, sia per gli allievi che per il personale a vario titolo operante, “all’ingresso della scuola NON è necessaria </a:t>
            </a:r>
            <a:r>
              <a:rPr lang="it-IT" sz="1200" dirty="0" smtClean="0">
                <a:latin typeface="Times New Roman" panose="02020603050405020304" pitchFamily="18" charset="0"/>
                <a:cs typeface="Times New Roman" panose="02020603050405020304" pitchFamily="18" charset="0"/>
              </a:rPr>
              <a:t>la rilevazione </a:t>
            </a:r>
            <a:r>
              <a:rPr lang="it-IT" sz="1200" dirty="0">
                <a:latin typeface="Times New Roman" panose="02020603050405020304" pitchFamily="18" charset="0"/>
                <a:cs typeface="Times New Roman" panose="02020603050405020304" pitchFamily="18" charset="0"/>
              </a:rPr>
              <a:t>della temperatura corporea”. In ingresso a scuola, la misurazione della temperatura </a:t>
            </a:r>
            <a:r>
              <a:rPr lang="it-IT" sz="1200" dirty="0" smtClean="0">
                <a:latin typeface="Times New Roman" panose="02020603050405020304" pitchFamily="18" charset="0"/>
                <a:cs typeface="Times New Roman" panose="02020603050405020304" pitchFamily="18" charset="0"/>
              </a:rPr>
              <a:t>corporea, mediante </a:t>
            </a:r>
            <a:r>
              <a:rPr lang="it-IT" sz="1200" dirty="0" err="1">
                <a:latin typeface="Times New Roman" panose="02020603050405020304" pitchFamily="18" charset="0"/>
                <a:cs typeface="Times New Roman" panose="02020603050405020304" pitchFamily="18" charset="0"/>
              </a:rPr>
              <a:t>termoscanner</a:t>
            </a:r>
            <a:r>
              <a:rPr lang="it-IT" sz="1200" dirty="0">
                <a:latin typeface="Times New Roman" panose="02020603050405020304" pitchFamily="18" charset="0"/>
                <a:cs typeface="Times New Roman" panose="02020603050405020304" pitchFamily="18" charset="0"/>
              </a:rPr>
              <a:t> o termometro tradizionale, non è dunque vietata, anche se, per vari motivi, sia </a:t>
            </a:r>
            <a:r>
              <a:rPr lang="it-IT" sz="1200" dirty="0" smtClean="0">
                <a:latin typeface="Times New Roman" panose="02020603050405020304" pitchFamily="18" charset="0"/>
                <a:cs typeface="Times New Roman" panose="02020603050405020304" pitchFamily="18" charset="0"/>
              </a:rPr>
              <a:t>tecnici che </a:t>
            </a:r>
            <a:r>
              <a:rPr lang="it-IT" sz="1200" dirty="0">
                <a:latin typeface="Times New Roman" panose="02020603050405020304" pitchFamily="18" charset="0"/>
                <a:cs typeface="Times New Roman" panose="02020603050405020304" pitchFamily="18" charset="0"/>
              </a:rPr>
              <a:t>organizzativi, si ritiene di sconsigliarla. Diversamente, durante le attività scolastiche, se una </a:t>
            </a:r>
            <a:r>
              <a:rPr lang="it-IT" sz="1200" dirty="0" smtClean="0">
                <a:latin typeface="Times New Roman" panose="02020603050405020304" pitchFamily="18" charset="0"/>
                <a:cs typeface="Times New Roman" panose="02020603050405020304" pitchFamily="18" charset="0"/>
              </a:rPr>
              <a:t>persona dovesse </a:t>
            </a:r>
            <a:r>
              <a:rPr lang="it-IT" sz="1200" dirty="0">
                <a:latin typeface="Times New Roman" panose="02020603050405020304" pitchFamily="18" charset="0"/>
                <a:cs typeface="Times New Roman" panose="02020603050405020304" pitchFamily="18" charset="0"/>
              </a:rPr>
              <a:t>accusare “sintomi suggestivi di una diagnosi di infezione da SARS-CoV-2” (cfr. Documento tecnico </a:t>
            </a:r>
            <a:r>
              <a:rPr lang="it-IT" sz="1200" dirty="0" smtClean="0">
                <a:latin typeface="Times New Roman" panose="02020603050405020304" pitchFamily="18" charset="0"/>
                <a:cs typeface="Times New Roman" panose="02020603050405020304" pitchFamily="18" charset="0"/>
              </a:rPr>
              <a:t>CTS allegato </a:t>
            </a:r>
            <a:r>
              <a:rPr lang="it-IT" sz="1200" dirty="0">
                <a:latin typeface="Times New Roman" panose="02020603050405020304" pitchFamily="18" charset="0"/>
                <a:cs typeface="Times New Roman" panose="02020603050405020304" pitchFamily="18" charset="0"/>
              </a:rPr>
              <a:t>al verbale n. 94 del 7/7/2020, risposta al quesito MI n. 3), è bene che la verifica della sua </a:t>
            </a:r>
            <a:r>
              <a:rPr lang="it-IT" sz="1200" dirty="0" smtClean="0">
                <a:latin typeface="Times New Roman" panose="02020603050405020304" pitchFamily="18" charset="0"/>
                <a:cs typeface="Times New Roman" panose="02020603050405020304" pitchFamily="18" charset="0"/>
              </a:rPr>
              <a:t>temperatura corporea </a:t>
            </a:r>
            <a:r>
              <a:rPr lang="it-IT" sz="1200" dirty="0">
                <a:latin typeface="Times New Roman" panose="02020603050405020304" pitchFamily="18" charset="0"/>
                <a:cs typeface="Times New Roman" panose="02020603050405020304" pitchFamily="18" charset="0"/>
              </a:rPr>
              <a:t>venga fatta con sistemi che non necessitano il contatto fisico né l’uso promiscuo di dispositivi. </a:t>
            </a:r>
            <a:r>
              <a:rPr lang="it-IT" sz="1200" dirty="0" smtClean="0">
                <a:latin typeface="Times New Roman" panose="02020603050405020304" pitchFamily="18" charset="0"/>
                <a:cs typeface="Times New Roman" panose="02020603050405020304" pitchFamily="18" charset="0"/>
              </a:rPr>
              <a:t>In questo </a:t>
            </a:r>
            <a:r>
              <a:rPr lang="it-IT" sz="1200" dirty="0">
                <a:latin typeface="Times New Roman" panose="02020603050405020304" pitchFamily="18" charset="0"/>
                <a:cs typeface="Times New Roman" panose="02020603050405020304" pitchFamily="18" charset="0"/>
              </a:rPr>
              <a:t>caso il </a:t>
            </a:r>
            <a:r>
              <a:rPr lang="it-IT" sz="1200" dirty="0" err="1">
                <a:latin typeface="Times New Roman" panose="02020603050405020304" pitchFamily="18" charset="0"/>
                <a:cs typeface="Times New Roman" panose="02020603050405020304" pitchFamily="18" charset="0"/>
              </a:rPr>
              <a:t>termoscanner</a:t>
            </a:r>
            <a:r>
              <a:rPr lang="it-IT" sz="1200" dirty="0">
                <a:latin typeface="Times New Roman" panose="02020603050405020304" pitchFamily="18" charset="0"/>
                <a:cs typeface="Times New Roman" panose="02020603050405020304" pitchFamily="18" charset="0"/>
              </a:rPr>
              <a:t> può rivelarsi utile (si veda anche la risposta data al quesito Sintomi da COVID-19 </a:t>
            </a:r>
            <a:r>
              <a:rPr lang="it-IT" sz="1200" dirty="0" smtClean="0">
                <a:latin typeface="Times New Roman" panose="02020603050405020304" pitchFamily="18" charset="0"/>
                <a:cs typeface="Times New Roman" panose="02020603050405020304" pitchFamily="18" charset="0"/>
              </a:rPr>
              <a:t>- Nel </a:t>
            </a:r>
            <a:r>
              <a:rPr lang="it-IT" sz="1200" dirty="0">
                <a:latin typeface="Times New Roman" panose="02020603050405020304" pitchFamily="18" charset="0"/>
                <a:cs typeface="Times New Roman" panose="02020603050405020304" pitchFamily="18" charset="0"/>
              </a:rPr>
              <a:t>caso in cui la scuola intenda dotarsi di </a:t>
            </a:r>
            <a:r>
              <a:rPr lang="it-IT" sz="1200" dirty="0" err="1">
                <a:latin typeface="Times New Roman" panose="02020603050405020304" pitchFamily="18" charset="0"/>
                <a:cs typeface="Times New Roman" panose="02020603050405020304" pitchFamily="18" charset="0"/>
              </a:rPr>
              <a:t>termoscanner</a:t>
            </a:r>
            <a:r>
              <a:rPr lang="it-IT" sz="1200" dirty="0">
                <a:latin typeface="Times New Roman" panose="02020603050405020304" pitchFamily="18" charset="0"/>
                <a:cs typeface="Times New Roman" panose="02020603050405020304" pitchFamily="18" charset="0"/>
              </a:rPr>
              <a:t>, si richiama alla necessità di definire nel </a:t>
            </a:r>
            <a:r>
              <a:rPr lang="it-IT" sz="1200" dirty="0" smtClean="0">
                <a:latin typeface="Times New Roman" panose="02020603050405020304" pitchFamily="18" charset="0"/>
                <a:cs typeface="Times New Roman" panose="02020603050405020304" pitchFamily="18" charset="0"/>
              </a:rPr>
              <a:t>Protocollo COVID-19 </a:t>
            </a:r>
            <a:r>
              <a:rPr lang="it-IT" sz="1200" dirty="0">
                <a:latin typeface="Times New Roman" panose="02020603050405020304" pitchFamily="18" charset="0"/>
                <a:cs typeface="Times New Roman" panose="02020603050405020304" pitchFamily="18" charset="0"/>
              </a:rPr>
              <a:t>scolastico le modalità gestionali del loro impiego, comprensive delle regole per il trattamento dei </a:t>
            </a:r>
            <a:r>
              <a:rPr lang="it-IT" sz="1200" dirty="0" smtClean="0">
                <a:latin typeface="Times New Roman" panose="02020603050405020304" pitchFamily="18" charset="0"/>
                <a:cs typeface="Times New Roman" panose="02020603050405020304" pitchFamily="18" charset="0"/>
              </a:rPr>
              <a:t>dati personali</a:t>
            </a:r>
            <a:r>
              <a:rPr lang="it-IT" sz="1200" dirty="0">
                <a:latin typeface="Times New Roman" panose="02020603050405020304" pitchFamily="18" charset="0"/>
                <a:cs typeface="Times New Roman" panose="02020603050405020304" pitchFamily="18" charset="0"/>
              </a:rPr>
              <a:t>, e di fornire adeguate istruzioni a chi li dovrà utilizzare</a:t>
            </a:r>
            <a:r>
              <a:rPr lang="it-IT" sz="1200" dirty="0" smtClean="0">
                <a:latin typeface="Times New Roman" panose="02020603050405020304" pitchFamily="18" charset="0"/>
                <a:cs typeface="Times New Roman" panose="02020603050405020304" pitchFamily="18" charset="0"/>
              </a:rPr>
              <a:t>.</a:t>
            </a:r>
          </a:p>
          <a:p>
            <a:r>
              <a:rPr lang="it-IT" sz="1200" dirty="0" smtClean="0">
                <a:latin typeface="Times New Roman" panose="02020603050405020304" pitchFamily="18" charset="0"/>
                <a:cs typeface="Times New Roman" panose="02020603050405020304" pitchFamily="18" charset="0"/>
              </a:rPr>
              <a:t>L’O. </a:t>
            </a:r>
            <a:r>
              <a:rPr lang="it-IT" sz="1200" dirty="0" err="1" smtClean="0">
                <a:latin typeface="Times New Roman" panose="02020603050405020304" pitchFamily="18" charset="0"/>
                <a:cs typeface="Times New Roman" panose="02020603050405020304" pitchFamily="18" charset="0"/>
              </a:rPr>
              <a:t>Rregione</a:t>
            </a:r>
            <a:r>
              <a:rPr lang="it-IT" sz="1200" dirty="0" smtClean="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Lombaria</a:t>
            </a:r>
            <a:r>
              <a:rPr lang="it-IT" sz="1200" dirty="0" smtClean="0">
                <a:latin typeface="Times New Roman" panose="02020603050405020304" pitchFamily="18" charset="0"/>
                <a:cs typeface="Times New Roman" panose="02020603050405020304" pitchFamily="18" charset="0"/>
              </a:rPr>
              <a:t> n.596 del 13 agosto prevede la r</a:t>
            </a:r>
            <a:r>
              <a:rPr lang="it-IT" sz="1200" b="1" dirty="0" smtClean="0">
                <a:latin typeface="Times New Roman" panose="02020603050405020304" pitchFamily="18" charset="0"/>
                <a:cs typeface="Times New Roman" panose="02020603050405020304" pitchFamily="18" charset="0"/>
              </a:rPr>
              <a:t>ilevazione </a:t>
            </a:r>
            <a:r>
              <a:rPr lang="it-IT" sz="1200" b="1" dirty="0">
                <a:latin typeface="Times New Roman" panose="02020603050405020304" pitchFamily="18" charset="0"/>
                <a:cs typeface="Times New Roman" panose="02020603050405020304" pitchFamily="18" charset="0"/>
              </a:rPr>
              <a:t>della temperatura</a:t>
            </a:r>
            <a:r>
              <a:rPr lang="it-IT" sz="1200" dirty="0">
                <a:latin typeface="Times New Roman" panose="02020603050405020304" pitchFamily="18" charset="0"/>
                <a:cs typeface="Times New Roman" panose="02020603050405020304" pitchFamily="18" charset="0"/>
              </a:rPr>
              <a:t> nei confronti del personale a vario titolo operante, dei genitori/adulti accompagnatori e dei bambini, prima dell’accesso alla sede dei servizi educativi e delle scuole dell’infanzia. </a:t>
            </a:r>
          </a:p>
          <a:p>
            <a:r>
              <a:rPr lang="it-IT" sz="1200" dirty="0">
                <a:latin typeface="Times New Roman" panose="02020603050405020304" pitchFamily="18" charset="0"/>
                <a:cs typeface="Times New Roman" panose="02020603050405020304" pitchFamily="18" charset="0"/>
              </a:rPr>
              <a:t>In caso di temperatura superiore ai 37.5 °C per il minore o per il genitore/accompagnatore non sarà consentito l'accesso alla sede e il genitore/accompagnatore sarà informato della necessità di contattare il medico curante proprio o del bambino. Anche in caso di febbre del genitore/accompagnatore, il minore non potrà accedere al servizio. </a:t>
            </a:r>
          </a:p>
          <a:p>
            <a:r>
              <a:rPr lang="it-IT" sz="1200" b="1" dirty="0">
                <a:latin typeface="Times New Roman" panose="02020603050405020304" pitchFamily="18" charset="0"/>
                <a:cs typeface="Times New Roman" panose="02020603050405020304" pitchFamily="18" charset="0"/>
              </a:rPr>
              <a:t>UTILIZZO DELLA SCUOLA DA PARTE DI ESTERNI</a:t>
            </a:r>
          </a:p>
          <a:p>
            <a:r>
              <a:rPr lang="it-IT" sz="1200" b="1" dirty="0">
                <a:latin typeface="Times New Roman" panose="02020603050405020304" pitchFamily="18" charset="0"/>
                <a:cs typeface="Times New Roman" panose="02020603050405020304" pitchFamily="18" charset="0"/>
              </a:rPr>
              <a:t>1) Pulizia ed igienizzazione delle palestre: a carico del Comune o suoi concessionari dopo </a:t>
            </a:r>
            <a:r>
              <a:rPr lang="it-IT" sz="1200" b="1" dirty="0" smtClean="0">
                <a:latin typeface="Times New Roman" panose="02020603050405020304" pitchFamily="18" charset="0"/>
                <a:cs typeface="Times New Roman" panose="02020603050405020304" pitchFamily="18" charset="0"/>
              </a:rPr>
              <a:t>l'utilizzo extrascolastico</a:t>
            </a:r>
            <a:r>
              <a:rPr lang="it-IT" sz="1200" b="1" dirty="0">
                <a:latin typeface="Times New Roman" panose="02020603050405020304" pitchFamily="18" charset="0"/>
                <a:cs typeface="Times New Roman" panose="02020603050405020304" pitchFamily="18" charset="0"/>
              </a:rPr>
              <a:t>. Dopo l'utilizzo scolastico, tale attività è assicurata dalla scuola?</a:t>
            </a:r>
          </a:p>
          <a:p>
            <a:r>
              <a:rPr lang="it-IT" sz="1200" dirty="0">
                <a:latin typeface="Times New Roman" panose="02020603050405020304" pitchFamily="18" charset="0"/>
                <a:cs typeface="Times New Roman" panose="02020603050405020304" pitchFamily="18" charset="0"/>
              </a:rPr>
              <a:t>Risposta) Sì, la pulizia e la disinfezione sono in capo alla scuola, sia durante (nella turnazione delle </a:t>
            </a:r>
            <a:r>
              <a:rPr lang="it-IT" sz="1200" dirty="0" smtClean="0">
                <a:latin typeface="Times New Roman" panose="02020603050405020304" pitchFamily="18" charset="0"/>
                <a:cs typeface="Times New Roman" panose="02020603050405020304" pitchFamily="18" charset="0"/>
              </a:rPr>
              <a:t>classi) sia </a:t>
            </a:r>
            <a:r>
              <a:rPr lang="it-IT" sz="1200" dirty="0">
                <a:latin typeface="Times New Roman" panose="02020603050405020304" pitchFamily="18" charset="0"/>
                <a:cs typeface="Times New Roman" panose="02020603050405020304" pitchFamily="18" charset="0"/>
              </a:rPr>
              <a:t>al termine dell'utilizzo della palestra da parte della scuola medesima limitatamente alle </a:t>
            </a:r>
            <a:r>
              <a:rPr lang="it-IT" sz="1200" dirty="0" smtClean="0">
                <a:latin typeface="Times New Roman" panose="02020603050405020304" pitchFamily="18" charset="0"/>
                <a:cs typeface="Times New Roman" panose="02020603050405020304" pitchFamily="18" charset="0"/>
              </a:rPr>
              <a:t>attività scolastiche</a:t>
            </a:r>
            <a:r>
              <a:rPr lang="it-IT" sz="1200" dirty="0">
                <a:latin typeface="Times New Roman" panose="02020603050405020304" pitchFamily="18" charset="0"/>
                <a:cs typeface="Times New Roman" panose="02020603050405020304" pitchFamily="18" charset="0"/>
              </a:rPr>
              <a:t>.</a:t>
            </a:r>
          </a:p>
          <a:p>
            <a:r>
              <a:rPr lang="it-IT" sz="1200" b="1" dirty="0">
                <a:latin typeface="Times New Roman" panose="02020603050405020304" pitchFamily="18" charset="0"/>
                <a:cs typeface="Times New Roman" panose="02020603050405020304" pitchFamily="18" charset="0"/>
              </a:rPr>
              <a:t>2) Si possono concedere i locali scolastici a Cooperative per il rientro pomeridiano?</a:t>
            </a:r>
          </a:p>
          <a:p>
            <a:r>
              <a:rPr lang="it-IT" sz="1200" dirty="0">
                <a:latin typeface="Times New Roman" panose="02020603050405020304" pitchFamily="18" charset="0"/>
                <a:cs typeface="Times New Roman" panose="02020603050405020304" pitchFamily="18" charset="0"/>
              </a:rPr>
              <a:t>Risposta) Ferma restando la competenza dell’Ente locale in merito, sì, si possono concedere spazi </a:t>
            </a:r>
            <a:r>
              <a:rPr lang="it-IT" sz="1200" dirty="0" smtClean="0">
                <a:latin typeface="Times New Roman" panose="02020603050405020304" pitchFamily="18" charset="0"/>
                <a:cs typeface="Times New Roman" panose="02020603050405020304" pitchFamily="18" charset="0"/>
              </a:rPr>
              <a:t>alle Cooperative </a:t>
            </a:r>
            <a:r>
              <a:rPr lang="it-IT" sz="1200" dirty="0">
                <a:latin typeface="Times New Roman" panose="02020603050405020304" pitchFamily="18" charset="0"/>
                <a:cs typeface="Times New Roman" panose="02020603050405020304" pitchFamily="18" charset="0"/>
              </a:rPr>
              <a:t>o a soggetti esterni in genere, dopo la fine delle lezioni, con la previsione che gli </a:t>
            </a:r>
            <a:r>
              <a:rPr lang="it-IT" sz="1200" dirty="0" smtClean="0">
                <a:latin typeface="Times New Roman" panose="02020603050405020304" pitchFamily="18" charset="0"/>
                <a:cs typeface="Times New Roman" panose="02020603050405020304" pitchFamily="18" charset="0"/>
              </a:rPr>
              <a:t>stessi assicurino </a:t>
            </a:r>
            <a:r>
              <a:rPr lang="it-IT" sz="1200" dirty="0">
                <a:latin typeface="Times New Roman" panose="02020603050405020304" pitchFamily="18" charset="0"/>
                <a:cs typeface="Times New Roman" panose="02020603050405020304" pitchFamily="18" charset="0"/>
              </a:rPr>
              <a:t>la pulizia e la disinfezione degli ambienti al termine del loro utilizzo, salvo diversi accordi </a:t>
            </a:r>
            <a:r>
              <a:rPr lang="it-IT" sz="1200" dirty="0" smtClean="0">
                <a:latin typeface="Times New Roman" panose="02020603050405020304" pitchFamily="18" charset="0"/>
                <a:cs typeface="Times New Roman" panose="02020603050405020304" pitchFamily="18" charset="0"/>
              </a:rPr>
              <a:t>presi con </a:t>
            </a:r>
            <a:r>
              <a:rPr lang="it-IT" sz="1200" dirty="0">
                <a:latin typeface="Times New Roman" panose="02020603050405020304" pitchFamily="18" charset="0"/>
                <a:cs typeface="Times New Roman" panose="02020603050405020304" pitchFamily="18" charset="0"/>
              </a:rPr>
              <a:t>la scuola (se ne parla a pag. 10 del Piano Scuola 2020/2021). Tuttavia si ritiene importante avviare </a:t>
            </a:r>
            <a:r>
              <a:rPr lang="it-IT" sz="1200" dirty="0" smtClean="0">
                <a:latin typeface="Times New Roman" panose="02020603050405020304" pitchFamily="18" charset="0"/>
                <a:cs typeface="Times New Roman" panose="02020603050405020304" pitchFamily="18" charset="0"/>
              </a:rPr>
              <a:t>una fattiva </a:t>
            </a:r>
            <a:r>
              <a:rPr lang="it-IT" sz="1200" dirty="0">
                <a:latin typeface="Times New Roman" panose="02020603050405020304" pitchFamily="18" charset="0"/>
                <a:cs typeface="Times New Roman" panose="02020603050405020304" pitchFamily="18" charset="0"/>
              </a:rPr>
              <a:t>interlocuzione con l'Ente locale che concede gli spazi e, contestualmente, con le Cooperative o </a:t>
            </a:r>
            <a:r>
              <a:rPr lang="it-IT" sz="1200" dirty="0" smtClean="0">
                <a:latin typeface="Times New Roman" panose="02020603050405020304" pitchFamily="18" charset="0"/>
                <a:cs typeface="Times New Roman" panose="02020603050405020304" pitchFamily="18" charset="0"/>
              </a:rPr>
              <a:t>i soggetti </a:t>
            </a:r>
            <a:r>
              <a:rPr lang="it-IT" sz="1200" dirty="0">
                <a:latin typeface="Times New Roman" panose="02020603050405020304" pitchFamily="18" charset="0"/>
                <a:cs typeface="Times New Roman" panose="02020603050405020304" pitchFamily="18" charset="0"/>
              </a:rPr>
              <a:t>esterni, per condividere tempi, modi, limiti e aspetti gestionali della concessione </a:t>
            </a:r>
            <a:r>
              <a:rPr lang="it-IT" sz="1200" dirty="0" smtClean="0">
                <a:latin typeface="Times New Roman" panose="02020603050405020304" pitchFamily="18" charset="0"/>
                <a:cs typeface="Times New Roman" panose="02020603050405020304" pitchFamily="18" charset="0"/>
              </a:rPr>
              <a:t>d’uso.</a:t>
            </a:r>
          </a:p>
          <a:p>
            <a:r>
              <a:rPr lang="it-IT" sz="1200" dirty="0">
                <a:latin typeface="Times New Roman" panose="02020603050405020304" pitchFamily="18" charset="0"/>
                <a:cs typeface="Times New Roman" panose="02020603050405020304" pitchFamily="18" charset="0"/>
              </a:rPr>
              <a:t>Il Dirigente Scolastico, alla luce dei documenti </a:t>
            </a:r>
            <a:r>
              <a:rPr lang="it-IT" sz="1200" dirty="0" err="1">
                <a:latin typeface="Times New Roman" panose="02020603050405020304" pitchFamily="18" charset="0"/>
                <a:cs typeface="Times New Roman" panose="02020603050405020304" pitchFamily="18" charset="0"/>
              </a:rPr>
              <a:t>suestesi</a:t>
            </a:r>
            <a:r>
              <a:rPr lang="it-IT" sz="1200" dirty="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rPr>
              <a:t>, </a:t>
            </a:r>
            <a:r>
              <a:rPr lang="it-IT" sz="1200" dirty="0">
                <a:latin typeface="Times New Roman" panose="02020603050405020304" pitchFamily="18" charset="0"/>
                <a:cs typeface="Times New Roman" panose="02020603050405020304" pitchFamily="18" charset="0"/>
              </a:rPr>
              <a:t>valutata comunque la situazione nel suo insieme, nel rispetto di tutte le misure di prevenzione e protezione imposte dall’attuale situazione di emergenza anche tenendo conto delle diverse casistiche di criticità e di emergenza che potrebbero nascere e per le quali potrebbero ridefinirsi le concessioni eventualmente autorizzate, chiedendo all’Ente/ Associazione ecc. contestuale stesura di un documento organizzativo e gestionale che dettagli luoghi, tempi e modi dei servizi di cui si richiede il nulla osta </a:t>
            </a:r>
            <a:r>
              <a:rPr lang="it-IT" sz="1200" dirty="0" err="1">
                <a:latin typeface="Times New Roman" panose="02020603050405020304" pitchFamily="18" charset="0"/>
                <a:cs typeface="Times New Roman" panose="02020603050405020304" pitchFamily="18" charset="0"/>
              </a:rPr>
              <a:t>nonchè</a:t>
            </a:r>
            <a:r>
              <a:rPr lang="it-IT" sz="1200" dirty="0">
                <a:latin typeface="Times New Roman" panose="02020603050405020304" pitchFamily="18" charset="0"/>
                <a:cs typeface="Times New Roman" panose="02020603050405020304" pitchFamily="18" charset="0"/>
              </a:rPr>
              <a:t> modalità, forme, ditta incaricata e tempi di effettuazione dell’igienizzazione </a:t>
            </a:r>
            <a:r>
              <a:rPr lang="it-IT" sz="1200" dirty="0" smtClean="0">
                <a:latin typeface="Times New Roman" panose="02020603050405020304" pitchFamily="18" charset="0"/>
                <a:cs typeface="Times New Roman" panose="02020603050405020304" pitchFamily="18" charset="0"/>
              </a:rPr>
              <a:t>del locale </a:t>
            </a:r>
            <a:r>
              <a:rPr lang="it-IT" sz="1200" dirty="0">
                <a:latin typeface="Times New Roman" panose="02020603050405020304" pitchFamily="18" charset="0"/>
                <a:cs typeface="Times New Roman" panose="02020603050405020304" pitchFamily="18" charset="0"/>
              </a:rPr>
              <a:t>utilizzato, concederà eventuali nulla osta all’utilizzo previo ricevimento a mezzo mail di quanto suddetto. </a:t>
            </a:r>
          </a:p>
        </p:txBody>
      </p:sp>
      <p:sp>
        <p:nvSpPr>
          <p:cNvPr id="4" name="Segnaposto numero diapositiva 3"/>
          <p:cNvSpPr>
            <a:spLocks noGrp="1"/>
          </p:cNvSpPr>
          <p:nvPr>
            <p:ph type="sldNum" sz="quarter" idx="12"/>
          </p:nvPr>
        </p:nvSpPr>
        <p:spPr/>
        <p:txBody>
          <a:bodyPr/>
          <a:lstStyle/>
          <a:p>
            <a:fld id="{D57F1E4F-1CFF-5643-939E-02111984F565}" type="slidenum">
              <a:rPr lang="en-US" smtClean="0"/>
              <a:t>45</a:t>
            </a:fld>
            <a:endParaRPr lang="en-US" dirty="0"/>
          </a:p>
        </p:txBody>
      </p:sp>
    </p:spTree>
    <p:extLst>
      <p:ext uri="{BB962C8B-B14F-4D97-AF65-F5344CB8AC3E}">
        <p14:creationId xmlns:p14="http://schemas.microsoft.com/office/powerpoint/2010/main" val="2148118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8457" y="585216"/>
            <a:ext cx="10025743" cy="890887"/>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ringraziamenti</a:t>
            </a:r>
            <a:endParaRPr lang="it-IT" sz="3600" dirty="0"/>
          </a:p>
        </p:txBody>
      </p:sp>
      <p:sp>
        <p:nvSpPr>
          <p:cNvPr id="3" name="Segnaposto contenuto 2"/>
          <p:cNvSpPr>
            <a:spLocks noGrp="1"/>
          </p:cNvSpPr>
          <p:nvPr>
            <p:ph idx="1"/>
          </p:nvPr>
        </p:nvSpPr>
        <p:spPr>
          <a:xfrm>
            <a:off x="718458" y="2286000"/>
            <a:ext cx="10025744" cy="4023360"/>
          </a:xfrm>
        </p:spPr>
        <p:txBody>
          <a:bodyPr/>
          <a:lstStyle/>
          <a:p>
            <a:r>
              <a:rPr lang="it-IT" sz="1200" dirty="0" smtClean="0">
                <a:latin typeface="Times New Roman" panose="02020603050405020304" pitchFamily="18" charset="0"/>
                <a:cs typeface="Times New Roman" panose="02020603050405020304" pitchFamily="18" charset="0"/>
              </a:rPr>
              <a:t>Si ringraziano per l’importante collaborazione:</a:t>
            </a:r>
          </a:p>
          <a:p>
            <a:r>
              <a:rPr lang="it-IT" sz="1200" dirty="0" smtClean="0">
                <a:latin typeface="Times New Roman" panose="02020603050405020304" pitchFamily="18" charset="0"/>
                <a:cs typeface="Times New Roman" panose="02020603050405020304" pitchFamily="18" charset="0"/>
              </a:rPr>
              <a:t>-le Amministrazioni Comunali di Darfo B.T. e Gianico, nello specifico di competenza gli Uffici Tecnici di appartenenza, e rispettivamente:</a:t>
            </a:r>
          </a:p>
          <a:p>
            <a:r>
              <a:rPr lang="it-IT" sz="1200" dirty="0" smtClean="0">
                <a:latin typeface="Times New Roman" panose="02020603050405020304" pitchFamily="18" charset="0"/>
                <a:cs typeface="Times New Roman" panose="02020603050405020304" pitchFamily="18" charset="0"/>
              </a:rPr>
              <a:t>Ing. Giovanni Fior, Geom. Massimo </a:t>
            </a:r>
            <a:r>
              <a:rPr lang="it-IT" sz="1200" dirty="0" err="1" smtClean="0">
                <a:latin typeface="Times New Roman" panose="02020603050405020304" pitchFamily="18" charset="0"/>
                <a:cs typeface="Times New Roman" panose="02020603050405020304" pitchFamily="18" charset="0"/>
              </a:rPr>
              <a:t>Trovenzi</a:t>
            </a:r>
            <a:r>
              <a:rPr lang="it-IT" sz="1200" dirty="0" smtClean="0">
                <a:latin typeface="Times New Roman" panose="02020603050405020304" pitchFamily="18" charset="0"/>
                <a:cs typeface="Times New Roman" panose="02020603050405020304" pitchFamily="18" charset="0"/>
              </a:rPr>
              <a:t>, Geom. Elena Richini.</a:t>
            </a:r>
          </a:p>
          <a:p>
            <a:r>
              <a:rPr lang="it-IT" sz="1200" dirty="0">
                <a:latin typeface="Times New Roman" panose="02020603050405020304" pitchFamily="18" charset="0"/>
                <a:cs typeface="Times New Roman" panose="02020603050405020304" pitchFamily="18" charset="0"/>
              </a:rPr>
              <a:t>-l’Arch. Cristina </a:t>
            </a:r>
            <a:r>
              <a:rPr lang="it-IT" sz="1200" dirty="0" err="1">
                <a:latin typeface="Times New Roman" panose="02020603050405020304" pitchFamily="18" charset="0"/>
                <a:cs typeface="Times New Roman" panose="02020603050405020304" pitchFamily="18" charset="0"/>
              </a:rPr>
              <a:t>Camossi</a:t>
            </a:r>
            <a:r>
              <a:rPr lang="it-IT" sz="1200" dirty="0">
                <a:latin typeface="Times New Roman" panose="02020603050405020304" pitchFamily="18" charset="0"/>
                <a:cs typeface="Times New Roman" panose="02020603050405020304" pitchFamily="18" charset="0"/>
              </a:rPr>
              <a:t> per la realizzazione dei layout esemplificativi </a:t>
            </a:r>
            <a:r>
              <a:rPr lang="it-IT" sz="1200" dirty="0" smtClean="0">
                <a:latin typeface="Times New Roman" panose="02020603050405020304" pitchFamily="18" charset="0"/>
                <a:cs typeface="Times New Roman" panose="02020603050405020304" pitchFamily="18" charset="0"/>
              </a:rPr>
              <a:t>i </a:t>
            </a:r>
            <a:r>
              <a:rPr lang="it-IT" sz="1200" dirty="0">
                <a:latin typeface="Times New Roman" panose="02020603050405020304" pitchFamily="18" charset="0"/>
                <a:cs typeface="Times New Roman" panose="02020603050405020304" pitchFamily="18" charset="0"/>
              </a:rPr>
              <a:t>cui originali sono depositati agli </a:t>
            </a:r>
            <a:r>
              <a:rPr lang="it-IT" sz="1200" dirty="0" smtClean="0">
                <a:latin typeface="Times New Roman" panose="02020603050405020304" pitchFamily="18" charset="0"/>
                <a:cs typeface="Times New Roman" panose="02020603050405020304" pitchFamily="18" charset="0"/>
              </a:rPr>
              <a:t>atti</a:t>
            </a:r>
          </a:p>
          <a:p>
            <a:r>
              <a:rPr lang="it-IT" sz="1200" dirty="0" smtClean="0">
                <a:latin typeface="Times New Roman" panose="02020603050405020304" pitchFamily="18" charset="0"/>
                <a:cs typeface="Times New Roman" panose="02020603050405020304" pitchFamily="18" charset="0"/>
              </a:rPr>
              <a:t>-il personale operaio in forza presso le Amministrazioni Comunali</a:t>
            </a:r>
          </a:p>
          <a:p>
            <a:r>
              <a:rPr lang="it-IT" sz="1200" dirty="0" smtClean="0">
                <a:latin typeface="Times New Roman" panose="02020603050405020304" pitchFamily="18" charset="0"/>
                <a:cs typeface="Times New Roman" panose="02020603050405020304" pitchFamily="18" charset="0"/>
              </a:rPr>
              <a:t>-i preziosi volontari</a:t>
            </a:r>
          </a:p>
          <a:p>
            <a:r>
              <a:rPr lang="it-IT" sz="1200" dirty="0" smtClean="0">
                <a:latin typeface="Times New Roman" panose="02020603050405020304" pitchFamily="18" charset="0"/>
                <a:cs typeface="Times New Roman" panose="02020603050405020304" pitchFamily="18" charset="0"/>
              </a:rPr>
              <a:t>-i dipendenti dell’Istituto Comprensivo ed in particolare l’</a:t>
            </a:r>
            <a:r>
              <a:rPr lang="it-IT" sz="1200" dirty="0" err="1" smtClean="0">
                <a:latin typeface="Times New Roman" panose="02020603050405020304" pitchFamily="18" charset="0"/>
                <a:cs typeface="Times New Roman" panose="02020603050405020304" pitchFamily="18" charset="0"/>
              </a:rPr>
              <a:t>ins</a:t>
            </a:r>
            <a:r>
              <a:rPr lang="it-IT" sz="1200" dirty="0">
                <a:latin typeface="Times New Roman" panose="02020603050405020304" pitchFamily="18" charset="0"/>
                <a:cs typeface="Times New Roman" panose="02020603050405020304" pitchFamily="18" charset="0"/>
              </a:rPr>
              <a:t>. Giuseppe </a:t>
            </a:r>
            <a:r>
              <a:rPr lang="it-IT" sz="1200" dirty="0" smtClean="0">
                <a:latin typeface="Times New Roman" panose="02020603050405020304" pitchFamily="18" charset="0"/>
                <a:cs typeface="Times New Roman" panose="02020603050405020304" pitchFamily="18" charset="0"/>
              </a:rPr>
              <a:t>Barbetti e l’</a:t>
            </a:r>
            <a:r>
              <a:rPr lang="it-IT" sz="1200" dirty="0" err="1" smtClean="0">
                <a:latin typeface="Times New Roman" panose="02020603050405020304" pitchFamily="18" charset="0"/>
                <a:cs typeface="Times New Roman" panose="02020603050405020304" pitchFamily="18" charset="0"/>
              </a:rPr>
              <a:t>ins</a:t>
            </a:r>
            <a:r>
              <a:rPr lang="it-IT" sz="1200" dirty="0" smtClean="0">
                <a:latin typeface="Times New Roman" panose="02020603050405020304" pitchFamily="18" charset="0"/>
                <a:cs typeface="Times New Roman" panose="02020603050405020304" pitchFamily="18" charset="0"/>
              </a:rPr>
              <a:t>. Martino </a:t>
            </a:r>
            <a:r>
              <a:rPr lang="it-IT" sz="1200" smtClean="0">
                <a:latin typeface="Times New Roman" panose="02020603050405020304" pitchFamily="18" charset="0"/>
                <a:cs typeface="Times New Roman" panose="02020603050405020304" pitchFamily="18" charset="0"/>
              </a:rPr>
              <a:t>Bottanelli</a:t>
            </a:r>
            <a:r>
              <a:rPr lang="it-IT" sz="1200" dirty="0" smtClean="0">
                <a:latin typeface="Times New Roman" panose="02020603050405020304" pitchFamily="18" charset="0"/>
                <a:cs typeface="Times New Roman" panose="02020603050405020304" pitchFamily="18" charset="0"/>
              </a:rPr>
              <a:t>.</a:t>
            </a:r>
            <a:endParaRPr lang="it-IT" sz="1200" dirty="0">
              <a:latin typeface="Times New Roman" panose="02020603050405020304" pitchFamily="18" charset="0"/>
              <a:cs typeface="Times New Roman" panose="02020603050405020304" pitchFamily="18" charset="0"/>
            </a:endParaRPr>
          </a:p>
          <a:p>
            <a:pPr marL="0" indent="0">
              <a:buNone/>
            </a:pPr>
            <a:r>
              <a:rPr lang="it-IT" sz="1200" dirty="0" smtClean="0">
                <a:latin typeface="Times New Roman" panose="02020603050405020304" pitchFamily="18" charset="0"/>
                <a:cs typeface="Times New Roman" panose="02020603050405020304" pitchFamily="18" charset="0"/>
              </a:rPr>
              <a:t> </a:t>
            </a:r>
            <a:endParaRPr lang="it-IT" sz="1200" dirty="0">
              <a:latin typeface="Times New Roman" panose="02020603050405020304" pitchFamily="18" charset="0"/>
              <a:cs typeface="Times New Roman" panose="02020603050405020304" pitchFamily="18" charset="0"/>
            </a:endParaRPr>
          </a:p>
        </p:txBody>
      </p:sp>
      <p:sp>
        <p:nvSpPr>
          <p:cNvPr id="4" name="Segnaposto numero diapositiva 3"/>
          <p:cNvSpPr>
            <a:spLocks noGrp="1"/>
          </p:cNvSpPr>
          <p:nvPr>
            <p:ph type="sldNum" sz="quarter" idx="12"/>
          </p:nvPr>
        </p:nvSpPr>
        <p:spPr/>
        <p:txBody>
          <a:bodyPr/>
          <a:lstStyle/>
          <a:p>
            <a:fld id="{D57F1E4F-1CFF-5643-939E-02111984F565}" type="slidenum">
              <a:rPr lang="en-US" smtClean="0"/>
              <a:t>46</a:t>
            </a:fld>
            <a:endParaRPr lang="en-US" dirty="0"/>
          </a:p>
        </p:txBody>
      </p:sp>
    </p:spTree>
    <p:extLst>
      <p:ext uri="{BB962C8B-B14F-4D97-AF65-F5344CB8AC3E}">
        <p14:creationId xmlns:p14="http://schemas.microsoft.com/office/powerpoint/2010/main" val="3885154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111" y="585216"/>
            <a:ext cx="10522632" cy="956201"/>
          </a:xfrm>
        </p:spPr>
        <p:style>
          <a:lnRef idx="3">
            <a:schemeClr val="lt1"/>
          </a:lnRef>
          <a:fillRef idx="1">
            <a:schemeClr val="accent5"/>
          </a:fillRef>
          <a:effectRef idx="1">
            <a:schemeClr val="accent5"/>
          </a:effectRef>
          <a:fontRef idx="minor">
            <a:schemeClr val="lt1"/>
          </a:fontRef>
        </p:style>
        <p:txBody>
          <a:bodyPr>
            <a:normAutofit/>
          </a:bodyPr>
          <a:lstStyle/>
          <a:p>
            <a:pPr algn="ctr"/>
            <a:r>
              <a:rPr lang="it-IT" sz="3600" dirty="0" smtClean="0"/>
              <a:t>I PRINCIPI CHE AIUTANO A SCEGLIERE</a:t>
            </a:r>
            <a:endParaRPr lang="it-IT" sz="3600" dirty="0"/>
          </a:p>
        </p:txBody>
      </p:sp>
      <p:sp>
        <p:nvSpPr>
          <p:cNvPr id="4" name="Segnaposto contenuto 3"/>
          <p:cNvSpPr>
            <a:spLocks noGrp="1"/>
          </p:cNvSpPr>
          <p:nvPr>
            <p:ph sz="half" idx="2"/>
          </p:nvPr>
        </p:nvSpPr>
        <p:spPr>
          <a:xfrm>
            <a:off x="646111" y="1725667"/>
            <a:ext cx="4930963" cy="4497333"/>
          </a:xfrm>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r>
              <a:rPr lang="it-IT" sz="2000" dirty="0" smtClean="0">
                <a:latin typeface="Times New Roman" panose="02020603050405020304" pitchFamily="18" charset="0"/>
                <a:cs typeface="Times New Roman" panose="02020603050405020304" pitchFamily="18" charset="0"/>
              </a:rPr>
              <a:t>     </a:t>
            </a:r>
            <a:r>
              <a:rPr lang="it-IT" sz="2000" i="1" dirty="0" smtClean="0">
                <a:solidFill>
                  <a:srgbClr val="002060"/>
                </a:solidFill>
                <a:latin typeface="Times New Roman" panose="02020603050405020304" pitchFamily="18" charset="0"/>
                <a:cs typeface="Times New Roman" panose="02020603050405020304" pitchFamily="18" charset="0"/>
              </a:rPr>
              <a:t>PUNTARE ALL’ESSENZIALITA</a:t>
            </a:r>
            <a:r>
              <a:rPr lang="it-IT" sz="2000" dirty="0" smtClean="0">
                <a:solidFill>
                  <a:srgbClr val="002060"/>
                </a:solidFill>
                <a:latin typeface="Times New Roman" panose="02020603050405020304" pitchFamily="18" charset="0"/>
                <a:cs typeface="Times New Roman" panose="02020603050405020304" pitchFamily="18" charset="0"/>
              </a:rPr>
              <a:t>’</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a:solidFill>
                  <a:srgbClr val="002060"/>
                </a:solidFill>
                <a:latin typeface="Times New Roman" panose="02020603050405020304" pitchFamily="18" charset="0"/>
                <a:cs typeface="Times New Roman" panose="02020603050405020304" pitchFamily="18" charset="0"/>
              </a:rPr>
              <a:t>Nella scuola c'è poca abitudine a snellire, selezionare, sospendere o lasciare </a:t>
            </a:r>
            <a:r>
              <a:rPr lang="it-IT" sz="2000" dirty="0" smtClean="0">
                <a:solidFill>
                  <a:srgbClr val="002060"/>
                </a:solidFill>
                <a:latin typeface="Times New Roman" panose="02020603050405020304" pitchFamily="18" charset="0"/>
                <a:cs typeface="Times New Roman" panose="02020603050405020304" pitchFamily="18" charset="0"/>
              </a:rPr>
              <a:t>ciò che </a:t>
            </a:r>
            <a:r>
              <a:rPr lang="it-IT" sz="2000" dirty="0">
                <a:solidFill>
                  <a:srgbClr val="002060"/>
                </a:solidFill>
                <a:latin typeface="Times New Roman" panose="02020603050405020304" pitchFamily="18" charset="0"/>
                <a:cs typeface="Times New Roman" panose="02020603050405020304" pitchFamily="18" charset="0"/>
              </a:rPr>
              <a:t>non serve. </a:t>
            </a:r>
            <a:endParaRPr lang="it-IT" sz="2000"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smtClean="0">
                <a:solidFill>
                  <a:srgbClr val="002060"/>
                </a:solidFill>
                <a:latin typeface="Times New Roman" panose="02020603050405020304" pitchFamily="18" charset="0"/>
                <a:cs typeface="Times New Roman" panose="02020603050405020304" pitchFamily="18" charset="0"/>
              </a:rPr>
              <a:t>La </a:t>
            </a:r>
            <a:r>
              <a:rPr lang="it-IT" sz="2000" dirty="0">
                <a:solidFill>
                  <a:srgbClr val="002060"/>
                </a:solidFill>
                <a:latin typeface="Times New Roman" panose="02020603050405020304" pitchFamily="18" charset="0"/>
                <a:cs typeface="Times New Roman" panose="02020603050405020304" pitchFamily="18" charset="0"/>
              </a:rPr>
              <a:t>situazione di emergenza/controllo sanitario ci obbliga </a:t>
            </a:r>
            <a:r>
              <a:rPr lang="it-IT" sz="2000" dirty="0" smtClean="0">
                <a:solidFill>
                  <a:srgbClr val="002060"/>
                </a:solidFill>
                <a:latin typeface="Times New Roman" panose="02020603050405020304" pitchFamily="18" charset="0"/>
                <a:cs typeface="Times New Roman" panose="02020603050405020304" pitchFamily="18" charset="0"/>
              </a:rPr>
              <a:t>a separare </a:t>
            </a:r>
            <a:r>
              <a:rPr lang="it-IT" sz="2000" dirty="0">
                <a:solidFill>
                  <a:srgbClr val="002060"/>
                </a:solidFill>
                <a:latin typeface="Times New Roman" panose="02020603050405020304" pitchFamily="18" charset="0"/>
                <a:cs typeface="Times New Roman" panose="02020603050405020304" pitchFamily="18" charset="0"/>
              </a:rPr>
              <a:t>ciò che è indispensabile da ciò che non lo </a:t>
            </a:r>
            <a:r>
              <a:rPr lang="it-IT" sz="2000" dirty="0" smtClean="0">
                <a:solidFill>
                  <a:srgbClr val="002060"/>
                </a:solidFill>
                <a:latin typeface="Times New Roman" panose="02020603050405020304" pitchFamily="18" charset="0"/>
                <a:cs typeface="Times New Roman" panose="02020603050405020304" pitchFamily="18" charset="0"/>
              </a:rPr>
              <a:t>è in quanto </a:t>
            </a:r>
            <a:r>
              <a:rPr lang="it-IT" sz="2000" dirty="0">
                <a:solidFill>
                  <a:srgbClr val="002060"/>
                </a:solidFill>
                <a:latin typeface="Times New Roman" panose="02020603050405020304" pitchFamily="18" charset="0"/>
                <a:cs typeface="Times New Roman" panose="02020603050405020304" pitchFamily="18" charset="0"/>
              </a:rPr>
              <a:t>tutto non si </a:t>
            </a:r>
            <a:r>
              <a:rPr lang="it-IT" sz="2000" dirty="0" smtClean="0">
                <a:solidFill>
                  <a:srgbClr val="002060"/>
                </a:solidFill>
                <a:latin typeface="Times New Roman" panose="02020603050405020304" pitchFamily="18" charset="0"/>
                <a:cs typeface="Times New Roman" panose="02020603050405020304" pitchFamily="18" charset="0"/>
              </a:rPr>
              <a:t>potrà mantenere</a:t>
            </a:r>
            <a:r>
              <a:rPr lang="it-IT" sz="2000" dirty="0">
                <a:solidFill>
                  <a:srgbClr val="002060"/>
                </a:solidFill>
                <a:latin typeface="Times New Roman" panose="02020603050405020304" pitchFamily="18" charset="0"/>
                <a:cs typeface="Times New Roman" panose="02020603050405020304" pitchFamily="18" charset="0"/>
              </a:rPr>
              <a:t>. </a:t>
            </a:r>
            <a:endParaRPr lang="it-IT" sz="2000"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smtClean="0">
                <a:solidFill>
                  <a:srgbClr val="002060"/>
                </a:solidFill>
                <a:latin typeface="Times New Roman" panose="02020603050405020304" pitchFamily="18" charset="0"/>
                <a:cs typeface="Times New Roman" panose="02020603050405020304" pitchFamily="18" charset="0"/>
              </a:rPr>
              <a:t>Questo principio viene applicato a </a:t>
            </a:r>
            <a:r>
              <a:rPr lang="it-IT" sz="2000" dirty="0">
                <a:solidFill>
                  <a:srgbClr val="002060"/>
                </a:solidFill>
                <a:latin typeface="Times New Roman" panose="02020603050405020304" pitchFamily="18" charset="0"/>
                <a:cs typeface="Times New Roman" panose="02020603050405020304" pitchFamily="18" charset="0"/>
              </a:rPr>
              <a:t>tutte le aree di intervento.</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06" y="400966"/>
            <a:ext cx="1189635" cy="721940"/>
          </a:xfrm>
          <a:prstGeom prst="rect">
            <a:avLst/>
          </a:prstGeom>
        </p:spPr>
      </p:pic>
      <p:sp>
        <p:nvSpPr>
          <p:cNvPr id="9" name="Segnaposto contenuto 3"/>
          <p:cNvSpPr txBox="1">
            <a:spLocks/>
          </p:cNvSpPr>
          <p:nvPr/>
        </p:nvSpPr>
        <p:spPr>
          <a:xfrm>
            <a:off x="5839097" y="1725667"/>
            <a:ext cx="5329646" cy="4497333"/>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dk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dk1"/>
                </a:solidFill>
                <a:latin typeface="+mn-lt"/>
                <a:ea typeface="+mn-ea"/>
                <a:cs typeface="+mn-cs"/>
              </a:defRPr>
            </a:lvl9pPr>
          </a:lstStyle>
          <a:p>
            <a:pPr marL="0" indent="0" algn="ctr">
              <a:buNone/>
            </a:pPr>
            <a:r>
              <a:rPr lang="it-IT" sz="2000" dirty="0" smtClean="0">
                <a:solidFill>
                  <a:srgbClr val="002060"/>
                </a:solidFill>
                <a:latin typeface="Times New Roman" panose="02020603050405020304" pitchFamily="18" charset="0"/>
                <a:cs typeface="Times New Roman" panose="02020603050405020304" pitchFamily="18" charset="0"/>
              </a:rPr>
              <a:t>      </a:t>
            </a:r>
            <a:r>
              <a:rPr lang="it-IT" sz="2000" i="1" dirty="0" smtClean="0">
                <a:solidFill>
                  <a:srgbClr val="002060"/>
                </a:solidFill>
                <a:latin typeface="Times New Roman" panose="02020603050405020304" pitchFamily="18" charset="0"/>
                <a:cs typeface="Times New Roman" panose="02020603050405020304" pitchFamily="18" charset="0"/>
              </a:rPr>
              <a:t>DEFINIRE LE PRECEDENZE</a:t>
            </a:r>
            <a:endParaRPr lang="it-IT" sz="2000" i="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a:solidFill>
                  <a:srgbClr val="002060"/>
                </a:solidFill>
                <a:latin typeface="Times New Roman" panose="02020603050405020304" pitchFamily="18" charset="0"/>
                <a:cs typeface="Times New Roman" panose="02020603050405020304" pitchFamily="18" charset="0"/>
              </a:rPr>
              <a:t>Nella certezza che non si potranno mantenere tutte le </a:t>
            </a:r>
            <a:r>
              <a:rPr lang="it-IT" sz="2000" dirty="0" smtClean="0">
                <a:solidFill>
                  <a:srgbClr val="002060"/>
                </a:solidFill>
                <a:latin typeface="Times New Roman" panose="02020603050405020304" pitchFamily="18" charset="0"/>
                <a:cs typeface="Times New Roman" panose="02020603050405020304" pitchFamily="18" charset="0"/>
              </a:rPr>
              <a:t>condizioni ordinarie</a:t>
            </a:r>
            <a:r>
              <a:rPr lang="it-IT" sz="2000" dirty="0">
                <a:solidFill>
                  <a:srgbClr val="002060"/>
                </a:solidFill>
                <a:latin typeface="Times New Roman" panose="02020603050405020304" pitchFamily="18" charset="0"/>
                <a:cs typeface="Times New Roman" panose="02020603050405020304" pitchFamily="18" charset="0"/>
              </a:rPr>
              <a:t>, </a:t>
            </a:r>
            <a:r>
              <a:rPr lang="it-IT" sz="2000" dirty="0" smtClean="0">
                <a:solidFill>
                  <a:srgbClr val="002060"/>
                </a:solidFill>
                <a:latin typeface="Times New Roman" panose="02020603050405020304" pitchFamily="18" charset="0"/>
                <a:cs typeface="Times New Roman" panose="02020603050405020304" pitchFamily="18" charset="0"/>
              </a:rPr>
              <a:t>ci si deve abituare </a:t>
            </a:r>
            <a:r>
              <a:rPr lang="it-IT" sz="2000" dirty="0">
                <a:solidFill>
                  <a:srgbClr val="002060"/>
                </a:solidFill>
                <a:latin typeface="Times New Roman" panose="02020603050405020304" pitchFamily="18" charset="0"/>
                <a:cs typeface="Times New Roman" panose="02020603050405020304" pitchFamily="18" charset="0"/>
              </a:rPr>
              <a:t>ad individuare le priorità in </a:t>
            </a:r>
            <a:r>
              <a:rPr lang="it-IT" sz="2000" dirty="0" smtClean="0">
                <a:solidFill>
                  <a:srgbClr val="002060"/>
                </a:solidFill>
                <a:latin typeface="Times New Roman" panose="02020603050405020304" pitchFamily="18" charset="0"/>
                <a:cs typeface="Times New Roman" panose="02020603050405020304" pitchFamily="18" charset="0"/>
              </a:rPr>
              <a:t>ciascuna delle </a:t>
            </a:r>
            <a:r>
              <a:rPr lang="it-IT" sz="2000" dirty="0">
                <a:solidFill>
                  <a:srgbClr val="002060"/>
                </a:solidFill>
                <a:latin typeface="Times New Roman" panose="02020603050405020304" pitchFamily="18" charset="0"/>
                <a:cs typeface="Times New Roman" panose="02020603050405020304" pitchFamily="18" charset="0"/>
              </a:rPr>
              <a:t>aree di intervento</a:t>
            </a:r>
            <a:r>
              <a:rPr lang="it-IT" sz="2000" dirty="0" smtClean="0">
                <a:solidFill>
                  <a:srgbClr val="002060"/>
                </a:solidFill>
                <a:latin typeface="Times New Roman" panose="02020603050405020304" pitchFamily="18" charset="0"/>
                <a:cs typeface="Times New Roman" panose="02020603050405020304" pitchFamily="18" charset="0"/>
              </a:rPr>
              <a:t>.</a:t>
            </a:r>
          </a:p>
          <a:p>
            <a:pPr marL="0" indent="0" algn="ctr">
              <a:buNone/>
            </a:pPr>
            <a:r>
              <a:rPr lang="it-IT" sz="2000" dirty="0" smtClean="0">
                <a:solidFill>
                  <a:srgbClr val="002060"/>
                </a:solidFill>
                <a:latin typeface="Times New Roman" panose="02020603050405020304" pitchFamily="18" charset="0"/>
                <a:cs typeface="Times New Roman" panose="02020603050405020304" pitchFamily="18" charset="0"/>
              </a:rPr>
              <a:t>     </a:t>
            </a:r>
            <a:r>
              <a:rPr lang="it-IT" sz="2000" i="1" dirty="0" smtClean="0">
                <a:solidFill>
                  <a:srgbClr val="002060"/>
                </a:solidFill>
                <a:latin typeface="Times New Roman" panose="02020603050405020304" pitchFamily="18" charset="0"/>
                <a:cs typeface="Times New Roman" panose="02020603050405020304" pitchFamily="18" charset="0"/>
              </a:rPr>
              <a:t>ELIMINARE GLI STEREOTIPI</a:t>
            </a:r>
            <a:endParaRPr lang="it-IT" sz="2000" i="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a:solidFill>
                  <a:srgbClr val="002060"/>
                </a:solidFill>
                <a:latin typeface="Times New Roman" panose="02020603050405020304" pitchFamily="18" charset="0"/>
                <a:cs typeface="Times New Roman" panose="02020603050405020304" pitchFamily="18" charset="0"/>
              </a:rPr>
              <a:t>La soluzione dei problemi per la ripartenza passa </a:t>
            </a:r>
            <a:r>
              <a:rPr lang="it-IT" sz="2000" dirty="0" smtClean="0">
                <a:solidFill>
                  <a:srgbClr val="002060"/>
                </a:solidFill>
                <a:latin typeface="Times New Roman" panose="02020603050405020304" pitchFamily="18" charset="0"/>
                <a:cs typeface="Times New Roman" panose="02020603050405020304" pitchFamily="18" charset="0"/>
              </a:rPr>
              <a:t>attraverso </a:t>
            </a:r>
            <a:r>
              <a:rPr lang="it-IT" sz="2000" dirty="0">
                <a:solidFill>
                  <a:srgbClr val="002060"/>
                </a:solidFill>
                <a:latin typeface="Times New Roman" panose="02020603050405020304" pitchFamily="18" charset="0"/>
                <a:cs typeface="Times New Roman" panose="02020603050405020304" pitchFamily="18" charset="0"/>
              </a:rPr>
              <a:t>l'accantonamento (</a:t>
            </a:r>
            <a:r>
              <a:rPr lang="it-IT" sz="2000" dirty="0" smtClean="0">
                <a:solidFill>
                  <a:srgbClr val="002060"/>
                </a:solidFill>
                <a:latin typeface="Times New Roman" panose="02020603050405020304" pitchFamily="18" charset="0"/>
                <a:cs typeface="Times New Roman" panose="02020603050405020304" pitchFamily="18" charset="0"/>
              </a:rPr>
              <a:t>se non </a:t>
            </a:r>
            <a:r>
              <a:rPr lang="it-IT" sz="2000" dirty="0">
                <a:solidFill>
                  <a:srgbClr val="002060"/>
                </a:solidFill>
                <a:latin typeface="Times New Roman" panose="02020603050405020304" pitchFamily="18" charset="0"/>
                <a:cs typeface="Times New Roman" panose="02020603050405020304" pitchFamily="18" charset="0"/>
              </a:rPr>
              <a:t>eliminazione) degli stereotipi. Non </a:t>
            </a:r>
            <a:r>
              <a:rPr lang="it-IT" sz="2000" dirty="0" smtClean="0">
                <a:solidFill>
                  <a:srgbClr val="002060"/>
                </a:solidFill>
                <a:latin typeface="Times New Roman" panose="02020603050405020304" pitchFamily="18" charset="0"/>
                <a:cs typeface="Times New Roman" panose="02020603050405020304" pitchFamily="18" charset="0"/>
              </a:rPr>
              <a:t>si cercano </a:t>
            </a:r>
            <a:r>
              <a:rPr lang="it-IT" sz="2000" dirty="0">
                <a:solidFill>
                  <a:srgbClr val="002060"/>
                </a:solidFill>
                <a:latin typeface="Times New Roman" panose="02020603050405020304" pitchFamily="18" charset="0"/>
                <a:cs typeface="Times New Roman" panose="02020603050405020304" pitchFamily="18" charset="0"/>
              </a:rPr>
              <a:t>soluzioni forzando </a:t>
            </a:r>
            <a:r>
              <a:rPr lang="it-IT" sz="2000" dirty="0" smtClean="0">
                <a:solidFill>
                  <a:srgbClr val="002060"/>
                </a:solidFill>
                <a:latin typeface="Times New Roman" panose="02020603050405020304" pitchFamily="18" charset="0"/>
                <a:cs typeface="Times New Roman" panose="02020603050405020304" pitchFamily="18" charset="0"/>
              </a:rPr>
              <a:t>le vecchie </a:t>
            </a:r>
            <a:r>
              <a:rPr lang="it-IT" sz="2000" dirty="0">
                <a:solidFill>
                  <a:srgbClr val="002060"/>
                </a:solidFill>
                <a:latin typeface="Times New Roman" panose="02020603050405020304" pitchFamily="18" charset="0"/>
                <a:cs typeface="Times New Roman" panose="02020603050405020304" pitchFamily="18" charset="0"/>
              </a:rPr>
              <a:t>modalità, ma </a:t>
            </a:r>
            <a:r>
              <a:rPr lang="it-IT" sz="2000" dirty="0" smtClean="0">
                <a:solidFill>
                  <a:srgbClr val="002060"/>
                </a:solidFill>
                <a:latin typeface="Times New Roman" panose="02020603050405020304" pitchFamily="18" charset="0"/>
                <a:cs typeface="Times New Roman" panose="02020603050405020304" pitchFamily="18" charset="0"/>
              </a:rPr>
              <a:t>pensando </a:t>
            </a:r>
            <a:r>
              <a:rPr lang="it-IT" sz="2000" dirty="0">
                <a:solidFill>
                  <a:srgbClr val="002060"/>
                </a:solidFill>
                <a:latin typeface="Times New Roman" panose="02020603050405020304" pitchFamily="18" charset="0"/>
                <a:cs typeface="Times New Roman" panose="02020603050405020304" pitchFamily="18" charset="0"/>
              </a:rPr>
              <a:t>in modo creativo e </a:t>
            </a:r>
            <a:r>
              <a:rPr lang="it-IT" sz="2000" dirty="0" smtClean="0">
                <a:solidFill>
                  <a:srgbClr val="002060"/>
                </a:solidFill>
                <a:latin typeface="Times New Roman" panose="02020603050405020304" pitchFamily="18" charset="0"/>
                <a:cs typeface="Times New Roman" panose="02020603050405020304" pitchFamily="18" charset="0"/>
              </a:rPr>
              <a:t>concreto nel rispetto della normativa.</a:t>
            </a:r>
            <a:endParaRPr lang="it-IT" sz="2000" dirty="0">
              <a:solidFill>
                <a:srgbClr val="002060"/>
              </a:solidFill>
              <a:latin typeface="Times New Roman" panose="02020603050405020304" pitchFamily="18" charset="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2042694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7647" y="875211"/>
            <a:ext cx="10450284" cy="766232"/>
          </a:xfrm>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it-IT" dirty="0" smtClean="0"/>
              <a:t>   LE CRITICITA’ DA RISOLVERE</a:t>
            </a:r>
            <a:endParaRPr lang="it-IT" dirty="0"/>
          </a:p>
        </p:txBody>
      </p:sp>
      <p:sp>
        <p:nvSpPr>
          <p:cNvPr id="8" name="Segnaposto testo 7"/>
          <p:cNvSpPr>
            <a:spLocks noGrp="1"/>
          </p:cNvSpPr>
          <p:nvPr>
            <p:ph type="body" sz="half" idx="15"/>
          </p:nvPr>
        </p:nvSpPr>
        <p:spPr>
          <a:xfrm>
            <a:off x="7118721" y="4267199"/>
            <a:ext cx="4389656" cy="2011681"/>
          </a:xfrm>
        </p:spPr>
        <p:txBody>
          <a:bodyPr>
            <a:normAutofit fontScale="92500"/>
          </a:bodyPr>
          <a:lstStyle/>
          <a:p>
            <a:r>
              <a:rPr lang="it-IT" sz="1800" i="1" dirty="0" smtClean="0">
                <a:solidFill>
                  <a:srgbClr val="002060"/>
                </a:solidFill>
                <a:latin typeface="Times New Roman" panose="02020603050405020304" pitchFamily="18" charset="0"/>
                <a:cs typeface="Times New Roman" panose="02020603050405020304" pitchFamily="18" charset="0"/>
              </a:rPr>
              <a:t>TRASPORTI</a:t>
            </a:r>
          </a:p>
          <a:p>
            <a:pPr algn="just"/>
            <a:r>
              <a:rPr lang="it-IT" sz="1800" dirty="0" smtClean="0">
                <a:solidFill>
                  <a:srgbClr val="002060"/>
                </a:solidFill>
                <a:latin typeface="Times New Roman" panose="02020603050405020304" pitchFamily="18" charset="0"/>
                <a:cs typeface="Times New Roman" panose="02020603050405020304" pitchFamily="18" charset="0"/>
              </a:rPr>
              <a:t>impossibilità per la Ditta trasporti individuata dal  Comune di Darfo (dove è attivo il servizio su 11 frazioni) di effettuare più corse con orari diversi in quanto determinerebbe un disservizio (famiglie con fratelli in classi e/o plessi differenti) e verosimile aumento di costo.</a:t>
            </a:r>
            <a:endParaRPr lang="it-IT" sz="1800" dirty="0">
              <a:solidFill>
                <a:srgbClr val="002060"/>
              </a:solidFill>
              <a:latin typeface="Times New Roman" panose="02020603050405020304" pitchFamily="18" charset="0"/>
              <a:cs typeface="Times New Roman" panose="02020603050405020304" pitchFamily="18" charset="0"/>
            </a:endParaRPr>
          </a:p>
        </p:txBody>
      </p:sp>
      <p:sp>
        <p:nvSpPr>
          <p:cNvPr id="4" name="Segnaposto testo 3"/>
          <p:cNvSpPr>
            <a:spLocks noGrp="1"/>
          </p:cNvSpPr>
          <p:nvPr>
            <p:ph type="body" sz="quarter" idx="3"/>
          </p:nvPr>
        </p:nvSpPr>
        <p:spPr>
          <a:xfrm>
            <a:off x="652463" y="4267199"/>
            <a:ext cx="2927350" cy="1295401"/>
          </a:xfrm>
        </p:spPr>
        <p:txBody>
          <a:bodyPr>
            <a:normAutofit/>
          </a:bodyPr>
          <a:lstStyle/>
          <a:p>
            <a:r>
              <a:rPr lang="it-IT" sz="1800" i="1" dirty="0">
                <a:solidFill>
                  <a:srgbClr val="002060"/>
                </a:solidFill>
                <a:latin typeface="Times New Roman" panose="02020603050405020304" pitchFamily="18" charset="0"/>
                <a:cs typeface="Times New Roman" panose="02020603050405020304" pitchFamily="18" charset="0"/>
              </a:rPr>
              <a:t>IL DISTANZIAMENTO</a:t>
            </a:r>
          </a:p>
          <a:p>
            <a:pPr algn="just"/>
            <a:r>
              <a:rPr lang="it-IT" sz="1800" dirty="0">
                <a:solidFill>
                  <a:srgbClr val="002060"/>
                </a:solidFill>
                <a:latin typeface="Times New Roman" panose="02020603050405020304" pitchFamily="18" charset="0"/>
                <a:cs typeface="Times New Roman" panose="02020603050405020304" pitchFamily="18" charset="0"/>
              </a:rPr>
              <a:t>non solo per la presenza nelle classi, </a:t>
            </a:r>
            <a:r>
              <a:rPr lang="it-IT" sz="1800" dirty="0" smtClean="0">
                <a:solidFill>
                  <a:srgbClr val="002060"/>
                </a:solidFill>
                <a:latin typeface="Times New Roman" panose="02020603050405020304" pitchFamily="18" charset="0"/>
                <a:cs typeface="Times New Roman" panose="02020603050405020304" pitchFamily="18" charset="0"/>
              </a:rPr>
              <a:t>ma agli ingressi/uscite, in tutti i luoghi utilizzati.</a:t>
            </a:r>
            <a:endParaRPr lang="it-IT" sz="1800" dirty="0">
              <a:solidFill>
                <a:srgbClr val="002060"/>
              </a:solidFill>
              <a:latin typeface="Times New Roman" panose="02020603050405020304" pitchFamily="18" charset="0"/>
              <a:cs typeface="Times New Roman" panose="02020603050405020304" pitchFamily="18" charset="0"/>
            </a:endParaRPr>
          </a:p>
        </p:txBody>
      </p:sp>
      <p:sp>
        <p:nvSpPr>
          <p:cNvPr id="6" name="Segnaposto testo 5"/>
          <p:cNvSpPr>
            <a:spLocks noGrp="1"/>
          </p:cNvSpPr>
          <p:nvPr>
            <p:ph type="body" sz="quarter" idx="13"/>
          </p:nvPr>
        </p:nvSpPr>
        <p:spPr>
          <a:xfrm>
            <a:off x="3873106" y="4116597"/>
            <a:ext cx="2946794" cy="2162283"/>
          </a:xfrm>
        </p:spPr>
        <p:txBody>
          <a:bodyPr>
            <a:normAutofit/>
          </a:bodyPr>
          <a:lstStyle/>
          <a:p>
            <a:r>
              <a:rPr lang="it-IT" sz="1800" i="1" dirty="0" smtClean="0">
                <a:solidFill>
                  <a:srgbClr val="002060"/>
                </a:solidFill>
                <a:latin typeface="Times New Roman" panose="02020603050405020304" pitchFamily="18" charset="0"/>
                <a:cs typeface="Times New Roman" panose="02020603050405020304" pitchFamily="18" charset="0"/>
              </a:rPr>
              <a:t>SGOMBERO AULE</a:t>
            </a:r>
            <a:endParaRPr lang="it-IT" sz="1800" i="1" dirty="0">
              <a:solidFill>
                <a:srgbClr val="002060"/>
              </a:solidFill>
              <a:latin typeface="Times New Roman" panose="02020603050405020304" pitchFamily="18" charset="0"/>
              <a:cs typeface="Times New Roman" panose="02020603050405020304" pitchFamily="18" charset="0"/>
            </a:endParaRPr>
          </a:p>
          <a:p>
            <a:pPr algn="just"/>
            <a:r>
              <a:rPr lang="it-IT" sz="1800" dirty="0" smtClean="0">
                <a:solidFill>
                  <a:srgbClr val="002060"/>
                </a:solidFill>
                <a:latin typeface="Times New Roman" panose="02020603050405020304" pitchFamily="18" charset="0"/>
                <a:cs typeface="Times New Roman" panose="02020603050405020304" pitchFamily="18" charset="0"/>
              </a:rPr>
              <a:t>lo sgombero totale sarà affidato agli operai dei rispettivi Comuni. Le aule saranno completamente vuote ed il materiale portato a casa quotidianamente dai bambini.</a:t>
            </a:r>
            <a:endParaRPr lang="it-IT" sz="1800" dirty="0">
              <a:solidFill>
                <a:srgbClr val="002060"/>
              </a:solidFill>
              <a:latin typeface="Times New Roman" panose="02020603050405020304" pitchFamily="18" charset="0"/>
              <a:cs typeface="Times New Roman" panose="02020603050405020304" pitchFamily="18" charset="0"/>
            </a:endParaRP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09" y="466283"/>
            <a:ext cx="1189635" cy="721940"/>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7" y="1737360"/>
            <a:ext cx="2840728" cy="2283320"/>
          </a:xfrm>
          <a:prstGeom prst="rect">
            <a:avLst/>
          </a:prstGeom>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6640" y="1737360"/>
            <a:ext cx="3801291" cy="2045834"/>
          </a:xfrm>
          <a:prstGeom prst="rect">
            <a:avLst/>
          </a:prstGeom>
        </p:spPr>
      </p:pic>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141" y="1737360"/>
            <a:ext cx="2466975" cy="2283320"/>
          </a:xfrm>
          <a:prstGeom prst="rect">
            <a:avLst/>
          </a:prstGeom>
        </p:spPr>
      </p:pic>
      <p:sp>
        <p:nvSpPr>
          <p:cNvPr id="3" name="Segnaposto numero diapositiva 2"/>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179277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4583" y="585216"/>
            <a:ext cx="10587945" cy="890887"/>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LE PIU’ EVIDENTI SOLUZIONI DA SCARTARE  1</a:t>
            </a:r>
            <a:endParaRPr lang="it-IT" sz="3600" dirty="0"/>
          </a:p>
        </p:txBody>
      </p:sp>
      <p:sp>
        <p:nvSpPr>
          <p:cNvPr id="3" name="Segnaposto contenuto 2"/>
          <p:cNvSpPr>
            <a:spLocks noGrp="1"/>
          </p:cNvSpPr>
          <p:nvPr>
            <p:ph sz="half" idx="1"/>
          </p:nvPr>
        </p:nvSpPr>
        <p:spPr>
          <a:xfrm>
            <a:off x="646111" y="2545418"/>
            <a:ext cx="10686417" cy="3771162"/>
          </a:xfrm>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it-IT" sz="2000" dirty="0" smtClean="0">
                <a:solidFill>
                  <a:srgbClr val="002060"/>
                </a:solidFill>
                <a:latin typeface="Times New Roman" panose="02020603050405020304" pitchFamily="18" charset="0"/>
                <a:cs typeface="Times New Roman" panose="02020603050405020304" pitchFamily="18" charset="0"/>
              </a:rPr>
              <a:t>                   NO </a:t>
            </a:r>
            <a:r>
              <a:rPr lang="it-IT" sz="2000" dirty="0">
                <a:solidFill>
                  <a:srgbClr val="002060"/>
                </a:solidFill>
                <a:latin typeface="Times New Roman" panose="02020603050405020304" pitchFamily="18" charset="0"/>
                <a:cs typeface="Times New Roman" panose="02020603050405020304" pitchFamily="18" charset="0"/>
              </a:rPr>
              <a:t>ALLA CLASSE DIVISA META' IN PRESENZA E META' A </a:t>
            </a:r>
            <a:r>
              <a:rPr lang="it-IT" sz="2000" dirty="0" smtClean="0">
                <a:solidFill>
                  <a:srgbClr val="002060"/>
                </a:solidFill>
                <a:latin typeface="Times New Roman" panose="02020603050405020304" pitchFamily="18" charset="0"/>
                <a:cs typeface="Times New Roman" panose="02020603050405020304" pitchFamily="18" charset="0"/>
              </a:rPr>
              <a:t>DISTANZA</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a:solidFill>
                  <a:srgbClr val="002060"/>
                </a:solidFill>
                <a:latin typeface="Times New Roman" panose="02020603050405020304" pitchFamily="18" charset="0"/>
                <a:cs typeface="Times New Roman" panose="02020603050405020304" pitchFamily="18" charset="0"/>
              </a:rPr>
              <a:t>- </a:t>
            </a:r>
            <a:r>
              <a:rPr lang="it-IT" sz="2000" i="1" dirty="0" smtClean="0">
                <a:solidFill>
                  <a:srgbClr val="002060"/>
                </a:solidFill>
                <a:latin typeface="Times New Roman" panose="02020603050405020304" pitchFamily="18" charset="0"/>
                <a:cs typeface="Times New Roman" panose="02020603050405020304" pitchFamily="18" charset="0"/>
              </a:rPr>
              <a:t>Metodologicamente</a:t>
            </a:r>
            <a:r>
              <a:rPr lang="it-IT" sz="2000" dirty="0">
                <a:solidFill>
                  <a:srgbClr val="002060"/>
                </a:solidFill>
                <a:latin typeface="Times New Roman" panose="02020603050405020304" pitchFamily="18" charset="0"/>
                <a:cs typeface="Times New Roman" panose="02020603050405020304" pitchFamily="18" charset="0"/>
              </a:rPr>
              <a:t>: la lezione in presenza è </a:t>
            </a:r>
            <a:r>
              <a:rPr lang="it-IT" sz="2000" dirty="0" smtClean="0">
                <a:solidFill>
                  <a:srgbClr val="002060"/>
                </a:solidFill>
                <a:latin typeface="Times New Roman" panose="02020603050405020304" pitchFamily="18" charset="0"/>
                <a:cs typeface="Times New Roman" panose="02020603050405020304" pitchFamily="18" charset="0"/>
              </a:rPr>
              <a:t>ovviamente diversa </a:t>
            </a:r>
            <a:r>
              <a:rPr lang="it-IT" sz="2000" dirty="0">
                <a:solidFill>
                  <a:srgbClr val="002060"/>
                </a:solidFill>
                <a:latin typeface="Times New Roman" panose="02020603050405020304" pitchFamily="18" charset="0"/>
                <a:cs typeface="Times New Roman" panose="02020603050405020304" pitchFamily="18" charset="0"/>
              </a:rPr>
              <a:t>dalla lezione </a:t>
            </a:r>
            <a:r>
              <a:rPr lang="it-IT" sz="2000" dirty="0" smtClean="0">
                <a:solidFill>
                  <a:srgbClr val="002060"/>
                </a:solidFill>
                <a:latin typeface="Times New Roman" panose="02020603050405020304" pitchFamily="18" charset="0"/>
                <a:cs typeface="Times New Roman" panose="02020603050405020304" pitchFamily="18" charset="0"/>
              </a:rPr>
              <a:t>a distanza </a:t>
            </a:r>
            <a:r>
              <a:rPr lang="it-IT" sz="2000" dirty="0">
                <a:solidFill>
                  <a:srgbClr val="002060"/>
                </a:solidFill>
                <a:latin typeface="Times New Roman" panose="02020603050405020304" pitchFamily="18" charset="0"/>
                <a:cs typeface="Times New Roman" panose="02020603050405020304" pitchFamily="18" charset="0"/>
              </a:rPr>
              <a:t>(una lezione condotta in presenza non è </a:t>
            </a:r>
            <a:r>
              <a:rPr lang="it-IT" sz="2000" dirty="0" smtClean="0">
                <a:solidFill>
                  <a:srgbClr val="002060"/>
                </a:solidFill>
                <a:latin typeface="Times New Roman" panose="02020603050405020304" pitchFamily="18" charset="0"/>
                <a:cs typeface="Times New Roman" panose="02020603050405020304" pitchFamily="18" charset="0"/>
              </a:rPr>
              <a:t>così efficace </a:t>
            </a:r>
            <a:r>
              <a:rPr lang="it-IT" sz="2000" dirty="0">
                <a:solidFill>
                  <a:srgbClr val="002060"/>
                </a:solidFill>
                <a:latin typeface="Times New Roman" panose="02020603050405020304" pitchFamily="18" charset="0"/>
                <a:cs typeface="Times New Roman" panose="02020603050405020304" pitchFamily="18" charset="0"/>
              </a:rPr>
              <a:t>seguita a distanza</a:t>
            </a:r>
            <a:r>
              <a:rPr lang="it-IT" sz="2000" dirty="0" smtClean="0">
                <a:solidFill>
                  <a:srgbClr val="002060"/>
                </a:solidFill>
                <a:latin typeface="Times New Roman" panose="02020603050405020304" pitchFamily="18" charset="0"/>
                <a:cs typeface="Times New Roman" panose="02020603050405020304" pitchFamily="18" charset="0"/>
              </a:rPr>
              <a:t>) </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a:solidFill>
                  <a:srgbClr val="002060"/>
                </a:solidFill>
                <a:latin typeface="Times New Roman" panose="02020603050405020304" pitchFamily="18" charset="0"/>
                <a:cs typeface="Times New Roman" panose="02020603050405020304" pitchFamily="18" charset="0"/>
              </a:rPr>
              <a:t>- </a:t>
            </a:r>
            <a:r>
              <a:rPr lang="it-IT" sz="2000" i="1" dirty="0" smtClean="0">
                <a:solidFill>
                  <a:srgbClr val="002060"/>
                </a:solidFill>
                <a:latin typeface="Times New Roman" panose="02020603050405020304" pitchFamily="18" charset="0"/>
                <a:cs typeface="Times New Roman" panose="02020603050405020304" pitchFamily="18" charset="0"/>
              </a:rPr>
              <a:t>Tecnologicamente </a:t>
            </a:r>
            <a:r>
              <a:rPr lang="it-IT" sz="2000" i="1" dirty="0">
                <a:solidFill>
                  <a:srgbClr val="002060"/>
                </a:solidFill>
                <a:latin typeface="Times New Roman" panose="02020603050405020304" pitchFamily="18" charset="0"/>
                <a:cs typeface="Times New Roman" panose="02020603050405020304" pitchFamily="18" charset="0"/>
              </a:rPr>
              <a:t>1</a:t>
            </a:r>
            <a:r>
              <a:rPr lang="it-IT" sz="2000" dirty="0">
                <a:solidFill>
                  <a:srgbClr val="002060"/>
                </a:solidFill>
                <a:latin typeface="Times New Roman" panose="02020603050405020304" pitchFamily="18" charset="0"/>
                <a:cs typeface="Times New Roman" panose="02020603050405020304" pitchFamily="18" charset="0"/>
              </a:rPr>
              <a:t>: nessuna scuola è dotata di connessione talmente </a:t>
            </a:r>
            <a:r>
              <a:rPr lang="it-IT" sz="2000" dirty="0" smtClean="0">
                <a:solidFill>
                  <a:srgbClr val="002060"/>
                </a:solidFill>
                <a:latin typeface="Times New Roman" panose="02020603050405020304" pitchFamily="18" charset="0"/>
                <a:cs typeface="Times New Roman" panose="02020603050405020304" pitchFamily="18" charset="0"/>
              </a:rPr>
              <a:t>veloce da </a:t>
            </a:r>
            <a:r>
              <a:rPr lang="it-IT" sz="2000" dirty="0">
                <a:solidFill>
                  <a:srgbClr val="002060"/>
                </a:solidFill>
                <a:latin typeface="Times New Roman" panose="02020603050405020304" pitchFamily="18" charset="0"/>
                <a:cs typeface="Times New Roman" panose="02020603050405020304" pitchFamily="18" charset="0"/>
              </a:rPr>
              <a:t>poter supportare tutte le aule collegate in </a:t>
            </a:r>
            <a:r>
              <a:rPr lang="it-IT" sz="2000" dirty="0" smtClean="0">
                <a:solidFill>
                  <a:srgbClr val="002060"/>
                </a:solidFill>
                <a:latin typeface="Times New Roman" panose="02020603050405020304" pitchFamily="18" charset="0"/>
                <a:cs typeface="Times New Roman" panose="02020603050405020304" pitchFamily="18" charset="0"/>
              </a:rPr>
              <a:t>videoconferenza in modalità sincrona</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a:solidFill>
                  <a:srgbClr val="002060"/>
                </a:solidFill>
                <a:latin typeface="Times New Roman" panose="02020603050405020304" pitchFamily="18" charset="0"/>
                <a:cs typeface="Times New Roman" panose="02020603050405020304" pitchFamily="18" charset="0"/>
              </a:rPr>
              <a:t>- </a:t>
            </a:r>
            <a:r>
              <a:rPr lang="it-IT" sz="2000" i="1" dirty="0" smtClean="0">
                <a:solidFill>
                  <a:srgbClr val="002060"/>
                </a:solidFill>
                <a:latin typeface="Times New Roman" panose="02020603050405020304" pitchFamily="18" charset="0"/>
                <a:cs typeface="Times New Roman" panose="02020603050405020304" pitchFamily="18" charset="0"/>
              </a:rPr>
              <a:t>Tecnologicamente </a:t>
            </a:r>
            <a:r>
              <a:rPr lang="it-IT" sz="2000" i="1" dirty="0">
                <a:solidFill>
                  <a:srgbClr val="002060"/>
                </a:solidFill>
                <a:latin typeface="Times New Roman" panose="02020603050405020304" pitchFamily="18" charset="0"/>
                <a:cs typeface="Times New Roman" panose="02020603050405020304" pitchFamily="18" charset="0"/>
              </a:rPr>
              <a:t>2</a:t>
            </a:r>
            <a:r>
              <a:rPr lang="it-IT" sz="2000" dirty="0">
                <a:solidFill>
                  <a:srgbClr val="002060"/>
                </a:solidFill>
                <a:latin typeface="Times New Roman" panose="02020603050405020304" pitchFamily="18" charset="0"/>
                <a:cs typeface="Times New Roman" panose="02020603050405020304" pitchFamily="18" charset="0"/>
              </a:rPr>
              <a:t>: ogni aula dovrebbe essere dotata oltre che di LIM, </a:t>
            </a:r>
            <a:r>
              <a:rPr lang="it-IT" sz="2000" dirty="0" smtClean="0">
                <a:solidFill>
                  <a:srgbClr val="002060"/>
                </a:solidFill>
                <a:latin typeface="Times New Roman" panose="02020603050405020304" pitchFamily="18" charset="0"/>
                <a:cs typeface="Times New Roman" panose="02020603050405020304" pitchFamily="18" charset="0"/>
              </a:rPr>
              <a:t>anche di </a:t>
            </a:r>
            <a:r>
              <a:rPr lang="it-IT" sz="2000" dirty="0">
                <a:solidFill>
                  <a:srgbClr val="002060"/>
                </a:solidFill>
                <a:latin typeface="Times New Roman" panose="02020603050405020304" pitchFamily="18" charset="0"/>
                <a:cs typeface="Times New Roman" panose="02020603050405020304" pitchFamily="18" charset="0"/>
              </a:rPr>
              <a:t>videocamera esterna al PC e microfono </a:t>
            </a:r>
            <a:r>
              <a:rPr lang="it-IT" sz="2000" dirty="0" smtClean="0">
                <a:solidFill>
                  <a:srgbClr val="002060"/>
                </a:solidFill>
                <a:latin typeface="Times New Roman" panose="02020603050405020304" pitchFamily="18" charset="0"/>
                <a:cs typeface="Times New Roman" panose="02020603050405020304" pitchFamily="18" charset="0"/>
              </a:rPr>
              <a:t>direzionale</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a:solidFill>
                  <a:srgbClr val="002060"/>
                </a:solidFill>
                <a:latin typeface="Times New Roman" panose="02020603050405020304" pitchFamily="18" charset="0"/>
                <a:cs typeface="Times New Roman" panose="02020603050405020304" pitchFamily="18" charset="0"/>
              </a:rPr>
              <a:t>- </a:t>
            </a:r>
            <a:r>
              <a:rPr lang="it-IT" sz="2000" i="1" dirty="0" smtClean="0">
                <a:solidFill>
                  <a:srgbClr val="002060"/>
                </a:solidFill>
                <a:latin typeface="Times New Roman" panose="02020603050405020304" pitchFamily="18" charset="0"/>
                <a:cs typeface="Times New Roman" panose="02020603050405020304" pitchFamily="18" charset="0"/>
              </a:rPr>
              <a:t>Pedagogicamente</a:t>
            </a:r>
            <a:r>
              <a:rPr lang="it-IT" sz="2000" dirty="0">
                <a:solidFill>
                  <a:srgbClr val="002060"/>
                </a:solidFill>
                <a:latin typeface="Times New Roman" panose="02020603050405020304" pitchFamily="18" charset="0"/>
                <a:cs typeface="Times New Roman" panose="02020603050405020304" pitchFamily="18" charset="0"/>
              </a:rPr>
              <a:t>: un nucleo classe che rientra "unito" è </a:t>
            </a:r>
            <a:r>
              <a:rPr lang="it-IT" sz="2000" dirty="0" smtClean="0">
                <a:solidFill>
                  <a:srgbClr val="002060"/>
                </a:solidFill>
                <a:latin typeface="Times New Roman" panose="02020603050405020304" pitchFamily="18" charset="0"/>
                <a:cs typeface="Times New Roman" panose="02020603050405020304" pitchFamily="18" charset="0"/>
              </a:rPr>
              <a:t>maggiormente motivato </a:t>
            </a:r>
            <a:r>
              <a:rPr lang="it-IT" sz="2000" dirty="0">
                <a:solidFill>
                  <a:srgbClr val="002060"/>
                </a:solidFill>
                <a:latin typeface="Times New Roman" panose="02020603050405020304" pitchFamily="18" charset="0"/>
                <a:cs typeface="Times New Roman" panose="02020603050405020304" pitchFamily="18" charset="0"/>
              </a:rPr>
              <a:t>e </a:t>
            </a:r>
            <a:r>
              <a:rPr lang="it-IT" sz="2000" dirty="0" smtClean="0">
                <a:solidFill>
                  <a:srgbClr val="002060"/>
                </a:solidFill>
                <a:latin typeface="Times New Roman" panose="02020603050405020304" pitchFamily="18" charset="0"/>
                <a:cs typeface="Times New Roman" panose="02020603050405020304" pitchFamily="18" charset="0"/>
              </a:rPr>
              <a:t>sereno</a:t>
            </a:r>
            <a:endParaRPr lang="it-IT" sz="2000" dirty="0">
              <a:solidFill>
                <a:srgbClr val="002060"/>
              </a:solidFill>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6" y="400966"/>
            <a:ext cx="1189635" cy="721940"/>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583" y="1495907"/>
            <a:ext cx="1242464" cy="1049511"/>
          </a:xfrm>
          <a:prstGeom prst="rect">
            <a:avLst/>
          </a:prstGeom>
        </p:spPr>
      </p:pic>
      <p:sp>
        <p:nvSpPr>
          <p:cNvPr id="4" name="Segnaposto numero diapositiva 3"/>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4109784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111" y="585216"/>
            <a:ext cx="10601009" cy="950604"/>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a:t>LE PIU’ EVIDENTI SOLUZIONI DA </a:t>
            </a:r>
            <a:r>
              <a:rPr lang="it-IT" sz="3600" dirty="0" smtClean="0"/>
              <a:t>SCARTARE  2</a:t>
            </a:r>
            <a:endParaRPr lang="it-IT" sz="3600" dirty="0"/>
          </a:p>
        </p:txBody>
      </p:sp>
      <p:sp>
        <p:nvSpPr>
          <p:cNvPr id="3" name="Segnaposto contenuto 2"/>
          <p:cNvSpPr>
            <a:spLocks noGrp="1"/>
          </p:cNvSpPr>
          <p:nvPr>
            <p:ph sz="half" idx="1"/>
          </p:nvPr>
        </p:nvSpPr>
        <p:spPr>
          <a:xfrm>
            <a:off x="646111" y="2266161"/>
            <a:ext cx="10444255" cy="3729690"/>
          </a:xfrm>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it-IT" sz="2000" dirty="0">
                <a:solidFill>
                  <a:srgbClr val="002060"/>
                </a:solidFill>
                <a:latin typeface="Times New Roman" panose="02020603050405020304" pitchFamily="18" charset="0"/>
                <a:cs typeface="Times New Roman" panose="02020603050405020304" pitchFamily="18" charset="0"/>
              </a:rPr>
              <a:t>NO </a:t>
            </a:r>
            <a:r>
              <a:rPr lang="it-IT" sz="2000" dirty="0" smtClean="0">
                <a:solidFill>
                  <a:srgbClr val="002060"/>
                </a:solidFill>
                <a:latin typeface="Times New Roman" panose="02020603050405020304" pitchFamily="18" charset="0"/>
                <a:cs typeface="Times New Roman" panose="02020603050405020304" pitchFamily="18" charset="0"/>
              </a:rPr>
              <a:t>ALLE LEZIONI CON TURNAZIONE</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a:solidFill>
                  <a:srgbClr val="002060"/>
                </a:solidFill>
                <a:latin typeface="Times New Roman" panose="02020603050405020304" pitchFamily="18" charset="0"/>
                <a:cs typeface="Times New Roman" panose="02020603050405020304" pitchFamily="18" charset="0"/>
              </a:rPr>
              <a:t>- </a:t>
            </a:r>
            <a:r>
              <a:rPr lang="it-IT" sz="2000" dirty="0" smtClean="0">
                <a:solidFill>
                  <a:srgbClr val="002060"/>
                </a:solidFill>
                <a:latin typeface="Times New Roman" panose="02020603050405020304" pitchFamily="18" charset="0"/>
                <a:cs typeface="Times New Roman" panose="02020603050405020304" pitchFamily="18" charset="0"/>
              </a:rPr>
              <a:t>E </a:t>
            </a:r>
            <a:r>
              <a:rPr lang="it-IT" sz="2000" dirty="0">
                <a:solidFill>
                  <a:srgbClr val="002060"/>
                </a:solidFill>
                <a:latin typeface="Times New Roman" panose="02020603050405020304" pitchFamily="18" charset="0"/>
                <a:cs typeface="Times New Roman" panose="02020603050405020304" pitchFamily="18" charset="0"/>
              </a:rPr>
              <a:t>impossibile che i trasporti si adattino ad orari </a:t>
            </a:r>
            <a:r>
              <a:rPr lang="it-IT" sz="2000" dirty="0" smtClean="0">
                <a:solidFill>
                  <a:srgbClr val="002060"/>
                </a:solidFill>
                <a:latin typeface="Times New Roman" panose="02020603050405020304" pitchFamily="18" charset="0"/>
                <a:cs typeface="Times New Roman" panose="02020603050405020304" pitchFamily="18" charset="0"/>
              </a:rPr>
              <a:t>diversificati in quanto le </a:t>
            </a:r>
            <a:r>
              <a:rPr lang="it-IT" sz="2000" dirty="0">
                <a:solidFill>
                  <a:srgbClr val="002060"/>
                </a:solidFill>
                <a:latin typeface="Times New Roman" panose="02020603050405020304" pitchFamily="18" charset="0"/>
                <a:cs typeface="Times New Roman" panose="02020603050405020304" pitchFamily="18" charset="0"/>
              </a:rPr>
              <a:t>variabili in gioco sono </a:t>
            </a:r>
            <a:r>
              <a:rPr lang="it-IT" sz="2000" dirty="0" smtClean="0">
                <a:solidFill>
                  <a:srgbClr val="002060"/>
                </a:solidFill>
                <a:latin typeface="Times New Roman" panose="02020603050405020304" pitchFamily="18" charset="0"/>
                <a:cs typeface="Times New Roman" panose="02020603050405020304" pitchFamily="18" charset="0"/>
              </a:rPr>
              <a:t>troppe e complesse considerata la fascia d’età; </a:t>
            </a:r>
            <a:r>
              <a:rPr lang="it-IT" sz="2000" dirty="0">
                <a:solidFill>
                  <a:srgbClr val="002060"/>
                </a:solidFill>
                <a:latin typeface="Times New Roman" panose="02020603050405020304" pitchFamily="18" charset="0"/>
                <a:cs typeface="Times New Roman" panose="02020603050405020304" pitchFamily="18" charset="0"/>
              </a:rPr>
              <a:t>ad </a:t>
            </a:r>
            <a:r>
              <a:rPr lang="it-IT" sz="2000" dirty="0" smtClean="0">
                <a:solidFill>
                  <a:srgbClr val="002060"/>
                </a:solidFill>
                <a:latin typeface="Times New Roman" panose="02020603050405020304" pitchFamily="18" charset="0"/>
                <a:cs typeface="Times New Roman" panose="02020603050405020304" pitchFamily="18" charset="0"/>
              </a:rPr>
              <a:t>esempio: il calcolo </a:t>
            </a:r>
            <a:r>
              <a:rPr lang="it-IT" sz="2000" dirty="0">
                <a:solidFill>
                  <a:srgbClr val="002060"/>
                </a:solidFill>
                <a:latin typeface="Times New Roman" panose="02020603050405020304" pitchFamily="18" charset="0"/>
                <a:cs typeface="Times New Roman" panose="02020603050405020304" pitchFamily="18" charset="0"/>
              </a:rPr>
              <a:t>nelle </a:t>
            </a:r>
            <a:r>
              <a:rPr lang="it-IT" sz="2000" dirty="0" smtClean="0">
                <a:solidFill>
                  <a:srgbClr val="002060"/>
                </a:solidFill>
                <a:latin typeface="Times New Roman" panose="02020603050405020304" pitchFamily="18" charset="0"/>
                <a:cs typeface="Times New Roman" panose="02020603050405020304" pitchFamily="18" charset="0"/>
              </a:rPr>
              <a:t>diverse tratte degli </a:t>
            </a:r>
            <a:r>
              <a:rPr lang="it-IT" sz="2000" dirty="0">
                <a:solidFill>
                  <a:srgbClr val="002060"/>
                </a:solidFill>
                <a:latin typeface="Times New Roman" panose="02020603050405020304" pitchFamily="18" charset="0"/>
                <a:cs typeface="Times New Roman" panose="02020603050405020304" pitchFamily="18" charset="0"/>
              </a:rPr>
              <a:t>studenti </a:t>
            </a:r>
            <a:r>
              <a:rPr lang="it-IT" sz="2000" dirty="0" smtClean="0">
                <a:solidFill>
                  <a:srgbClr val="002060"/>
                </a:solidFill>
                <a:latin typeface="Times New Roman" panose="02020603050405020304" pitchFamily="18" charset="0"/>
                <a:cs typeface="Times New Roman" panose="02020603050405020304" pitchFamily="18" charset="0"/>
              </a:rPr>
              <a:t>che devono </a:t>
            </a:r>
            <a:r>
              <a:rPr lang="it-IT" sz="2000" dirty="0">
                <a:solidFill>
                  <a:srgbClr val="002060"/>
                </a:solidFill>
                <a:latin typeface="Times New Roman" panose="02020603050405020304" pitchFamily="18" charset="0"/>
                <a:cs typeface="Times New Roman" panose="02020603050405020304" pitchFamily="18" charset="0"/>
              </a:rPr>
              <a:t>entrare in un </a:t>
            </a:r>
            <a:r>
              <a:rPr lang="it-IT" sz="2000" dirty="0" smtClean="0">
                <a:solidFill>
                  <a:srgbClr val="002060"/>
                </a:solidFill>
                <a:latin typeface="Times New Roman" panose="02020603050405020304" pitchFamily="18" charset="0"/>
                <a:cs typeface="Times New Roman" panose="02020603050405020304" pitchFamily="18" charset="0"/>
              </a:rPr>
              <a:t>orario compatibilmente </a:t>
            </a:r>
            <a:r>
              <a:rPr lang="it-IT" sz="2000" dirty="0">
                <a:solidFill>
                  <a:srgbClr val="002060"/>
                </a:solidFill>
                <a:latin typeface="Times New Roman" panose="02020603050405020304" pitchFamily="18" charset="0"/>
                <a:cs typeface="Times New Roman" panose="02020603050405020304" pitchFamily="18" charset="0"/>
              </a:rPr>
              <a:t>con la classe </a:t>
            </a:r>
            <a:r>
              <a:rPr lang="it-IT" sz="2000" dirty="0" smtClean="0">
                <a:solidFill>
                  <a:srgbClr val="002060"/>
                </a:solidFill>
                <a:latin typeface="Times New Roman" panose="02020603050405020304" pitchFamily="18" charset="0"/>
                <a:cs typeface="Times New Roman" panose="02020603050405020304" pitchFamily="18" charset="0"/>
              </a:rPr>
              <a:t>di appartenenza.</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it-IT" sz="2000" dirty="0" smtClean="0">
                <a:solidFill>
                  <a:srgbClr val="002060"/>
                </a:solidFill>
                <a:latin typeface="Times New Roman" panose="02020603050405020304" pitchFamily="18" charset="0"/>
                <a:cs typeface="Times New Roman" panose="02020603050405020304" pitchFamily="18" charset="0"/>
              </a:rPr>
              <a:t>- Le lezioni ad orari </a:t>
            </a:r>
            <a:r>
              <a:rPr lang="it-IT" sz="2000" dirty="0">
                <a:solidFill>
                  <a:srgbClr val="002060"/>
                </a:solidFill>
                <a:latin typeface="Times New Roman" panose="02020603050405020304" pitchFamily="18" charset="0"/>
                <a:cs typeface="Times New Roman" panose="02020603050405020304" pitchFamily="18" charset="0"/>
              </a:rPr>
              <a:t>diversi comportano una complessità organizzativa (</a:t>
            </a:r>
            <a:r>
              <a:rPr lang="it-IT" sz="2000" dirty="0" smtClean="0">
                <a:solidFill>
                  <a:srgbClr val="002060"/>
                </a:solidFill>
                <a:latin typeface="Times New Roman" panose="02020603050405020304" pitchFamily="18" charset="0"/>
                <a:cs typeface="Times New Roman" panose="02020603050405020304" pitchFamily="18" charset="0"/>
              </a:rPr>
              <a:t>anche nella strutturazione </a:t>
            </a:r>
            <a:r>
              <a:rPr lang="it-IT" sz="2000" dirty="0">
                <a:solidFill>
                  <a:srgbClr val="002060"/>
                </a:solidFill>
                <a:latin typeface="Times New Roman" panose="02020603050405020304" pitchFamily="18" charset="0"/>
                <a:cs typeface="Times New Roman" panose="02020603050405020304" pitchFamily="18" charset="0"/>
              </a:rPr>
              <a:t>dell'orario) impossibile da </a:t>
            </a:r>
            <a:r>
              <a:rPr lang="it-IT" sz="2000" dirty="0" smtClean="0">
                <a:solidFill>
                  <a:srgbClr val="002060"/>
                </a:solidFill>
                <a:latin typeface="Times New Roman" panose="02020603050405020304" pitchFamily="18" charset="0"/>
                <a:cs typeface="Times New Roman" panose="02020603050405020304" pitchFamily="18" charset="0"/>
              </a:rPr>
              <a:t>sostenere anche per mancanza di organico.</a:t>
            </a:r>
          </a:p>
          <a:p>
            <a:pPr marL="0" indent="0" algn="just">
              <a:buNone/>
            </a:pPr>
            <a:r>
              <a:rPr lang="it-IT" sz="2000" dirty="0" smtClean="0">
                <a:solidFill>
                  <a:srgbClr val="002060"/>
                </a:solidFill>
                <a:latin typeface="Times New Roman" panose="02020603050405020304" pitchFamily="18" charset="0"/>
                <a:cs typeface="Times New Roman" panose="02020603050405020304" pitchFamily="18" charset="0"/>
              </a:rPr>
              <a:t>- Si potrebbe verificare un aumento del costo dell’abbonamento.</a:t>
            </a:r>
          </a:p>
          <a:p>
            <a:pPr marL="0" indent="0" algn="just">
              <a:buNone/>
            </a:pPr>
            <a:r>
              <a:rPr lang="it-IT" sz="2000" dirty="0" smtClean="0">
                <a:solidFill>
                  <a:srgbClr val="002060"/>
                </a:solidFill>
                <a:latin typeface="Times New Roman" panose="02020603050405020304" pitchFamily="18" charset="0"/>
                <a:cs typeface="Times New Roman" panose="02020603050405020304" pitchFamily="18" charset="0"/>
              </a:rPr>
              <a:t>- Si determinerebbe un disservizio per le famiglie con più figli in classi e/o plessi differenti.</a:t>
            </a:r>
          </a:p>
          <a:p>
            <a:pPr algn="just">
              <a:buFontTx/>
              <a:buChar char="-"/>
            </a:pPr>
            <a:endParaRPr lang="it-IT" sz="2000" dirty="0" smtClean="0">
              <a:solidFill>
                <a:srgbClr val="002060"/>
              </a:solidFill>
              <a:latin typeface="Times New Roman" panose="02020603050405020304" pitchFamily="18" charset="0"/>
              <a:cs typeface="Times New Roman" panose="02020603050405020304" pitchFamily="18" charset="0"/>
            </a:endParaRPr>
          </a:p>
          <a:p>
            <a:pPr algn="just">
              <a:buFontTx/>
              <a:buChar char="-"/>
            </a:pPr>
            <a:endParaRPr lang="it-IT" sz="2000" dirty="0">
              <a:solidFill>
                <a:srgbClr val="002060"/>
              </a:solidFill>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06" y="400966"/>
            <a:ext cx="1189635" cy="721940"/>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11" y="1535820"/>
            <a:ext cx="1242464" cy="1049511"/>
          </a:xfrm>
          <a:prstGeom prst="rect">
            <a:avLst/>
          </a:prstGeom>
        </p:spPr>
      </p:pic>
      <p:sp>
        <p:nvSpPr>
          <p:cNvPr id="4" name="Segnaposto numero diapositiva 3"/>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3429347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111" y="400966"/>
            <a:ext cx="11286809" cy="983697"/>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it-IT" sz="3600" dirty="0" smtClean="0"/>
              <a:t>    ANALISI DELLA SITUAZIONE DI PARTENZA DI OGNI PLESSO E DEI DATI A DISPOSIZIONE</a:t>
            </a:r>
            <a:endParaRPr lang="it-IT" sz="3600" dirty="0"/>
          </a:p>
        </p:txBody>
      </p:sp>
      <p:pic>
        <p:nvPicPr>
          <p:cNvPr id="6" name="Segnaposto contenuto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8047" y="1454331"/>
            <a:ext cx="2438400" cy="2438400"/>
          </a:xfrm>
        </p:spPr>
      </p:pic>
      <p:sp>
        <p:nvSpPr>
          <p:cNvPr id="4" name="Segnaposto contenuto 3"/>
          <p:cNvSpPr>
            <a:spLocks noGrp="1"/>
          </p:cNvSpPr>
          <p:nvPr>
            <p:ph sz="half" idx="2"/>
          </p:nvPr>
        </p:nvSpPr>
        <p:spPr>
          <a:xfrm>
            <a:off x="2586447" y="1454331"/>
            <a:ext cx="3219993" cy="2769825"/>
          </a:xfrm>
        </p:spPr>
        <p:style>
          <a:lnRef idx="2">
            <a:schemeClr val="accent5"/>
          </a:lnRef>
          <a:fillRef idx="1">
            <a:schemeClr val="lt1"/>
          </a:fillRef>
          <a:effectRef idx="0">
            <a:schemeClr val="accent5"/>
          </a:effectRef>
          <a:fontRef idx="minor">
            <a:schemeClr val="dk1"/>
          </a:fontRef>
        </p:style>
        <p:txBody>
          <a:bodyPr>
            <a:noAutofit/>
          </a:bodyPr>
          <a:lstStyle/>
          <a:p>
            <a:pPr marL="0" indent="0" algn="ctr">
              <a:lnSpc>
                <a:spcPct val="120000"/>
              </a:lnSpc>
              <a:spcBef>
                <a:spcPts val="0"/>
              </a:spcBef>
              <a:spcAft>
                <a:spcPts val="0"/>
              </a:spcAft>
              <a:buNone/>
            </a:pPr>
            <a:r>
              <a:rPr lang="it-IT" sz="2000" dirty="0">
                <a:solidFill>
                  <a:srgbClr val="002060"/>
                </a:solidFill>
                <a:latin typeface="Times New Roman" panose="02020603050405020304" pitchFamily="18" charset="0"/>
                <a:cs typeface="Times New Roman" panose="02020603050405020304" pitchFamily="18" charset="0"/>
              </a:rPr>
              <a:t>ANALISI </a:t>
            </a:r>
            <a:r>
              <a:rPr lang="it-IT" sz="2000" dirty="0" smtClean="0">
                <a:solidFill>
                  <a:srgbClr val="002060"/>
                </a:solidFill>
                <a:latin typeface="Times New Roman" panose="02020603050405020304" pitchFamily="18" charset="0"/>
                <a:cs typeface="Times New Roman" panose="02020603050405020304" pitchFamily="18" charset="0"/>
              </a:rPr>
              <a:t>DEI DATI </a:t>
            </a:r>
            <a:r>
              <a:rPr lang="it-IT" sz="2000" dirty="0">
                <a:solidFill>
                  <a:srgbClr val="002060"/>
                </a:solidFill>
                <a:latin typeface="Times New Roman" panose="02020603050405020304" pitchFamily="18" charset="0"/>
                <a:cs typeface="Times New Roman" panose="02020603050405020304" pitchFamily="18" charset="0"/>
              </a:rPr>
              <a:t>DI </a:t>
            </a:r>
            <a:r>
              <a:rPr lang="it-IT" sz="2000" dirty="0" smtClean="0">
                <a:solidFill>
                  <a:srgbClr val="002060"/>
                </a:solidFill>
                <a:latin typeface="Times New Roman" panose="02020603050405020304" pitchFamily="18" charset="0"/>
                <a:cs typeface="Times New Roman" panose="02020603050405020304" pitchFamily="18" charset="0"/>
              </a:rPr>
              <a:t>PARTENZA</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2000" dirty="0" smtClean="0">
                <a:solidFill>
                  <a:srgbClr val="002060"/>
                </a:solidFill>
                <a:latin typeface="Times New Roman" panose="02020603050405020304" pitchFamily="18" charset="0"/>
                <a:cs typeface="Times New Roman" panose="02020603050405020304" pitchFamily="18" charset="0"/>
              </a:rPr>
              <a:t>- numero classi</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2000" dirty="0" smtClean="0">
                <a:solidFill>
                  <a:srgbClr val="002060"/>
                </a:solidFill>
                <a:latin typeface="Times New Roman" panose="02020603050405020304" pitchFamily="18" charset="0"/>
                <a:cs typeface="Times New Roman" panose="02020603050405020304" pitchFamily="18" charset="0"/>
              </a:rPr>
              <a:t>- studenti </a:t>
            </a:r>
            <a:r>
              <a:rPr lang="it-IT" sz="2000" dirty="0">
                <a:solidFill>
                  <a:srgbClr val="002060"/>
                </a:solidFill>
                <a:latin typeface="Times New Roman" panose="02020603050405020304" pitchFamily="18" charset="0"/>
                <a:cs typeface="Times New Roman" panose="02020603050405020304" pitchFamily="18" charset="0"/>
              </a:rPr>
              <a:t>per </a:t>
            </a:r>
            <a:r>
              <a:rPr lang="it-IT" sz="2000" dirty="0" smtClean="0">
                <a:solidFill>
                  <a:srgbClr val="002060"/>
                </a:solidFill>
                <a:latin typeface="Times New Roman" panose="02020603050405020304" pitchFamily="18" charset="0"/>
                <a:cs typeface="Times New Roman" panose="02020603050405020304" pitchFamily="18" charset="0"/>
              </a:rPr>
              <a:t>classe</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2000" dirty="0" smtClean="0">
                <a:solidFill>
                  <a:srgbClr val="002060"/>
                </a:solidFill>
                <a:latin typeface="Times New Roman" panose="02020603050405020304" pitchFamily="18" charset="0"/>
                <a:cs typeface="Times New Roman" panose="02020603050405020304" pitchFamily="18" charset="0"/>
              </a:rPr>
              <a:t>- studenti </a:t>
            </a:r>
            <a:r>
              <a:rPr lang="it-IT" sz="2000" dirty="0">
                <a:solidFill>
                  <a:srgbClr val="002060"/>
                </a:solidFill>
                <a:latin typeface="Times New Roman" panose="02020603050405020304" pitchFamily="18" charset="0"/>
                <a:cs typeface="Times New Roman" panose="02020603050405020304" pitchFamily="18" charset="0"/>
              </a:rPr>
              <a:t>per </a:t>
            </a:r>
            <a:r>
              <a:rPr lang="it-IT" sz="2000" dirty="0" smtClean="0">
                <a:solidFill>
                  <a:srgbClr val="002060"/>
                </a:solidFill>
                <a:latin typeface="Times New Roman" panose="02020603050405020304" pitchFamily="18" charset="0"/>
                <a:cs typeface="Times New Roman" panose="02020603050405020304" pitchFamily="18" charset="0"/>
              </a:rPr>
              <a:t>edificio</a:t>
            </a:r>
            <a:endParaRPr lang="it-IT" sz="2000" dirty="0">
              <a:solidFill>
                <a:srgbClr val="002060"/>
              </a:solidFill>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sz="2000" dirty="0" smtClean="0">
                <a:solidFill>
                  <a:srgbClr val="002060"/>
                </a:solidFill>
                <a:latin typeface="Times New Roman" panose="02020603050405020304" pitchFamily="18" charset="0"/>
                <a:cs typeface="Times New Roman" panose="02020603050405020304" pitchFamily="18" charset="0"/>
              </a:rPr>
              <a:t>- tempo </a:t>
            </a:r>
            <a:r>
              <a:rPr lang="it-IT" sz="2000" dirty="0">
                <a:solidFill>
                  <a:srgbClr val="002060"/>
                </a:solidFill>
                <a:latin typeface="Times New Roman" panose="02020603050405020304" pitchFamily="18" charset="0"/>
                <a:cs typeface="Times New Roman" panose="02020603050405020304" pitchFamily="18" charset="0"/>
              </a:rPr>
              <a:t>di lavoro del personale</a:t>
            </a:r>
          </a:p>
          <a:p>
            <a:pPr marL="0" indent="0">
              <a:lnSpc>
                <a:spcPct val="120000"/>
              </a:lnSpc>
              <a:spcBef>
                <a:spcPts val="0"/>
              </a:spcBef>
              <a:spcAft>
                <a:spcPts val="0"/>
              </a:spcAft>
              <a:buNone/>
            </a:pPr>
            <a:endParaRPr lang="it-IT" sz="2000" dirty="0">
              <a:solidFill>
                <a:srgbClr val="002060"/>
              </a:solidFill>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66" y="170874"/>
            <a:ext cx="1189635" cy="721940"/>
          </a:xfrm>
          <a:prstGeom prst="rect">
            <a:avLst/>
          </a:prstGeom>
        </p:spPr>
      </p:pic>
      <p:pic>
        <p:nvPicPr>
          <p:cNvPr id="7" name="Segnaposto contenuto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678" y="1454331"/>
            <a:ext cx="2586581" cy="2188029"/>
          </a:xfrm>
          <a:prstGeom prst="rect">
            <a:avLst/>
          </a:prstGeom>
        </p:spPr>
      </p:pic>
      <p:sp>
        <p:nvSpPr>
          <p:cNvPr id="8" name="Segnaposto contenuto 5"/>
          <p:cNvSpPr txBox="1">
            <a:spLocks/>
          </p:cNvSpPr>
          <p:nvPr/>
        </p:nvSpPr>
        <p:spPr>
          <a:xfrm>
            <a:off x="8244840" y="3154680"/>
            <a:ext cx="3674650" cy="3291840"/>
          </a:xfrm>
          <a:prstGeom prst="rect">
            <a:avLst/>
          </a:prstGeom>
        </p:spPr>
        <p:style>
          <a:lnRef idx="2">
            <a:schemeClr val="accent5"/>
          </a:lnRef>
          <a:fillRef idx="1">
            <a:schemeClr val="lt1"/>
          </a:fillRef>
          <a:effectRef idx="0">
            <a:schemeClr val="accent5"/>
          </a:effectRef>
          <a:fontRef idx="minor">
            <a:schemeClr val="dk1"/>
          </a:fontRef>
        </p:style>
        <p:txBody>
          <a:bodyPr>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lgn="ctr">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ANALISI DEGLI SPAZI A DISPOSIZIONE</a:t>
            </a:r>
          </a:p>
          <a:p>
            <a:pPr marL="0" indent="0">
              <a:lnSpc>
                <a:spcPct val="100000"/>
              </a:lnSpc>
              <a:spcBef>
                <a:spcPts val="0"/>
              </a:spcBef>
              <a:spcAft>
                <a:spcPts val="0"/>
              </a:spcAft>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 piante delle aule con mq</a:t>
            </a:r>
          </a:p>
          <a:p>
            <a:pPr marL="0" indent="0">
              <a:lnSpc>
                <a:spcPct val="100000"/>
              </a:lnSpc>
              <a:spcBef>
                <a:spcPts val="0"/>
              </a:spcBef>
              <a:spcAft>
                <a:spcPts val="0"/>
              </a:spcAft>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 spazi utilizzabili</a:t>
            </a:r>
          </a:p>
          <a:p>
            <a:pPr marL="0" indent="0">
              <a:lnSpc>
                <a:spcPct val="100000"/>
              </a:lnSpc>
              <a:spcBef>
                <a:spcPts val="0"/>
              </a:spcBef>
              <a:spcAft>
                <a:spcPts val="0"/>
              </a:spcAft>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 eventuali spazi esterni</a:t>
            </a:r>
          </a:p>
          <a:p>
            <a:pPr marL="0" indent="0">
              <a:lnSpc>
                <a:spcPct val="100000"/>
              </a:lnSpc>
              <a:spcBef>
                <a:spcPts val="0"/>
              </a:spcBef>
              <a:spcAft>
                <a:spcPts val="0"/>
              </a:spcAft>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 numero e posizionamento degli ingressi</a:t>
            </a:r>
          </a:p>
          <a:p>
            <a:pPr marL="0" indent="0">
              <a:lnSpc>
                <a:spcPct val="100000"/>
              </a:lnSpc>
              <a:spcBef>
                <a:spcPts val="0"/>
              </a:spcBef>
              <a:spcAft>
                <a:spcPts val="0"/>
              </a:spcAft>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 numero e accessibilità delle scale e dei laboratori</a:t>
            </a:r>
          </a:p>
          <a:p>
            <a:pPr marL="0" indent="0">
              <a:lnSpc>
                <a:spcPct val="100000"/>
              </a:lnSpc>
              <a:spcBef>
                <a:spcPts val="0"/>
              </a:spcBef>
              <a:spcAft>
                <a:spcPts val="0"/>
              </a:spcAft>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 extra classi</a:t>
            </a:r>
            <a:endParaRPr lang="it-IT" sz="2000" dirty="0">
              <a:solidFill>
                <a:srgbClr val="002060"/>
              </a:solidFill>
              <a:latin typeface="Times New Roman" panose="02020603050405020304" pitchFamily="18" charset="0"/>
              <a:cs typeface="Times New Roman" panose="02020603050405020304" pitchFamily="18" charset="0"/>
            </a:endParaRPr>
          </a:p>
        </p:txBody>
      </p:sp>
      <p:pic>
        <p:nvPicPr>
          <p:cNvPr id="9" name="Segnaposto contenuto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966" y="4526280"/>
            <a:ext cx="2686594" cy="1920240"/>
          </a:xfrm>
          <a:prstGeom prst="rect">
            <a:avLst/>
          </a:prstGeom>
        </p:spPr>
      </p:pic>
      <p:sp>
        <p:nvSpPr>
          <p:cNvPr id="10" name="Segnaposto contenuto 3"/>
          <p:cNvSpPr txBox="1">
            <a:spLocks/>
          </p:cNvSpPr>
          <p:nvPr/>
        </p:nvSpPr>
        <p:spPr>
          <a:xfrm>
            <a:off x="3185160" y="4526280"/>
            <a:ext cx="4754879" cy="1920240"/>
          </a:xfrm>
          <a:prstGeom prst="rect">
            <a:avLst/>
          </a:prstGeom>
        </p:spPr>
        <p:style>
          <a:lnRef idx="2">
            <a:schemeClr val="accent5"/>
          </a:lnRef>
          <a:fillRef idx="1">
            <a:schemeClr val="lt1"/>
          </a:fillRef>
          <a:effectRef idx="0">
            <a:schemeClr val="accent5"/>
          </a:effectRef>
          <a:fontRef idx="minor">
            <a:schemeClr val="dk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dk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dk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dk1"/>
                </a:solidFill>
                <a:latin typeface="+mn-lt"/>
                <a:ea typeface="+mn-ea"/>
                <a:cs typeface="+mn-cs"/>
              </a:defRPr>
            </a:lvl9pPr>
          </a:lstStyle>
          <a:p>
            <a:pPr marL="0" indent="0" algn="just">
              <a:lnSpc>
                <a:spcPct val="100000"/>
              </a:lnSpc>
              <a:spcBef>
                <a:spcPts val="0"/>
              </a:spcBef>
              <a:spcAft>
                <a:spcPts val="0"/>
              </a:spcAft>
              <a:buFont typeface="Tw Cen MT" panose="020B0602020104020603" pitchFamily="34" charset="0"/>
              <a:buNone/>
            </a:pPr>
            <a:endParaRPr lang="it-IT" sz="2000" dirty="0" smtClean="0">
              <a:solidFill>
                <a:srgbClr val="002060"/>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 organizzazione dell'orario dei docenti</a:t>
            </a:r>
          </a:p>
          <a:p>
            <a:pPr marL="0" indent="0" algn="just">
              <a:lnSpc>
                <a:spcPct val="100000"/>
              </a:lnSpc>
              <a:spcBef>
                <a:spcPts val="0"/>
              </a:spcBef>
              <a:spcAft>
                <a:spcPts val="0"/>
              </a:spcAft>
              <a:buFont typeface="Tw Cen MT" panose="020B0602020104020603" pitchFamily="34" charset="0"/>
              <a:buNone/>
            </a:pPr>
            <a:r>
              <a:rPr lang="it-IT" sz="2000" dirty="0" smtClean="0">
                <a:solidFill>
                  <a:srgbClr val="002060"/>
                </a:solidFill>
                <a:latin typeface="Times New Roman" panose="02020603050405020304" pitchFamily="18" charset="0"/>
                <a:cs typeface="Times New Roman" panose="02020603050405020304" pitchFamily="18" charset="0"/>
              </a:rPr>
              <a:t>- organizzazione del personale ATA sulla base delle esigenze di pulizia continua dei locali</a:t>
            </a:r>
            <a:endParaRPr lang="it-IT" sz="2000" dirty="0">
              <a:solidFill>
                <a:srgbClr val="002060"/>
              </a:solidFill>
              <a:latin typeface="Times New Roman" panose="02020603050405020304" pitchFamily="18" charset="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5128332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2406</TotalTime>
  <Words>12078</Words>
  <Application>Microsoft Office PowerPoint</Application>
  <PresentationFormat>Widescreen</PresentationFormat>
  <Paragraphs>2391</Paragraphs>
  <Slides>46</Slides>
  <Notes>5</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46</vt:i4>
      </vt:variant>
    </vt:vector>
  </HeadingPairs>
  <TitlesOfParts>
    <vt:vector size="52" baseType="lpstr">
      <vt:lpstr>Calibri</vt:lpstr>
      <vt:lpstr>Times New Roman</vt:lpstr>
      <vt:lpstr>Tw Cen MT</vt:lpstr>
      <vt:lpstr>Tw Cen MT Condensed</vt:lpstr>
      <vt:lpstr>Wingdings 3</vt:lpstr>
      <vt:lpstr>Integrale</vt:lpstr>
      <vt:lpstr>UN MODELLO FLESSIBILE ED ADATTABILE PER LA RIPARTENZA DELLA SCUOLA.  STUDIO DI FATTIBILITA’  IC DARFO1  Dirigente Scolastico Cristiana Ducoli </vt:lpstr>
      <vt:lpstr>ALCUNI DALCUNI DOCUMENTI DI RIFERIMENTO</vt:lpstr>
      <vt:lpstr>LE 5 REGOLE DEL RIENTRO IN SICUREZZA </vt:lpstr>
      <vt:lpstr>DOCUMENTI OPERATIVI</vt:lpstr>
      <vt:lpstr>I PRINCIPI CHE AIUTANO A SCEGLIERE</vt:lpstr>
      <vt:lpstr>   LE CRITICITA’ DA RISOLVERE</vt:lpstr>
      <vt:lpstr>LE PIU’ EVIDENTI SOLUZIONI DA SCARTARE  1</vt:lpstr>
      <vt:lpstr>LE PIU’ EVIDENTI SOLUZIONI DA SCARTARE  2</vt:lpstr>
      <vt:lpstr>    ANALISI DELLA SITUAZIONE DI PARTENZA DI OGNI PLESSO E DEI DATI A DISPOSIZIONE</vt:lpstr>
      <vt:lpstr>   VERIFICA DI CIO’ CHE NON E’ NECESSARIO ED OCCUPA SPAZIO, LE SOLUZIONI</vt:lpstr>
      <vt:lpstr>   SETTING DI UN’AULA STANDARD</vt:lpstr>
      <vt:lpstr> CRITERI ORGANIZZATIVI «POSSIBILI»</vt:lpstr>
      <vt:lpstr>INFANZIA PELLALEPRE</vt:lpstr>
      <vt:lpstr> PRINCIPALI ATTORI COINVOLTI E COMPETENZE </vt:lpstr>
      <vt:lpstr>  PIANO UTILIZZO INFANZIA PELLALEPRE </vt:lpstr>
      <vt:lpstr>  PRIMARIA DARFO</vt:lpstr>
      <vt:lpstr>        PRINCIPALI ATTORI COINVOLTI E COMPETENZE</vt:lpstr>
      <vt:lpstr>    PIANO UTLIZZO PRIMARIA DARFO</vt:lpstr>
      <vt:lpstr>  PRIMARIA PELLALEPRE</vt:lpstr>
      <vt:lpstr>       PRINCIPALI ATTORI COINVOLTI E COMPETENZE</vt:lpstr>
      <vt:lpstr>PIANO UTILIZZO PRIMARIA PELLALEPRE</vt:lpstr>
      <vt:lpstr>     PRIMARIA GIANICO</vt:lpstr>
      <vt:lpstr>   PRINCIPALI ATTORI COINVOLTI E COMPETENZE</vt:lpstr>
      <vt:lpstr>PIANO DI UTILIZZO PRIMARIA GIANICO</vt:lpstr>
      <vt:lpstr>SECONDARIA DARFO entrata</vt:lpstr>
      <vt:lpstr>SECONDARIA DARFO uscita</vt:lpstr>
      <vt:lpstr>   PRINCIPALI ATTORI COINVOLTI E COMPETENZE</vt:lpstr>
      <vt:lpstr>PIANO UTILIZZO SECONDARIA DARFO</vt:lpstr>
      <vt:lpstr>SECONDARIA GIANICO</vt:lpstr>
      <vt:lpstr>    PRINCIPALI ATTORI COINVOLTI E COMPETENZE</vt:lpstr>
      <vt:lpstr>PIANO DI UTILIZZO secondaria GIANICO</vt:lpstr>
      <vt:lpstr>LAYOUT AULA TIPO</vt:lpstr>
      <vt:lpstr>Presentazione standard di PowerPoint</vt:lpstr>
      <vt:lpstr>RELAZIONE TECNICO-ILLUSTRATIVA 1</vt:lpstr>
      <vt:lpstr>RELAZIONE TECNICO-ILLUSTRATIVA 2</vt:lpstr>
      <vt:lpstr>NORME COMUNI A TUTTI GLI ORDINI DI SCUOLA, DISPOSIZIONI FINALI </vt:lpstr>
      <vt:lpstr>Presentazione standard di PowerPoint</vt:lpstr>
      <vt:lpstr>Presentazione standard di PowerPoint</vt:lpstr>
      <vt:lpstr>ESITO SOPRALLUOGO UFF.TECNICO E DITTA SEGNALETICA  21_22 luglio 2020 E DETTAGLIO INTERVENTI</vt:lpstr>
      <vt:lpstr>Faq: domande frequenti</vt:lpstr>
      <vt:lpstr>Presentazione standard di PowerPoint</vt:lpstr>
      <vt:lpstr>Presentazione standard di PowerPoint</vt:lpstr>
      <vt:lpstr>Presentazione standard di PowerPoint</vt:lpstr>
      <vt:lpstr>Presentazione standard di PowerPoint</vt:lpstr>
      <vt:lpstr>Presentazione standard di PowerPoint</vt:lpstr>
      <vt:lpstr>ringraziamenti</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MODELLO FLESSIBILE ED ADATTABILE PER LA RIPARTENZA DELLA SCUOLA Dirigente Scolastico Cristiana Ducoli</dc:title>
  <dc:creator>HP</dc:creator>
  <cp:lastModifiedBy>HP</cp:lastModifiedBy>
  <cp:revision>235</cp:revision>
  <cp:lastPrinted>2020-08-11T08:40:12Z</cp:lastPrinted>
  <dcterms:created xsi:type="dcterms:W3CDTF">2020-06-28T12:50:44Z</dcterms:created>
  <dcterms:modified xsi:type="dcterms:W3CDTF">2020-09-12T13:35:15Z</dcterms:modified>
</cp:coreProperties>
</file>